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78" r:id="rId2"/>
    <p:sldId id="361" r:id="rId3"/>
    <p:sldId id="360" r:id="rId4"/>
    <p:sldId id="279" r:id="rId5"/>
    <p:sldId id="283" r:id="rId6"/>
    <p:sldId id="335" r:id="rId7"/>
    <p:sldId id="262" r:id="rId8"/>
    <p:sldId id="264" r:id="rId9"/>
    <p:sldId id="263" r:id="rId10"/>
    <p:sldId id="265" r:id="rId11"/>
    <p:sldId id="281" r:id="rId12"/>
    <p:sldId id="282" r:id="rId13"/>
    <p:sldId id="277" r:id="rId14"/>
    <p:sldId id="284" r:id="rId15"/>
    <p:sldId id="331" r:id="rId16"/>
    <p:sldId id="332" r:id="rId17"/>
    <p:sldId id="333" r:id="rId18"/>
    <p:sldId id="269" r:id="rId19"/>
    <p:sldId id="259" r:id="rId20"/>
    <p:sldId id="330" r:id="rId21"/>
    <p:sldId id="289" r:id="rId22"/>
    <p:sldId id="291" r:id="rId23"/>
    <p:sldId id="293" r:id="rId24"/>
    <p:sldId id="338" r:id="rId25"/>
    <p:sldId id="343" r:id="rId26"/>
    <p:sldId id="299" r:id="rId27"/>
    <p:sldId id="345" r:id="rId28"/>
    <p:sldId id="344" r:id="rId29"/>
    <p:sldId id="346" r:id="rId30"/>
    <p:sldId id="341" r:id="rId31"/>
    <p:sldId id="318" r:id="rId32"/>
    <p:sldId id="324" r:id="rId33"/>
    <p:sldId id="347" r:id="rId34"/>
    <p:sldId id="348" r:id="rId35"/>
    <p:sldId id="366" r:id="rId36"/>
    <p:sldId id="351" r:id="rId37"/>
    <p:sldId id="350" r:id="rId38"/>
    <p:sldId id="352" r:id="rId39"/>
    <p:sldId id="353" r:id="rId40"/>
    <p:sldId id="354" r:id="rId41"/>
    <p:sldId id="355" r:id="rId42"/>
    <p:sldId id="356" r:id="rId43"/>
    <p:sldId id="357" r:id="rId44"/>
    <p:sldId id="358" r:id="rId45"/>
    <p:sldId id="359" r:id="rId46"/>
    <p:sldId id="363" r:id="rId47"/>
  </p:sldIdLst>
  <p:sldSz cx="12192000" cy="6858000"/>
  <p:notesSz cx="6797675" cy="99250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D26"/>
    <a:srgbClr val="008E40"/>
    <a:srgbClr val="CC00CC"/>
    <a:srgbClr val="9900CC"/>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51" autoAdjust="0"/>
    <p:restoredTop sz="94660"/>
  </p:normalViewPr>
  <p:slideViewPr>
    <p:cSldViewPr snapToGrid="0">
      <p:cViewPr varScale="1">
        <p:scale>
          <a:sx n="107" d="100"/>
          <a:sy n="107" d="100"/>
        </p:scale>
        <p:origin x="96"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30BB76-13AE-4A20-9247-7310D3E5F010}" type="doc">
      <dgm:prSet loTypeId="urn:microsoft.com/office/officeart/2005/8/layout/radial1" loCatId="cycle" qsTypeId="urn:microsoft.com/office/officeart/2005/8/quickstyle/simple1" qsCatId="simple" csTypeId="urn:microsoft.com/office/officeart/2005/8/colors/colorful3" csCatId="colorful" phldr="1"/>
      <dgm:spPr/>
      <dgm:t>
        <a:bodyPr/>
        <a:lstStyle/>
        <a:p>
          <a:endParaRPr lang="ru-RU"/>
        </a:p>
      </dgm:t>
    </dgm:pt>
    <dgm:pt modelId="{DD21EBBD-C377-4C43-A683-29BFE7A938E5}">
      <dgm:prSet phldrT="[Текст]" custT="1"/>
      <dgm:spPr>
        <a:xfrm>
          <a:off x="1657763" y="971492"/>
          <a:ext cx="1185760" cy="1093225"/>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ru-RU" sz="1000">
              <a:solidFill>
                <a:sysClr val="window" lastClr="FFFFFF"/>
              </a:solidFill>
              <a:latin typeface="Calibri"/>
              <a:ea typeface="+mn-ea"/>
              <a:cs typeface="+mn-cs"/>
            </a:rPr>
            <a:t>Фонд библиотеки 633236 экз.</a:t>
          </a:r>
        </a:p>
      </dgm:t>
    </dgm:pt>
    <dgm:pt modelId="{D93BBC8A-311D-42B6-A6B0-27AB4FF0659F}" type="parTrans" cxnId="{528F8C4B-B6AA-463C-AC7D-9897C0DD1A1E}">
      <dgm:prSet/>
      <dgm:spPr/>
      <dgm:t>
        <a:bodyPr/>
        <a:lstStyle/>
        <a:p>
          <a:pPr algn="ctr"/>
          <a:endParaRPr lang="ru-RU"/>
        </a:p>
      </dgm:t>
    </dgm:pt>
    <dgm:pt modelId="{9F954EF9-79E4-463B-9731-2D1769741B17}" type="sibTrans" cxnId="{528F8C4B-B6AA-463C-AC7D-9897C0DD1A1E}">
      <dgm:prSet/>
      <dgm:spPr/>
      <dgm:t>
        <a:bodyPr/>
        <a:lstStyle/>
        <a:p>
          <a:pPr algn="ctr"/>
          <a:endParaRPr lang="ru-RU"/>
        </a:p>
      </dgm:t>
    </dgm:pt>
    <dgm:pt modelId="{EF256897-486D-4D78-AD59-3EB6DF1469C2}">
      <dgm:prSet phldrT="[Текст]" custT="1"/>
      <dgm:spPr>
        <a:xfrm>
          <a:off x="1628328" y="597"/>
          <a:ext cx="1244630" cy="842446"/>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ru-RU" sz="900" dirty="0">
              <a:solidFill>
                <a:sysClr val="window" lastClr="FFFFFF"/>
              </a:solidFill>
              <a:latin typeface="Calibri"/>
              <a:ea typeface="+mn-ea"/>
              <a:cs typeface="+mn-cs"/>
            </a:rPr>
            <a:t>учебная </a:t>
          </a:r>
        </a:p>
        <a:p>
          <a:pPr algn="ctr">
            <a:buNone/>
          </a:pPr>
          <a:r>
            <a:rPr lang="ru-RU" sz="900" dirty="0">
              <a:solidFill>
                <a:sysClr val="window" lastClr="FFFFFF"/>
              </a:solidFill>
              <a:latin typeface="Calibri"/>
              <a:ea typeface="+mn-ea"/>
              <a:cs typeface="+mn-cs"/>
            </a:rPr>
            <a:t>302760 экз..</a:t>
          </a:r>
        </a:p>
      </dgm:t>
    </dgm:pt>
    <dgm:pt modelId="{81A0D95F-08BC-4780-934C-DB6C7869ABAD}" type="parTrans" cxnId="{320F29E7-17A5-4DE9-BA9B-256020EFE698}">
      <dgm:prSet/>
      <dgm:spPr>
        <a:xfrm rot="16200000">
          <a:off x="2186419" y="890568"/>
          <a:ext cx="128447" cy="33399"/>
        </a:xfrm>
        <a:custGeom>
          <a:avLst/>
          <a:gdLst/>
          <a:ahLst/>
          <a:cxnLst/>
          <a:rect l="0" t="0" r="0" b="0"/>
          <a:pathLst>
            <a:path>
              <a:moveTo>
                <a:pt x="0" y="16699"/>
              </a:moveTo>
              <a:lnTo>
                <a:pt x="128447" y="16699"/>
              </a:lnTo>
            </a:path>
          </a:pathLst>
        </a:custGeom>
        <a:noFill/>
        <a:ln w="25400" cap="flat" cmpd="sng" algn="ctr">
          <a:solidFill>
            <a:srgbClr val="8064A2">
              <a:hueOff val="0"/>
              <a:satOff val="0"/>
              <a:lumOff val="0"/>
              <a:alphaOff val="0"/>
            </a:srgbClr>
          </a:solidFill>
          <a:prstDash val="solid"/>
        </a:ln>
        <a:effectLst/>
      </dgm:spPr>
      <dgm:t>
        <a:bodyPr/>
        <a:lstStyle/>
        <a:p>
          <a:pPr algn="ctr">
            <a:buNone/>
          </a:pPr>
          <a:endParaRPr lang="ru-RU">
            <a:solidFill>
              <a:sysClr val="windowText" lastClr="000000">
                <a:hueOff val="0"/>
                <a:satOff val="0"/>
                <a:lumOff val="0"/>
                <a:alphaOff val="0"/>
              </a:sysClr>
            </a:solidFill>
            <a:latin typeface="Calibri"/>
            <a:ea typeface="+mn-ea"/>
            <a:cs typeface="+mn-cs"/>
          </a:endParaRPr>
        </a:p>
      </dgm:t>
    </dgm:pt>
    <dgm:pt modelId="{0B0B2EC2-7A54-48DB-A2EA-5BFC643D8BF8}" type="sibTrans" cxnId="{320F29E7-17A5-4DE9-BA9B-256020EFE698}">
      <dgm:prSet/>
      <dgm:spPr/>
      <dgm:t>
        <a:bodyPr/>
        <a:lstStyle/>
        <a:p>
          <a:pPr algn="ctr"/>
          <a:endParaRPr lang="ru-RU"/>
        </a:p>
      </dgm:t>
    </dgm:pt>
    <dgm:pt modelId="{1BB55E45-B6EF-4C0D-9E18-6DE9684E8F51}">
      <dgm:prSet phldrT="[Текст]" custT="1"/>
      <dgm:spPr>
        <a:xfrm>
          <a:off x="0" y="1051504"/>
          <a:ext cx="1365445" cy="911754"/>
        </a:xfrm>
        <a:prstGeom prst="ellipse">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ru-RU" sz="900" dirty="0">
              <a:solidFill>
                <a:sysClr val="window" lastClr="FFFFFF"/>
              </a:solidFill>
              <a:latin typeface="Calibri"/>
              <a:ea typeface="+mn-ea"/>
              <a:cs typeface="Times New Roman" pitchFamily="18" charset="0"/>
            </a:rPr>
            <a:t>художественная</a:t>
          </a:r>
          <a:r>
            <a:rPr lang="ru-RU" sz="900" dirty="0">
              <a:solidFill>
                <a:sysClr val="window" lastClr="FFFFFF"/>
              </a:solidFill>
              <a:latin typeface="Calibri"/>
              <a:ea typeface="+mn-ea"/>
              <a:cs typeface="+mn-cs"/>
            </a:rPr>
            <a:t>       60453 экз.</a:t>
          </a:r>
        </a:p>
      </dgm:t>
    </dgm:pt>
    <dgm:pt modelId="{7A53D214-5C17-478B-BACA-073EA103E552}" type="parTrans" cxnId="{1813D935-62FF-4CE3-B47C-76AA840C333C}">
      <dgm:prSet/>
      <dgm:spPr>
        <a:xfrm rot="10823510">
          <a:off x="1365406" y="1496351"/>
          <a:ext cx="292376" cy="33399"/>
        </a:xfrm>
        <a:custGeom>
          <a:avLst/>
          <a:gdLst/>
          <a:ahLst/>
          <a:cxnLst/>
          <a:rect l="0" t="0" r="0" b="0"/>
          <a:pathLst>
            <a:path>
              <a:moveTo>
                <a:pt x="0" y="16699"/>
              </a:moveTo>
              <a:lnTo>
                <a:pt x="292376" y="16699"/>
              </a:lnTo>
            </a:path>
          </a:pathLst>
        </a:custGeom>
        <a:noFill/>
        <a:ln w="25400" cap="flat" cmpd="sng" algn="ctr">
          <a:solidFill>
            <a:srgbClr val="8064A2">
              <a:hueOff val="0"/>
              <a:satOff val="0"/>
              <a:lumOff val="0"/>
              <a:alphaOff val="0"/>
            </a:srgbClr>
          </a:solidFill>
          <a:prstDash val="solid"/>
        </a:ln>
        <a:effectLst/>
      </dgm:spPr>
      <dgm:t>
        <a:bodyPr/>
        <a:lstStyle/>
        <a:p>
          <a:pPr algn="ctr">
            <a:buNone/>
          </a:pPr>
          <a:endParaRPr lang="ru-RU">
            <a:solidFill>
              <a:sysClr val="windowText" lastClr="000000">
                <a:hueOff val="0"/>
                <a:satOff val="0"/>
                <a:lumOff val="0"/>
                <a:alphaOff val="0"/>
              </a:sysClr>
            </a:solidFill>
            <a:latin typeface="Calibri"/>
            <a:ea typeface="+mn-ea"/>
            <a:cs typeface="+mn-cs"/>
          </a:endParaRPr>
        </a:p>
      </dgm:t>
    </dgm:pt>
    <dgm:pt modelId="{AABB958A-31D8-4E5F-88E6-EDC5CD1F9BF6}" type="sibTrans" cxnId="{1813D935-62FF-4CE3-B47C-76AA840C333C}">
      <dgm:prSet/>
      <dgm:spPr/>
      <dgm:t>
        <a:bodyPr/>
        <a:lstStyle/>
        <a:p>
          <a:pPr algn="ctr"/>
          <a:endParaRPr lang="ru-RU"/>
        </a:p>
      </dgm:t>
    </dgm:pt>
    <dgm:pt modelId="{8831F0AA-220F-4285-96A0-1C9332C7AF04}">
      <dgm:prSet custT="1"/>
      <dgm:spPr>
        <a:xfrm>
          <a:off x="3096877" y="1072940"/>
          <a:ext cx="1443372" cy="903844"/>
        </a:xfrm>
        <a:prstGeom prst="ellipse">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ru-RU" sz="900" dirty="0">
              <a:solidFill>
                <a:sysClr val="window" lastClr="FFFFFF"/>
              </a:solidFill>
              <a:latin typeface="Calibri" panose="020F0502020204030204" pitchFamily="34" charset="0"/>
              <a:ea typeface="+mn-ea"/>
              <a:cs typeface="Calibri" panose="020F0502020204030204" pitchFamily="34" charset="0"/>
            </a:rPr>
            <a:t>учебно-методическая 134556 экз.</a:t>
          </a:r>
        </a:p>
      </dgm:t>
    </dgm:pt>
    <dgm:pt modelId="{D76E3A2A-E3B4-4EC6-8D83-1D0D5B2D3690}" type="parTrans" cxnId="{90B667A0-8770-4748-BC4F-2635B27AA95C}">
      <dgm:prSet/>
      <dgm:spPr>
        <a:xfrm rot="14817">
          <a:off x="2843515" y="1504506"/>
          <a:ext cx="253380" cy="33399"/>
        </a:xfrm>
        <a:custGeom>
          <a:avLst/>
          <a:gdLst/>
          <a:ahLst/>
          <a:cxnLst/>
          <a:rect l="0" t="0" r="0" b="0"/>
          <a:pathLst>
            <a:path>
              <a:moveTo>
                <a:pt x="0" y="16699"/>
              </a:moveTo>
              <a:lnTo>
                <a:pt x="253380" y="16699"/>
              </a:lnTo>
            </a:path>
          </a:pathLst>
        </a:custGeom>
        <a:noFill/>
        <a:ln w="25400" cap="flat" cmpd="sng" algn="ctr">
          <a:solidFill>
            <a:srgbClr val="8064A2">
              <a:hueOff val="0"/>
              <a:satOff val="0"/>
              <a:lumOff val="0"/>
              <a:alphaOff val="0"/>
            </a:srgbClr>
          </a:solidFill>
          <a:prstDash val="solid"/>
        </a:ln>
        <a:effectLst/>
      </dgm:spPr>
      <dgm:t>
        <a:bodyPr/>
        <a:lstStyle/>
        <a:p>
          <a:pPr algn="ctr">
            <a:buNone/>
          </a:pPr>
          <a:endParaRPr lang="ru-RU">
            <a:solidFill>
              <a:sysClr val="windowText" lastClr="000000">
                <a:hueOff val="0"/>
                <a:satOff val="0"/>
                <a:lumOff val="0"/>
                <a:alphaOff val="0"/>
              </a:sysClr>
            </a:solidFill>
            <a:latin typeface="Calibri"/>
            <a:ea typeface="+mn-ea"/>
            <a:cs typeface="+mn-cs"/>
          </a:endParaRPr>
        </a:p>
      </dgm:t>
    </dgm:pt>
    <dgm:pt modelId="{E45FAFE1-1695-4115-8021-E059AFED3272}" type="sibTrans" cxnId="{90B667A0-8770-4748-BC4F-2635B27AA95C}">
      <dgm:prSet/>
      <dgm:spPr/>
      <dgm:t>
        <a:bodyPr/>
        <a:lstStyle/>
        <a:p>
          <a:pPr algn="ctr"/>
          <a:endParaRPr lang="ru-RU"/>
        </a:p>
      </dgm:t>
    </dgm:pt>
    <dgm:pt modelId="{7A83240B-1BBB-477D-8721-19127FEDA301}">
      <dgm:prSet phldrT="[Текст]" custT="1"/>
      <dgm:spPr>
        <a:xfrm>
          <a:off x="1613557" y="2169273"/>
          <a:ext cx="1302245" cy="891426"/>
        </a:xfrm>
        <a:prstGeom prst="ellipse">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ru-RU" sz="900" dirty="0">
              <a:solidFill>
                <a:sysClr val="window" lastClr="FFFFFF"/>
              </a:solidFill>
              <a:latin typeface="Calibri"/>
              <a:ea typeface="+mn-ea"/>
              <a:cs typeface="+mn-cs"/>
            </a:rPr>
            <a:t>научная </a:t>
          </a:r>
        </a:p>
        <a:p>
          <a:pPr algn="ctr">
            <a:buNone/>
          </a:pPr>
          <a:r>
            <a:rPr lang="ru-RU" sz="900" dirty="0">
              <a:solidFill>
                <a:sysClr val="window" lastClr="FFFFFF"/>
              </a:solidFill>
              <a:latin typeface="Calibri"/>
              <a:ea typeface="+mn-ea"/>
              <a:cs typeface="+mn-cs"/>
            </a:rPr>
            <a:t>41128 экз.</a:t>
          </a:r>
        </a:p>
      </dgm:t>
    </dgm:pt>
    <dgm:pt modelId="{079A23EE-33B5-40F4-82BE-5D467E7A4D3E}" type="sibTrans" cxnId="{54BFC32D-6943-4A21-AAFB-4169C93171BF}">
      <dgm:prSet/>
      <dgm:spPr/>
      <dgm:t>
        <a:bodyPr/>
        <a:lstStyle/>
        <a:p>
          <a:pPr algn="ctr"/>
          <a:endParaRPr lang="ru-RU"/>
        </a:p>
      </dgm:t>
    </dgm:pt>
    <dgm:pt modelId="{F5F2136B-4548-45C3-B768-2930A64F8983}" type="parTrans" cxnId="{54BFC32D-6943-4A21-AAFB-4169C93171BF}">
      <dgm:prSet/>
      <dgm:spPr>
        <a:xfrm rot="5356008">
          <a:off x="2205997" y="2100285"/>
          <a:ext cx="104619" cy="33399"/>
        </a:xfrm>
        <a:custGeom>
          <a:avLst/>
          <a:gdLst/>
          <a:ahLst/>
          <a:cxnLst/>
          <a:rect l="0" t="0" r="0" b="0"/>
          <a:pathLst>
            <a:path>
              <a:moveTo>
                <a:pt x="0" y="16699"/>
              </a:moveTo>
              <a:lnTo>
                <a:pt x="104619" y="16699"/>
              </a:lnTo>
            </a:path>
          </a:pathLst>
        </a:custGeom>
        <a:noFill/>
        <a:ln w="25400" cap="flat" cmpd="sng" algn="ctr">
          <a:solidFill>
            <a:srgbClr val="8064A2">
              <a:hueOff val="0"/>
              <a:satOff val="0"/>
              <a:lumOff val="0"/>
              <a:alphaOff val="0"/>
            </a:srgbClr>
          </a:solidFill>
          <a:prstDash val="solid"/>
        </a:ln>
        <a:effectLst/>
      </dgm:spPr>
      <dgm:t>
        <a:bodyPr/>
        <a:lstStyle/>
        <a:p>
          <a:pPr algn="ctr">
            <a:buNone/>
          </a:pPr>
          <a:endParaRPr lang="ru-RU">
            <a:solidFill>
              <a:sysClr val="windowText" lastClr="000000">
                <a:hueOff val="0"/>
                <a:satOff val="0"/>
                <a:lumOff val="0"/>
                <a:alphaOff val="0"/>
              </a:sysClr>
            </a:solidFill>
            <a:latin typeface="Calibri"/>
            <a:ea typeface="+mn-ea"/>
            <a:cs typeface="+mn-cs"/>
          </a:endParaRPr>
        </a:p>
      </dgm:t>
    </dgm:pt>
    <dgm:pt modelId="{C2DC1CB6-1B3D-4B86-B24C-FB7F4ACF295F}" type="pres">
      <dgm:prSet presAssocID="{9030BB76-13AE-4A20-9247-7310D3E5F010}" presName="cycle" presStyleCnt="0">
        <dgm:presLayoutVars>
          <dgm:chMax val="1"/>
          <dgm:dir/>
          <dgm:animLvl val="ctr"/>
          <dgm:resizeHandles val="exact"/>
        </dgm:presLayoutVars>
      </dgm:prSet>
      <dgm:spPr/>
      <dgm:t>
        <a:bodyPr/>
        <a:lstStyle/>
        <a:p>
          <a:endParaRPr lang="ru-RU"/>
        </a:p>
      </dgm:t>
    </dgm:pt>
    <dgm:pt modelId="{332BDF4A-5876-42DF-89BD-41EE2AAE7804}" type="pres">
      <dgm:prSet presAssocID="{DD21EBBD-C377-4C43-A683-29BFE7A938E5}" presName="centerShape" presStyleLbl="node0" presStyleIdx="0" presStyleCnt="1" custScaleX="140752" custScaleY="129768"/>
      <dgm:spPr/>
      <dgm:t>
        <a:bodyPr/>
        <a:lstStyle/>
        <a:p>
          <a:endParaRPr lang="ru-RU"/>
        </a:p>
      </dgm:t>
    </dgm:pt>
    <dgm:pt modelId="{59EF80D1-06E3-4A94-9086-8D3210E091AB}" type="pres">
      <dgm:prSet presAssocID="{81A0D95F-08BC-4780-934C-DB6C7869ABAD}" presName="Name9" presStyleLbl="parChTrans1D2" presStyleIdx="0" presStyleCnt="4"/>
      <dgm:spPr/>
      <dgm:t>
        <a:bodyPr/>
        <a:lstStyle/>
        <a:p>
          <a:endParaRPr lang="ru-RU"/>
        </a:p>
      </dgm:t>
    </dgm:pt>
    <dgm:pt modelId="{EC5B961A-F45A-4443-AD70-AA16EF63ACD7}" type="pres">
      <dgm:prSet presAssocID="{81A0D95F-08BC-4780-934C-DB6C7869ABAD}" presName="connTx" presStyleLbl="parChTrans1D2" presStyleIdx="0" presStyleCnt="4"/>
      <dgm:spPr/>
      <dgm:t>
        <a:bodyPr/>
        <a:lstStyle/>
        <a:p>
          <a:endParaRPr lang="ru-RU"/>
        </a:p>
      </dgm:t>
    </dgm:pt>
    <dgm:pt modelId="{A1426594-8C90-4D90-B0B5-DF9665D17658}" type="pres">
      <dgm:prSet presAssocID="{EF256897-486D-4D78-AD59-3EB6DF1469C2}" presName="node" presStyleLbl="node1" presStyleIdx="0" presStyleCnt="4" custScaleX="147740">
        <dgm:presLayoutVars>
          <dgm:bulletEnabled val="1"/>
        </dgm:presLayoutVars>
      </dgm:prSet>
      <dgm:spPr/>
      <dgm:t>
        <a:bodyPr/>
        <a:lstStyle/>
        <a:p>
          <a:endParaRPr lang="ru-RU"/>
        </a:p>
      </dgm:t>
    </dgm:pt>
    <dgm:pt modelId="{5270B90C-5AD5-45C4-9AE6-F85FDD049393}" type="pres">
      <dgm:prSet presAssocID="{D76E3A2A-E3B4-4EC6-8D83-1D0D5B2D3690}" presName="Name9" presStyleLbl="parChTrans1D2" presStyleIdx="1" presStyleCnt="4"/>
      <dgm:spPr/>
      <dgm:t>
        <a:bodyPr/>
        <a:lstStyle/>
        <a:p>
          <a:endParaRPr lang="ru-RU"/>
        </a:p>
      </dgm:t>
    </dgm:pt>
    <dgm:pt modelId="{8F056360-F095-47F7-9CC5-B6D1E7CAE960}" type="pres">
      <dgm:prSet presAssocID="{D76E3A2A-E3B4-4EC6-8D83-1D0D5B2D3690}" presName="connTx" presStyleLbl="parChTrans1D2" presStyleIdx="1" presStyleCnt="4"/>
      <dgm:spPr/>
      <dgm:t>
        <a:bodyPr/>
        <a:lstStyle/>
        <a:p>
          <a:endParaRPr lang="ru-RU"/>
        </a:p>
      </dgm:t>
    </dgm:pt>
    <dgm:pt modelId="{2421C9C8-A7B6-44F4-BC55-45537434349E}" type="pres">
      <dgm:prSet presAssocID="{8831F0AA-220F-4285-96A0-1C9332C7AF04}" presName="node" presStyleLbl="node1" presStyleIdx="1" presStyleCnt="4" custScaleX="171331" custScaleY="107288" custRadScaleRad="155421" custRadScaleInc="505">
        <dgm:presLayoutVars>
          <dgm:bulletEnabled val="1"/>
        </dgm:presLayoutVars>
      </dgm:prSet>
      <dgm:spPr/>
      <dgm:t>
        <a:bodyPr/>
        <a:lstStyle/>
        <a:p>
          <a:endParaRPr lang="ru-RU"/>
        </a:p>
      </dgm:t>
    </dgm:pt>
    <dgm:pt modelId="{13093D76-395D-439C-939D-8CE7DD36842E}" type="pres">
      <dgm:prSet presAssocID="{F5F2136B-4548-45C3-B768-2930A64F8983}" presName="Name9" presStyleLbl="parChTrans1D2" presStyleIdx="2" presStyleCnt="4"/>
      <dgm:spPr/>
      <dgm:t>
        <a:bodyPr/>
        <a:lstStyle/>
        <a:p>
          <a:endParaRPr lang="ru-RU"/>
        </a:p>
      </dgm:t>
    </dgm:pt>
    <dgm:pt modelId="{218FE77F-60ED-4C29-901C-FA645B1F0B61}" type="pres">
      <dgm:prSet presAssocID="{F5F2136B-4548-45C3-B768-2930A64F8983}" presName="connTx" presStyleLbl="parChTrans1D2" presStyleIdx="2" presStyleCnt="4"/>
      <dgm:spPr/>
      <dgm:t>
        <a:bodyPr/>
        <a:lstStyle/>
        <a:p>
          <a:endParaRPr lang="ru-RU"/>
        </a:p>
      </dgm:t>
    </dgm:pt>
    <dgm:pt modelId="{1F143725-3E82-4D3C-A8A3-DD283B4E077E}" type="pres">
      <dgm:prSet presAssocID="{7A83240B-1BBB-477D-8721-19127FEDA301}" presName="node" presStyleLbl="node1" presStyleIdx="2" presStyleCnt="4" custScaleX="154579" custScaleY="105814" custRadScaleRad="102861" custRadScaleInc="-1585">
        <dgm:presLayoutVars>
          <dgm:bulletEnabled val="1"/>
        </dgm:presLayoutVars>
      </dgm:prSet>
      <dgm:spPr/>
      <dgm:t>
        <a:bodyPr/>
        <a:lstStyle/>
        <a:p>
          <a:endParaRPr lang="ru-RU"/>
        </a:p>
      </dgm:t>
    </dgm:pt>
    <dgm:pt modelId="{B2D610F7-C594-4830-8410-574B990B3316}" type="pres">
      <dgm:prSet presAssocID="{7A53D214-5C17-478B-BACA-073EA103E552}" presName="Name9" presStyleLbl="parChTrans1D2" presStyleIdx="3" presStyleCnt="4"/>
      <dgm:spPr/>
      <dgm:t>
        <a:bodyPr/>
        <a:lstStyle/>
        <a:p>
          <a:endParaRPr lang="ru-RU"/>
        </a:p>
      </dgm:t>
    </dgm:pt>
    <dgm:pt modelId="{1CF7C6C3-A5B1-4D82-9EC7-785AD97674B7}" type="pres">
      <dgm:prSet presAssocID="{7A53D214-5C17-478B-BACA-073EA103E552}" presName="connTx" presStyleLbl="parChTrans1D2" presStyleIdx="3" presStyleCnt="4"/>
      <dgm:spPr/>
      <dgm:t>
        <a:bodyPr/>
        <a:lstStyle/>
        <a:p>
          <a:endParaRPr lang="ru-RU"/>
        </a:p>
      </dgm:t>
    </dgm:pt>
    <dgm:pt modelId="{D1990D75-BC8B-4F15-9E5F-44F4CD07623F}" type="pres">
      <dgm:prSet presAssocID="{1BB55E45-B6EF-4C0D-9E18-6DE9684E8F51}" presName="node" presStyleLbl="node1" presStyleIdx="3" presStyleCnt="4" custScaleX="162081" custScaleY="108227" custRadScaleRad="149328" custRadScaleInc="834">
        <dgm:presLayoutVars>
          <dgm:bulletEnabled val="1"/>
        </dgm:presLayoutVars>
      </dgm:prSet>
      <dgm:spPr/>
      <dgm:t>
        <a:bodyPr/>
        <a:lstStyle/>
        <a:p>
          <a:endParaRPr lang="ru-RU"/>
        </a:p>
      </dgm:t>
    </dgm:pt>
  </dgm:ptLst>
  <dgm:cxnLst>
    <dgm:cxn modelId="{A0251462-F451-4D8B-A234-AB8EDBADAE1A}" type="presOf" srcId="{7A53D214-5C17-478B-BACA-073EA103E552}" destId="{1CF7C6C3-A5B1-4D82-9EC7-785AD97674B7}" srcOrd="1" destOrd="0" presId="urn:microsoft.com/office/officeart/2005/8/layout/radial1"/>
    <dgm:cxn modelId="{90B667A0-8770-4748-BC4F-2635B27AA95C}" srcId="{DD21EBBD-C377-4C43-A683-29BFE7A938E5}" destId="{8831F0AA-220F-4285-96A0-1C9332C7AF04}" srcOrd="1" destOrd="0" parTransId="{D76E3A2A-E3B4-4EC6-8D83-1D0D5B2D3690}" sibTransId="{E45FAFE1-1695-4115-8021-E059AFED3272}"/>
    <dgm:cxn modelId="{3EF1FE57-A881-4912-A313-9FB57823BB4E}" type="presOf" srcId="{DD21EBBD-C377-4C43-A683-29BFE7A938E5}" destId="{332BDF4A-5876-42DF-89BD-41EE2AAE7804}" srcOrd="0" destOrd="0" presId="urn:microsoft.com/office/officeart/2005/8/layout/radial1"/>
    <dgm:cxn modelId="{54BFC32D-6943-4A21-AAFB-4169C93171BF}" srcId="{DD21EBBD-C377-4C43-A683-29BFE7A938E5}" destId="{7A83240B-1BBB-477D-8721-19127FEDA301}" srcOrd="2" destOrd="0" parTransId="{F5F2136B-4548-45C3-B768-2930A64F8983}" sibTransId="{079A23EE-33B5-40F4-82BE-5D467E7A4D3E}"/>
    <dgm:cxn modelId="{F30DB395-F430-4346-8B06-9DAF3630E584}" type="presOf" srcId="{EF256897-486D-4D78-AD59-3EB6DF1469C2}" destId="{A1426594-8C90-4D90-B0B5-DF9665D17658}" srcOrd="0" destOrd="0" presId="urn:microsoft.com/office/officeart/2005/8/layout/radial1"/>
    <dgm:cxn modelId="{9C7D56F3-0771-4223-9815-D5F04DE2F689}" type="presOf" srcId="{F5F2136B-4548-45C3-B768-2930A64F8983}" destId="{13093D76-395D-439C-939D-8CE7DD36842E}" srcOrd="0" destOrd="0" presId="urn:microsoft.com/office/officeart/2005/8/layout/radial1"/>
    <dgm:cxn modelId="{528F8C4B-B6AA-463C-AC7D-9897C0DD1A1E}" srcId="{9030BB76-13AE-4A20-9247-7310D3E5F010}" destId="{DD21EBBD-C377-4C43-A683-29BFE7A938E5}" srcOrd="0" destOrd="0" parTransId="{D93BBC8A-311D-42B6-A6B0-27AB4FF0659F}" sibTransId="{9F954EF9-79E4-463B-9731-2D1769741B17}"/>
    <dgm:cxn modelId="{009B1D34-9875-44EC-804E-9750EB11C8A5}" type="presOf" srcId="{D76E3A2A-E3B4-4EC6-8D83-1D0D5B2D3690}" destId="{8F056360-F095-47F7-9CC5-B6D1E7CAE960}" srcOrd="1" destOrd="0" presId="urn:microsoft.com/office/officeart/2005/8/layout/radial1"/>
    <dgm:cxn modelId="{D8116C81-BA37-4AFD-B79F-5EA2321016EF}" type="presOf" srcId="{D76E3A2A-E3B4-4EC6-8D83-1D0D5B2D3690}" destId="{5270B90C-5AD5-45C4-9AE6-F85FDD049393}" srcOrd="0" destOrd="0" presId="urn:microsoft.com/office/officeart/2005/8/layout/radial1"/>
    <dgm:cxn modelId="{392AB518-9E68-4382-99FA-3CC7FF184D65}" type="presOf" srcId="{9030BB76-13AE-4A20-9247-7310D3E5F010}" destId="{C2DC1CB6-1B3D-4B86-B24C-FB7F4ACF295F}" srcOrd="0" destOrd="0" presId="urn:microsoft.com/office/officeart/2005/8/layout/radial1"/>
    <dgm:cxn modelId="{65BB4B39-C02A-4FBC-B524-5EC90E55D319}" type="presOf" srcId="{8831F0AA-220F-4285-96A0-1C9332C7AF04}" destId="{2421C9C8-A7B6-44F4-BC55-45537434349E}" srcOrd="0" destOrd="0" presId="urn:microsoft.com/office/officeart/2005/8/layout/radial1"/>
    <dgm:cxn modelId="{1813D935-62FF-4CE3-B47C-76AA840C333C}" srcId="{DD21EBBD-C377-4C43-A683-29BFE7A938E5}" destId="{1BB55E45-B6EF-4C0D-9E18-6DE9684E8F51}" srcOrd="3" destOrd="0" parTransId="{7A53D214-5C17-478B-BACA-073EA103E552}" sibTransId="{AABB958A-31D8-4E5F-88E6-EDC5CD1F9BF6}"/>
    <dgm:cxn modelId="{F35C2CE2-480D-48A7-837F-5C8478989133}" type="presOf" srcId="{7A53D214-5C17-478B-BACA-073EA103E552}" destId="{B2D610F7-C594-4830-8410-574B990B3316}" srcOrd="0" destOrd="0" presId="urn:microsoft.com/office/officeart/2005/8/layout/radial1"/>
    <dgm:cxn modelId="{320F29E7-17A5-4DE9-BA9B-256020EFE698}" srcId="{DD21EBBD-C377-4C43-A683-29BFE7A938E5}" destId="{EF256897-486D-4D78-AD59-3EB6DF1469C2}" srcOrd="0" destOrd="0" parTransId="{81A0D95F-08BC-4780-934C-DB6C7869ABAD}" sibTransId="{0B0B2EC2-7A54-48DB-A2EA-5BFC643D8BF8}"/>
    <dgm:cxn modelId="{BB912923-8901-449A-B49D-E7DEC6139CD9}" type="presOf" srcId="{81A0D95F-08BC-4780-934C-DB6C7869ABAD}" destId="{59EF80D1-06E3-4A94-9086-8D3210E091AB}" srcOrd="0" destOrd="0" presId="urn:microsoft.com/office/officeart/2005/8/layout/radial1"/>
    <dgm:cxn modelId="{810299EE-8491-44A8-AB69-B7BBA0208E89}" type="presOf" srcId="{F5F2136B-4548-45C3-B768-2930A64F8983}" destId="{218FE77F-60ED-4C29-901C-FA645B1F0B61}" srcOrd="1" destOrd="0" presId="urn:microsoft.com/office/officeart/2005/8/layout/radial1"/>
    <dgm:cxn modelId="{186E02D6-41B2-4369-9AEE-F60A20F0960B}" type="presOf" srcId="{1BB55E45-B6EF-4C0D-9E18-6DE9684E8F51}" destId="{D1990D75-BC8B-4F15-9E5F-44F4CD07623F}" srcOrd="0" destOrd="0" presId="urn:microsoft.com/office/officeart/2005/8/layout/radial1"/>
    <dgm:cxn modelId="{1D9B7E9E-E7FC-443C-A761-0BFA43395564}" type="presOf" srcId="{7A83240B-1BBB-477D-8721-19127FEDA301}" destId="{1F143725-3E82-4D3C-A8A3-DD283B4E077E}" srcOrd="0" destOrd="0" presId="urn:microsoft.com/office/officeart/2005/8/layout/radial1"/>
    <dgm:cxn modelId="{45C52482-60B0-473B-A4B6-ED854FB03A27}" type="presOf" srcId="{81A0D95F-08BC-4780-934C-DB6C7869ABAD}" destId="{EC5B961A-F45A-4443-AD70-AA16EF63ACD7}" srcOrd="1" destOrd="0" presId="urn:microsoft.com/office/officeart/2005/8/layout/radial1"/>
    <dgm:cxn modelId="{44C48BA6-F949-4027-A532-2E6274D4012F}" type="presParOf" srcId="{C2DC1CB6-1B3D-4B86-B24C-FB7F4ACF295F}" destId="{332BDF4A-5876-42DF-89BD-41EE2AAE7804}" srcOrd="0" destOrd="0" presId="urn:microsoft.com/office/officeart/2005/8/layout/radial1"/>
    <dgm:cxn modelId="{74E5B9A2-7A5E-498D-A137-D5180EC626F6}" type="presParOf" srcId="{C2DC1CB6-1B3D-4B86-B24C-FB7F4ACF295F}" destId="{59EF80D1-06E3-4A94-9086-8D3210E091AB}" srcOrd="1" destOrd="0" presId="urn:microsoft.com/office/officeart/2005/8/layout/radial1"/>
    <dgm:cxn modelId="{974C8AC2-A0EA-49E2-B3A7-D6B77A40C17B}" type="presParOf" srcId="{59EF80D1-06E3-4A94-9086-8D3210E091AB}" destId="{EC5B961A-F45A-4443-AD70-AA16EF63ACD7}" srcOrd="0" destOrd="0" presId="urn:microsoft.com/office/officeart/2005/8/layout/radial1"/>
    <dgm:cxn modelId="{3DDE4E22-3407-41C5-95BF-A776CADE231E}" type="presParOf" srcId="{C2DC1CB6-1B3D-4B86-B24C-FB7F4ACF295F}" destId="{A1426594-8C90-4D90-B0B5-DF9665D17658}" srcOrd="2" destOrd="0" presId="urn:microsoft.com/office/officeart/2005/8/layout/radial1"/>
    <dgm:cxn modelId="{9225247E-62A0-4DBD-82F0-6F6ACE521EEE}" type="presParOf" srcId="{C2DC1CB6-1B3D-4B86-B24C-FB7F4ACF295F}" destId="{5270B90C-5AD5-45C4-9AE6-F85FDD049393}" srcOrd="3" destOrd="0" presId="urn:microsoft.com/office/officeart/2005/8/layout/radial1"/>
    <dgm:cxn modelId="{F09740CF-03B3-4EF9-A17F-C9874670B8C4}" type="presParOf" srcId="{5270B90C-5AD5-45C4-9AE6-F85FDD049393}" destId="{8F056360-F095-47F7-9CC5-B6D1E7CAE960}" srcOrd="0" destOrd="0" presId="urn:microsoft.com/office/officeart/2005/8/layout/radial1"/>
    <dgm:cxn modelId="{F343C0CD-ACEE-419D-AAA6-5800EDBB7E9E}" type="presParOf" srcId="{C2DC1CB6-1B3D-4B86-B24C-FB7F4ACF295F}" destId="{2421C9C8-A7B6-44F4-BC55-45537434349E}" srcOrd="4" destOrd="0" presId="urn:microsoft.com/office/officeart/2005/8/layout/radial1"/>
    <dgm:cxn modelId="{13E67B9E-3EF3-41AF-8005-E654EDDEBA08}" type="presParOf" srcId="{C2DC1CB6-1B3D-4B86-B24C-FB7F4ACF295F}" destId="{13093D76-395D-439C-939D-8CE7DD36842E}" srcOrd="5" destOrd="0" presId="urn:microsoft.com/office/officeart/2005/8/layout/radial1"/>
    <dgm:cxn modelId="{A23D02BB-1D22-40E6-AFEE-AACB4931ADE7}" type="presParOf" srcId="{13093D76-395D-439C-939D-8CE7DD36842E}" destId="{218FE77F-60ED-4C29-901C-FA645B1F0B61}" srcOrd="0" destOrd="0" presId="urn:microsoft.com/office/officeart/2005/8/layout/radial1"/>
    <dgm:cxn modelId="{E967DBE3-A24C-4E03-B960-022D64D6B74E}" type="presParOf" srcId="{C2DC1CB6-1B3D-4B86-B24C-FB7F4ACF295F}" destId="{1F143725-3E82-4D3C-A8A3-DD283B4E077E}" srcOrd="6" destOrd="0" presId="urn:microsoft.com/office/officeart/2005/8/layout/radial1"/>
    <dgm:cxn modelId="{10FE846F-FFB8-4624-9108-ED47A11FC74E}" type="presParOf" srcId="{C2DC1CB6-1B3D-4B86-B24C-FB7F4ACF295F}" destId="{B2D610F7-C594-4830-8410-574B990B3316}" srcOrd="7" destOrd="0" presId="urn:microsoft.com/office/officeart/2005/8/layout/radial1"/>
    <dgm:cxn modelId="{EF31B497-683B-4B98-8EB7-88334F50ED1E}" type="presParOf" srcId="{B2D610F7-C594-4830-8410-574B990B3316}" destId="{1CF7C6C3-A5B1-4D82-9EC7-785AD97674B7}" srcOrd="0" destOrd="0" presId="urn:microsoft.com/office/officeart/2005/8/layout/radial1"/>
    <dgm:cxn modelId="{DB0B59B4-FC06-4D3E-AFB0-77BF27EF4EB4}" type="presParOf" srcId="{C2DC1CB6-1B3D-4B86-B24C-FB7F4ACF295F}" destId="{D1990D75-BC8B-4F15-9E5F-44F4CD07623F}"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BDF4A-5876-42DF-89BD-41EE2AAE7804}">
      <dsp:nvSpPr>
        <dsp:cNvPr id="0" name=""/>
        <dsp:cNvSpPr/>
      </dsp:nvSpPr>
      <dsp:spPr>
        <a:xfrm>
          <a:off x="1657763" y="971492"/>
          <a:ext cx="1185760" cy="1093225"/>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buNone/>
          </a:pPr>
          <a:r>
            <a:rPr lang="ru-RU" sz="1000" kern="1200">
              <a:solidFill>
                <a:sysClr val="window" lastClr="FFFFFF"/>
              </a:solidFill>
              <a:latin typeface="Calibri"/>
              <a:ea typeface="+mn-ea"/>
              <a:cs typeface="+mn-cs"/>
            </a:rPr>
            <a:t>Фонд библиотеки 633236 экз.</a:t>
          </a:r>
        </a:p>
      </dsp:txBody>
      <dsp:txXfrm>
        <a:off x="1831414" y="1131591"/>
        <a:ext cx="838458" cy="773027"/>
      </dsp:txXfrm>
    </dsp:sp>
    <dsp:sp modelId="{59EF80D1-06E3-4A94-9086-8D3210E091AB}">
      <dsp:nvSpPr>
        <dsp:cNvPr id="0" name=""/>
        <dsp:cNvSpPr/>
      </dsp:nvSpPr>
      <dsp:spPr>
        <a:xfrm rot="16200000">
          <a:off x="2186419" y="890568"/>
          <a:ext cx="128447" cy="33399"/>
        </a:xfrm>
        <a:custGeom>
          <a:avLst/>
          <a:gdLst/>
          <a:ahLst/>
          <a:cxnLst/>
          <a:rect l="0" t="0" r="0" b="0"/>
          <a:pathLst>
            <a:path>
              <a:moveTo>
                <a:pt x="0" y="16699"/>
              </a:moveTo>
              <a:lnTo>
                <a:pt x="128447" y="16699"/>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buNone/>
          </a:pPr>
          <a:endParaRPr lang="ru-RU" sz="500" kern="1200">
            <a:solidFill>
              <a:sysClr val="windowText" lastClr="000000">
                <a:hueOff val="0"/>
                <a:satOff val="0"/>
                <a:lumOff val="0"/>
                <a:alphaOff val="0"/>
              </a:sysClr>
            </a:solidFill>
            <a:latin typeface="Calibri"/>
            <a:ea typeface="+mn-ea"/>
            <a:cs typeface="+mn-cs"/>
          </a:endParaRPr>
        </a:p>
      </dsp:txBody>
      <dsp:txXfrm>
        <a:off x="2247432" y="910479"/>
        <a:ext cx="0" cy="0"/>
      </dsp:txXfrm>
    </dsp:sp>
    <dsp:sp modelId="{A1426594-8C90-4D90-B0B5-DF9665D17658}">
      <dsp:nvSpPr>
        <dsp:cNvPr id="0" name=""/>
        <dsp:cNvSpPr/>
      </dsp:nvSpPr>
      <dsp:spPr>
        <a:xfrm>
          <a:off x="1628328" y="597"/>
          <a:ext cx="1244630" cy="842446"/>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None/>
          </a:pPr>
          <a:r>
            <a:rPr lang="ru-RU" sz="900" kern="1200" dirty="0">
              <a:solidFill>
                <a:sysClr val="window" lastClr="FFFFFF"/>
              </a:solidFill>
              <a:latin typeface="Calibri"/>
              <a:ea typeface="+mn-ea"/>
              <a:cs typeface="+mn-cs"/>
            </a:rPr>
            <a:t>учебная </a:t>
          </a:r>
        </a:p>
        <a:p>
          <a:pPr lvl="0" algn="ctr" defTabSz="400050">
            <a:lnSpc>
              <a:spcPct val="90000"/>
            </a:lnSpc>
            <a:spcBef>
              <a:spcPct val="0"/>
            </a:spcBef>
            <a:spcAft>
              <a:spcPct val="35000"/>
            </a:spcAft>
            <a:buNone/>
          </a:pPr>
          <a:r>
            <a:rPr lang="ru-RU" sz="900" kern="1200" dirty="0">
              <a:solidFill>
                <a:sysClr val="window" lastClr="FFFFFF"/>
              </a:solidFill>
              <a:latin typeface="Calibri"/>
              <a:ea typeface="+mn-ea"/>
              <a:cs typeface="+mn-cs"/>
            </a:rPr>
            <a:t>302760 экз..</a:t>
          </a:r>
        </a:p>
      </dsp:txBody>
      <dsp:txXfrm>
        <a:off x="1810600" y="123970"/>
        <a:ext cx="880086" cy="595700"/>
      </dsp:txXfrm>
    </dsp:sp>
    <dsp:sp modelId="{5270B90C-5AD5-45C4-9AE6-F85FDD049393}">
      <dsp:nvSpPr>
        <dsp:cNvPr id="0" name=""/>
        <dsp:cNvSpPr/>
      </dsp:nvSpPr>
      <dsp:spPr>
        <a:xfrm rot="14817">
          <a:off x="2843515" y="1504506"/>
          <a:ext cx="253380" cy="33399"/>
        </a:xfrm>
        <a:custGeom>
          <a:avLst/>
          <a:gdLst/>
          <a:ahLst/>
          <a:cxnLst/>
          <a:rect l="0" t="0" r="0" b="0"/>
          <a:pathLst>
            <a:path>
              <a:moveTo>
                <a:pt x="0" y="16699"/>
              </a:moveTo>
              <a:lnTo>
                <a:pt x="253380" y="16699"/>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buNone/>
          </a:pPr>
          <a:endParaRPr lang="ru-RU" sz="500" kern="1200">
            <a:solidFill>
              <a:sysClr val="windowText" lastClr="000000">
                <a:hueOff val="0"/>
                <a:satOff val="0"/>
                <a:lumOff val="0"/>
                <a:alphaOff val="0"/>
              </a:sysClr>
            </a:solidFill>
            <a:latin typeface="Calibri"/>
            <a:ea typeface="+mn-ea"/>
            <a:cs typeface="+mn-cs"/>
          </a:endParaRPr>
        </a:p>
      </dsp:txBody>
      <dsp:txXfrm>
        <a:off x="2963898" y="1514844"/>
        <a:ext cx="0" cy="0"/>
      </dsp:txXfrm>
    </dsp:sp>
    <dsp:sp modelId="{2421C9C8-A7B6-44F4-BC55-45537434349E}">
      <dsp:nvSpPr>
        <dsp:cNvPr id="0" name=""/>
        <dsp:cNvSpPr/>
      </dsp:nvSpPr>
      <dsp:spPr>
        <a:xfrm>
          <a:off x="3096877" y="1072940"/>
          <a:ext cx="1443372" cy="903844"/>
        </a:xfrm>
        <a:prstGeom prst="ellipse">
          <a:avLst/>
        </a:prstGeom>
        <a:solidFill>
          <a:srgbClr val="9BBB59">
            <a:hueOff val="3750088"/>
            <a:satOff val="-5627"/>
            <a:lumOff val="-915"/>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None/>
          </a:pPr>
          <a:r>
            <a:rPr lang="ru-RU" sz="900" kern="1200" dirty="0">
              <a:solidFill>
                <a:sysClr val="window" lastClr="FFFFFF"/>
              </a:solidFill>
              <a:latin typeface="Calibri" panose="020F0502020204030204" pitchFamily="34" charset="0"/>
              <a:ea typeface="+mn-ea"/>
              <a:cs typeface="Calibri" panose="020F0502020204030204" pitchFamily="34" charset="0"/>
            </a:rPr>
            <a:t>учебно-методическая 134556 экз.</a:t>
          </a:r>
        </a:p>
      </dsp:txBody>
      <dsp:txXfrm>
        <a:off x="3308254" y="1205305"/>
        <a:ext cx="1020618" cy="639114"/>
      </dsp:txXfrm>
    </dsp:sp>
    <dsp:sp modelId="{13093D76-395D-439C-939D-8CE7DD36842E}">
      <dsp:nvSpPr>
        <dsp:cNvPr id="0" name=""/>
        <dsp:cNvSpPr/>
      </dsp:nvSpPr>
      <dsp:spPr>
        <a:xfrm rot="5356008">
          <a:off x="2205997" y="2100285"/>
          <a:ext cx="104619" cy="33399"/>
        </a:xfrm>
        <a:custGeom>
          <a:avLst/>
          <a:gdLst/>
          <a:ahLst/>
          <a:cxnLst/>
          <a:rect l="0" t="0" r="0" b="0"/>
          <a:pathLst>
            <a:path>
              <a:moveTo>
                <a:pt x="0" y="16699"/>
              </a:moveTo>
              <a:lnTo>
                <a:pt x="104619" y="16699"/>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buNone/>
          </a:pPr>
          <a:endParaRPr lang="ru-RU" sz="500" kern="1200">
            <a:solidFill>
              <a:sysClr val="windowText" lastClr="000000">
                <a:hueOff val="0"/>
                <a:satOff val="0"/>
                <a:lumOff val="0"/>
                <a:alphaOff val="0"/>
              </a:sysClr>
            </a:solidFill>
            <a:latin typeface="Calibri"/>
            <a:ea typeface="+mn-ea"/>
            <a:cs typeface="+mn-cs"/>
          </a:endParaRPr>
        </a:p>
      </dsp:txBody>
      <dsp:txXfrm>
        <a:off x="2260888" y="2114336"/>
        <a:ext cx="0" cy="0"/>
      </dsp:txXfrm>
    </dsp:sp>
    <dsp:sp modelId="{1F143725-3E82-4D3C-A8A3-DD283B4E077E}">
      <dsp:nvSpPr>
        <dsp:cNvPr id="0" name=""/>
        <dsp:cNvSpPr/>
      </dsp:nvSpPr>
      <dsp:spPr>
        <a:xfrm>
          <a:off x="1613557" y="2169273"/>
          <a:ext cx="1302245" cy="891426"/>
        </a:xfrm>
        <a:prstGeom prst="ellipse">
          <a:avLst/>
        </a:prstGeom>
        <a:solidFill>
          <a:srgbClr val="9BBB59">
            <a:hueOff val="7500176"/>
            <a:satOff val="-11253"/>
            <a:lumOff val="-183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None/>
          </a:pPr>
          <a:r>
            <a:rPr lang="ru-RU" sz="900" kern="1200" dirty="0">
              <a:solidFill>
                <a:sysClr val="window" lastClr="FFFFFF"/>
              </a:solidFill>
              <a:latin typeface="Calibri"/>
              <a:ea typeface="+mn-ea"/>
              <a:cs typeface="+mn-cs"/>
            </a:rPr>
            <a:t>научная </a:t>
          </a:r>
        </a:p>
        <a:p>
          <a:pPr lvl="0" algn="ctr" defTabSz="400050">
            <a:lnSpc>
              <a:spcPct val="90000"/>
            </a:lnSpc>
            <a:spcBef>
              <a:spcPct val="0"/>
            </a:spcBef>
            <a:spcAft>
              <a:spcPct val="35000"/>
            </a:spcAft>
            <a:buNone/>
          </a:pPr>
          <a:r>
            <a:rPr lang="ru-RU" sz="900" kern="1200" dirty="0">
              <a:solidFill>
                <a:sysClr val="window" lastClr="FFFFFF"/>
              </a:solidFill>
              <a:latin typeface="Calibri"/>
              <a:ea typeface="+mn-ea"/>
              <a:cs typeface="+mn-cs"/>
            </a:rPr>
            <a:t>41128 экз.</a:t>
          </a:r>
        </a:p>
      </dsp:txBody>
      <dsp:txXfrm>
        <a:off x="1804266" y="2299819"/>
        <a:ext cx="920827" cy="630334"/>
      </dsp:txXfrm>
    </dsp:sp>
    <dsp:sp modelId="{B2D610F7-C594-4830-8410-574B990B3316}">
      <dsp:nvSpPr>
        <dsp:cNvPr id="0" name=""/>
        <dsp:cNvSpPr/>
      </dsp:nvSpPr>
      <dsp:spPr>
        <a:xfrm rot="10823510">
          <a:off x="1365406" y="1496351"/>
          <a:ext cx="292376" cy="33399"/>
        </a:xfrm>
        <a:custGeom>
          <a:avLst/>
          <a:gdLst/>
          <a:ahLst/>
          <a:cxnLst/>
          <a:rect l="0" t="0" r="0" b="0"/>
          <a:pathLst>
            <a:path>
              <a:moveTo>
                <a:pt x="0" y="16699"/>
              </a:moveTo>
              <a:lnTo>
                <a:pt x="292376" y="16699"/>
              </a:lnTo>
            </a:path>
          </a:pathLst>
        </a:custGeom>
        <a:noFill/>
        <a:ln w="25400" cap="flat" cmpd="sng" algn="ctr">
          <a:solidFill>
            <a:srgbClr val="8064A2">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buNone/>
          </a:pPr>
          <a:endParaRPr lang="ru-RU" sz="500" kern="1200">
            <a:solidFill>
              <a:sysClr val="windowText" lastClr="000000">
                <a:hueOff val="0"/>
                <a:satOff val="0"/>
                <a:lumOff val="0"/>
                <a:alphaOff val="0"/>
              </a:sysClr>
            </a:solidFill>
            <a:latin typeface="Calibri"/>
            <a:ea typeface="+mn-ea"/>
            <a:cs typeface="+mn-cs"/>
          </a:endParaRPr>
        </a:p>
      </dsp:txBody>
      <dsp:txXfrm rot="10800000">
        <a:off x="1518853" y="1520409"/>
        <a:ext cx="0" cy="0"/>
      </dsp:txXfrm>
    </dsp:sp>
    <dsp:sp modelId="{D1990D75-BC8B-4F15-9E5F-44F4CD07623F}">
      <dsp:nvSpPr>
        <dsp:cNvPr id="0" name=""/>
        <dsp:cNvSpPr/>
      </dsp:nvSpPr>
      <dsp:spPr>
        <a:xfrm>
          <a:off x="0" y="1051504"/>
          <a:ext cx="1365445" cy="911754"/>
        </a:xfrm>
        <a:prstGeom prst="ellipse">
          <a:avLst/>
        </a:prstGeom>
        <a:solidFill>
          <a:srgbClr val="9BBB59">
            <a:hueOff val="11250264"/>
            <a:satOff val="-16880"/>
            <a:lumOff val="-2745"/>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buNone/>
          </a:pPr>
          <a:r>
            <a:rPr lang="ru-RU" sz="900" kern="1200" dirty="0">
              <a:solidFill>
                <a:sysClr val="window" lastClr="FFFFFF"/>
              </a:solidFill>
              <a:latin typeface="Calibri"/>
              <a:ea typeface="+mn-ea"/>
              <a:cs typeface="Times New Roman" pitchFamily="18" charset="0"/>
            </a:rPr>
            <a:t>художественная</a:t>
          </a:r>
          <a:r>
            <a:rPr lang="ru-RU" sz="900" kern="1200" dirty="0">
              <a:solidFill>
                <a:sysClr val="window" lastClr="FFFFFF"/>
              </a:solidFill>
              <a:latin typeface="Calibri"/>
              <a:ea typeface="+mn-ea"/>
              <a:cs typeface="+mn-cs"/>
            </a:rPr>
            <a:t>       60453 экз.</a:t>
          </a:r>
        </a:p>
      </dsp:txBody>
      <dsp:txXfrm>
        <a:off x="199965" y="1185027"/>
        <a:ext cx="965515" cy="64470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4" y="0"/>
            <a:ext cx="2945659" cy="497976"/>
          </a:xfrm>
          <a:prstGeom prst="rect">
            <a:avLst/>
          </a:prstGeom>
        </p:spPr>
        <p:txBody>
          <a:bodyPr vert="horz" lIns="91440" tIns="45720" rIns="91440" bIns="45720" rtlCol="0"/>
          <a:lstStyle>
            <a:lvl1pPr algn="r">
              <a:defRPr sz="1200"/>
            </a:lvl1pPr>
          </a:lstStyle>
          <a:p>
            <a:fld id="{95B6320A-20D4-4244-92B3-0A343224C409}" type="datetimeFigureOut">
              <a:rPr lang="ru-RU" smtClean="0"/>
              <a:t>30.10.2023</a:t>
            </a:fld>
            <a:endParaRPr lang="ru-RU"/>
          </a:p>
        </p:txBody>
      </p:sp>
      <p:sp>
        <p:nvSpPr>
          <p:cNvPr id="4" name="Образ слайда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7077"/>
            <a:ext cx="2945659" cy="4979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4" y="9427077"/>
            <a:ext cx="2945659" cy="497975"/>
          </a:xfrm>
          <a:prstGeom prst="rect">
            <a:avLst/>
          </a:prstGeom>
        </p:spPr>
        <p:txBody>
          <a:bodyPr vert="horz" lIns="91440" tIns="45720" rIns="91440" bIns="45720" rtlCol="0" anchor="b"/>
          <a:lstStyle>
            <a:lvl1pPr algn="r">
              <a:defRPr sz="1200"/>
            </a:lvl1pPr>
          </a:lstStyle>
          <a:p>
            <a:fld id="{0664D942-2BD1-49B8-9B8D-B797F7B92271}" type="slidenum">
              <a:rPr lang="ru-RU" smtClean="0"/>
              <a:t>‹#›</a:t>
            </a:fld>
            <a:endParaRPr lang="ru-RU"/>
          </a:p>
        </p:txBody>
      </p:sp>
    </p:spTree>
    <p:extLst>
      <p:ext uri="{BB962C8B-B14F-4D97-AF65-F5344CB8AC3E}">
        <p14:creationId xmlns:p14="http://schemas.microsoft.com/office/powerpoint/2010/main" val="75097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D479DBEB-6CCD-4093-81C2-0BBCB40195F4}" type="datetimeFigureOut">
              <a:rPr lang="ru-RU" smtClean="0"/>
              <a:t>30.10.2023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5FEC5E-7735-4558-8B48-0CFA6F562575}" type="slidenum">
              <a:rPr lang="ru-RU" smtClean="0"/>
              <a:t>‹#›</a:t>
            </a:fld>
            <a:endParaRPr lang="ru-RU"/>
          </a:p>
        </p:txBody>
      </p:sp>
    </p:spTree>
    <p:extLst>
      <p:ext uri="{BB962C8B-B14F-4D97-AF65-F5344CB8AC3E}">
        <p14:creationId xmlns:p14="http://schemas.microsoft.com/office/powerpoint/2010/main" val="160570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479DBEB-6CCD-4093-81C2-0BBCB40195F4}" type="datetimeFigureOut">
              <a:rPr lang="ru-RU" smtClean="0"/>
              <a:t>30.10.2023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5FEC5E-7735-4558-8B48-0CFA6F562575}" type="slidenum">
              <a:rPr lang="ru-RU" smtClean="0"/>
              <a:t>‹#›</a:t>
            </a:fld>
            <a:endParaRPr lang="ru-RU"/>
          </a:p>
        </p:txBody>
      </p:sp>
    </p:spTree>
    <p:extLst>
      <p:ext uri="{BB962C8B-B14F-4D97-AF65-F5344CB8AC3E}">
        <p14:creationId xmlns:p14="http://schemas.microsoft.com/office/powerpoint/2010/main" val="1089191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479DBEB-6CCD-4093-81C2-0BBCB40195F4}" type="datetimeFigureOut">
              <a:rPr lang="ru-RU" smtClean="0"/>
              <a:t>30.10.2023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5FEC5E-7735-4558-8B48-0CFA6F562575}" type="slidenum">
              <a:rPr lang="ru-RU" smtClean="0"/>
              <a:t>‹#›</a:t>
            </a:fld>
            <a:endParaRPr lang="ru-RU"/>
          </a:p>
        </p:txBody>
      </p:sp>
    </p:spTree>
    <p:extLst>
      <p:ext uri="{BB962C8B-B14F-4D97-AF65-F5344CB8AC3E}">
        <p14:creationId xmlns:p14="http://schemas.microsoft.com/office/powerpoint/2010/main" val="3264443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479DBEB-6CCD-4093-81C2-0BBCB40195F4}" type="datetimeFigureOut">
              <a:rPr lang="ru-RU" smtClean="0"/>
              <a:t>30.10.2023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5FEC5E-7735-4558-8B48-0CFA6F562575}" type="slidenum">
              <a:rPr lang="ru-RU" smtClean="0"/>
              <a:t>‹#›</a:t>
            </a:fld>
            <a:endParaRPr lang="ru-RU"/>
          </a:p>
        </p:txBody>
      </p:sp>
    </p:spTree>
    <p:extLst>
      <p:ext uri="{BB962C8B-B14F-4D97-AF65-F5344CB8AC3E}">
        <p14:creationId xmlns:p14="http://schemas.microsoft.com/office/powerpoint/2010/main" val="1574272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479DBEB-6CCD-4093-81C2-0BBCB40195F4}" type="datetimeFigureOut">
              <a:rPr lang="ru-RU" smtClean="0"/>
              <a:t>30.10.2023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C5FEC5E-7735-4558-8B48-0CFA6F562575}" type="slidenum">
              <a:rPr lang="ru-RU" smtClean="0"/>
              <a:t>‹#›</a:t>
            </a:fld>
            <a:endParaRPr lang="ru-RU"/>
          </a:p>
        </p:txBody>
      </p:sp>
    </p:spTree>
    <p:extLst>
      <p:ext uri="{BB962C8B-B14F-4D97-AF65-F5344CB8AC3E}">
        <p14:creationId xmlns:p14="http://schemas.microsoft.com/office/powerpoint/2010/main" val="318672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479DBEB-6CCD-4093-81C2-0BBCB40195F4}" type="datetimeFigureOut">
              <a:rPr lang="ru-RU" smtClean="0"/>
              <a:t>30.10.2023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5FEC5E-7735-4558-8B48-0CFA6F562575}" type="slidenum">
              <a:rPr lang="ru-RU" smtClean="0"/>
              <a:t>‹#›</a:t>
            </a:fld>
            <a:endParaRPr lang="ru-RU"/>
          </a:p>
        </p:txBody>
      </p:sp>
    </p:spTree>
    <p:extLst>
      <p:ext uri="{BB962C8B-B14F-4D97-AF65-F5344CB8AC3E}">
        <p14:creationId xmlns:p14="http://schemas.microsoft.com/office/powerpoint/2010/main" val="2003598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479DBEB-6CCD-4093-81C2-0BBCB40195F4}" type="datetimeFigureOut">
              <a:rPr lang="ru-RU" smtClean="0"/>
              <a:t>30.10.2023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C5FEC5E-7735-4558-8B48-0CFA6F562575}" type="slidenum">
              <a:rPr lang="ru-RU" smtClean="0"/>
              <a:t>‹#›</a:t>
            </a:fld>
            <a:endParaRPr lang="ru-RU"/>
          </a:p>
        </p:txBody>
      </p:sp>
    </p:spTree>
    <p:extLst>
      <p:ext uri="{BB962C8B-B14F-4D97-AF65-F5344CB8AC3E}">
        <p14:creationId xmlns:p14="http://schemas.microsoft.com/office/powerpoint/2010/main" val="1244604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479DBEB-6CCD-4093-81C2-0BBCB40195F4}" type="datetimeFigureOut">
              <a:rPr lang="ru-RU" smtClean="0"/>
              <a:t>30.10.2023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C5FEC5E-7735-4558-8B48-0CFA6F562575}" type="slidenum">
              <a:rPr lang="ru-RU" smtClean="0"/>
              <a:t>‹#›</a:t>
            </a:fld>
            <a:endParaRPr lang="ru-RU"/>
          </a:p>
        </p:txBody>
      </p:sp>
    </p:spTree>
    <p:extLst>
      <p:ext uri="{BB962C8B-B14F-4D97-AF65-F5344CB8AC3E}">
        <p14:creationId xmlns:p14="http://schemas.microsoft.com/office/powerpoint/2010/main" val="954423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479DBEB-6CCD-4093-81C2-0BBCB40195F4}" type="datetimeFigureOut">
              <a:rPr lang="ru-RU" smtClean="0"/>
              <a:t>30.10.2023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C5FEC5E-7735-4558-8B48-0CFA6F562575}" type="slidenum">
              <a:rPr lang="ru-RU" smtClean="0"/>
              <a:t>‹#›</a:t>
            </a:fld>
            <a:endParaRPr lang="ru-RU"/>
          </a:p>
        </p:txBody>
      </p:sp>
    </p:spTree>
    <p:extLst>
      <p:ext uri="{BB962C8B-B14F-4D97-AF65-F5344CB8AC3E}">
        <p14:creationId xmlns:p14="http://schemas.microsoft.com/office/powerpoint/2010/main" val="194711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479DBEB-6CCD-4093-81C2-0BBCB40195F4}" type="datetimeFigureOut">
              <a:rPr lang="ru-RU" smtClean="0"/>
              <a:t>30.10.2023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5FEC5E-7735-4558-8B48-0CFA6F562575}" type="slidenum">
              <a:rPr lang="ru-RU" smtClean="0"/>
              <a:t>‹#›</a:t>
            </a:fld>
            <a:endParaRPr lang="ru-RU"/>
          </a:p>
        </p:txBody>
      </p:sp>
    </p:spTree>
    <p:extLst>
      <p:ext uri="{BB962C8B-B14F-4D97-AF65-F5344CB8AC3E}">
        <p14:creationId xmlns:p14="http://schemas.microsoft.com/office/powerpoint/2010/main" val="2680551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479DBEB-6CCD-4093-81C2-0BBCB40195F4}" type="datetimeFigureOut">
              <a:rPr lang="ru-RU" smtClean="0"/>
              <a:t>30.10.2023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C5FEC5E-7735-4558-8B48-0CFA6F562575}" type="slidenum">
              <a:rPr lang="ru-RU" smtClean="0"/>
              <a:t>‹#›</a:t>
            </a:fld>
            <a:endParaRPr lang="ru-RU"/>
          </a:p>
        </p:txBody>
      </p:sp>
    </p:spTree>
    <p:extLst>
      <p:ext uri="{BB962C8B-B14F-4D97-AF65-F5344CB8AC3E}">
        <p14:creationId xmlns:p14="http://schemas.microsoft.com/office/powerpoint/2010/main" val="2204311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0"/>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9DBEB-6CCD-4093-81C2-0BBCB40195F4}" type="datetimeFigureOut">
              <a:rPr lang="ru-RU" smtClean="0"/>
              <a:t>30.10.2023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FEC5E-7735-4558-8B48-0CFA6F562575}" type="slidenum">
              <a:rPr lang="ru-RU" smtClean="0"/>
              <a:t>‹#›</a:t>
            </a:fld>
            <a:endParaRPr lang="ru-RU"/>
          </a:p>
        </p:txBody>
      </p:sp>
    </p:spTree>
    <p:extLst>
      <p:ext uri="{BB962C8B-B14F-4D97-AF65-F5344CB8AC3E}">
        <p14:creationId xmlns:p14="http://schemas.microsoft.com/office/powerpoint/2010/main" val="156070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6.png"/><Relationship Id="rId10" Type="http://schemas.openxmlformats.org/officeDocument/2006/relationships/image" Target="../media/image30.jpeg"/><Relationship Id="rId4" Type="http://schemas.openxmlformats.org/officeDocument/2006/relationships/image" Target="../media/image25.pn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hyperlink" Target="https://ido.ggtu.ru/" TargetMode="Externa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hyperlink" Target="https://pedagog-mo.ggtu.ru/ru/resursnyj-tsentr-pedagogicheskogo-obrazovaniya" TargetMode="External"/><Relationship Id="rId7" Type="http://schemas.openxmlformats.org/officeDocument/2006/relationships/image" Target="../media/image4.jpg"/><Relationship Id="rId2" Type="http://schemas.openxmlformats.org/officeDocument/2006/relationships/hyperlink" Target="https://mocdo.ggtu.ru/" TargetMode="External"/><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16.png"/><Relationship Id="rId5" Type="http://schemas.openxmlformats.org/officeDocument/2006/relationships/image" Target="../media/image40.jpeg"/><Relationship Id="rId10" Type="http://schemas.openxmlformats.org/officeDocument/2006/relationships/image" Target="../media/image44.jpeg"/><Relationship Id="rId4" Type="http://schemas.openxmlformats.org/officeDocument/2006/relationships/image" Target="../media/image39.jpeg"/><Relationship Id="rId9"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jpg"/><Relationship Id="rId7" Type="http://schemas.openxmlformats.org/officeDocument/2006/relationships/image" Target="../media/image48.png"/><Relationship Id="rId2" Type="http://schemas.openxmlformats.org/officeDocument/2006/relationships/hyperlink" Target="https://profcentr.ggtu.ru/" TargetMode="Externa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6.pn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3.jpeg"/><Relationship Id="rId7" Type="http://schemas.openxmlformats.org/officeDocument/2006/relationships/image" Target="../media/image4.jp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8.png"/><Relationship Id="rId7" Type="http://schemas.openxmlformats.org/officeDocument/2006/relationships/image" Target="../media/image60.emf"/><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emf"/><Relationship Id="rId5" Type="http://schemas.openxmlformats.org/officeDocument/2006/relationships/image" Target="../media/image5.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43.xml"/><Relationship Id="rId3" Type="http://schemas.openxmlformats.org/officeDocument/2006/relationships/slide" Target="slide3.xml"/><Relationship Id="rId7" Type="http://schemas.openxmlformats.org/officeDocument/2006/relationships/slide" Target="slide18.xml"/><Relationship Id="rId12" Type="http://schemas.openxmlformats.org/officeDocument/2006/relationships/slide" Target="slide41.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37.xml"/><Relationship Id="rId5" Type="http://schemas.openxmlformats.org/officeDocument/2006/relationships/slide" Target="slide9.xml"/><Relationship Id="rId15" Type="http://schemas.openxmlformats.org/officeDocument/2006/relationships/image" Target="../media/image5.png"/><Relationship Id="rId10" Type="http://schemas.openxmlformats.org/officeDocument/2006/relationships/slide" Target="slide33.xml"/><Relationship Id="rId4" Type="http://schemas.openxmlformats.org/officeDocument/2006/relationships/slide" Target="slide7.xml"/><Relationship Id="rId9" Type="http://schemas.openxmlformats.org/officeDocument/2006/relationships/slide" Target="slide21.xml"/><Relationship Id="rId14" Type="http://schemas.openxmlformats.org/officeDocument/2006/relationships/slide" Target="slide46.xml"/></Relationships>
</file>

<file path=ppt/slides/_rels/slide2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 Id="rId9"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s://mocdo.ggtu.ru/index.php/regionalnyj-monitoring-okdo/analiticheskij-otche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5.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80.jpeg"/><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4.tiff"/><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89.png"/><Relationship Id="rId3" Type="http://schemas.openxmlformats.org/officeDocument/2006/relationships/hyperlink" Target="https://www.ggtu.ru/index.php?option=com_content&amp;view=article&amp;id=8816&amp;Itemid=797" TargetMode="External"/><Relationship Id="rId7" Type="http://schemas.openxmlformats.org/officeDocument/2006/relationships/image" Target="../media/image87.png"/><Relationship Id="rId12" Type="http://schemas.openxmlformats.org/officeDocument/2006/relationships/image" Target="../media/image88.jpg"/><Relationship Id="rId2" Type="http://schemas.openxmlformats.org/officeDocument/2006/relationships/hyperlink" Target="https://www.ggtu.ru/index.php?option=com_content&amp;view=article&amp;id=9135&amp;Itemid=806" TargetMode="External"/><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hyperlink" Target="https://ggtu.ru/index" TargetMode="External"/><Relationship Id="rId5" Type="http://schemas.openxmlformats.org/officeDocument/2006/relationships/image" Target="../media/image85.jpeg"/><Relationship Id="rId10" Type="http://schemas.openxmlformats.org/officeDocument/2006/relationships/hyperlink" Target="http://izvestiya.ggtu.ru/" TargetMode="External"/><Relationship Id="rId4" Type="http://schemas.openxmlformats.org/officeDocument/2006/relationships/image" Target="../media/image16.png"/><Relationship Id="rId9" Type="http://schemas.openxmlformats.org/officeDocument/2006/relationships/hyperlink" Target="http://evestnik.ggtu.ru/" TargetMode="External"/><Relationship Id="rId14" Type="http://schemas.openxmlformats.org/officeDocument/2006/relationships/image" Target="../media/image90.jp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mailto:mo_ggtu@mosreg.ru" TargetMode="External"/><Relationship Id="rId7" Type="http://schemas.openxmlformats.org/officeDocument/2006/relationships/hyperlink" Target="https://rutube.ru/video/private/c0191d7c02e475464d2bb7ddaf9eb67d/?p=gxIZAqVYKfCoxF4X-hfLlA" TargetMode="Externa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hyperlink" Target="http://www.ggtu.ru/"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98.jpeg"/><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8.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4.jpg"/><Relationship Id="rId4" Type="http://schemas.openxmlformats.org/officeDocument/2006/relationships/image" Target="../media/image106.jpeg"/></Relationships>
</file>

<file path=ppt/slides/_rels/slide37.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4.jpg"/><Relationship Id="rId7" Type="http://schemas.openxmlformats.org/officeDocument/2006/relationships/image" Target="../media/image112.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3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mailto:mo_ggtu@mosreg.ru" TargetMode="Externa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hyperlink" Target="mailto:rektorat@ggtu.r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27.png"/><Relationship Id="rId4" Type="http://schemas.openxmlformats.org/officeDocument/2006/relationships/image" Target="../media/image126.jpeg"/></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5.png"/><Relationship Id="rId2" Type="http://schemas.openxmlformats.org/officeDocument/2006/relationships/hyperlink" Target="https://www.ggtu.ru/index.php?option=com_content&amp;view=article&amp;id=545&amp;Itemid=203" TargetMode="Externa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130.png"/><Relationship Id="rId4" Type="http://schemas.openxmlformats.org/officeDocument/2006/relationships/hyperlink" Target="https://vk.com/club21256122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44.xml.rels><?xml version="1.0" encoding="UTF-8" standalone="yes"?>
<Relationships xmlns="http://schemas.openxmlformats.org/package/2006/relationships"><Relationship Id="rId8" Type="http://schemas.openxmlformats.org/officeDocument/2006/relationships/hyperlink" Target="https://www.logicclass.ru/shop/dostupnaya-sreda88/informatsionno-taktilnye-relefnye-tablichki-tablo-/" TargetMode="External"/><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10" Type="http://schemas.openxmlformats.org/officeDocument/2006/relationships/image" Target="../media/image5.png"/><Relationship Id="rId4" Type="http://schemas.openxmlformats.org/officeDocument/2006/relationships/image" Target="../media/image136.jpeg"/><Relationship Id="rId9" Type="http://schemas.openxmlformats.org/officeDocument/2006/relationships/image" Target="../media/image4.jpg"/></Relationships>
</file>

<file path=ppt/slides/_rels/slide45.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diagramLayout" Target="../diagrams/layout1.xml"/><Relationship Id="rId7" Type="http://schemas.openxmlformats.org/officeDocument/2006/relationships/image" Target="../media/image4.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mailto:spo@ggtu.ru" TargetMode="External"/><Relationship Id="rId3" Type="http://schemas.openxmlformats.org/officeDocument/2006/relationships/image" Target="../media/image7.png"/><Relationship Id="rId7" Type="http://schemas.openxmlformats.org/officeDocument/2006/relationships/hyperlink" Target="mailto:mgopi@list.ru" TargetMode="Externa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hyperlink" Target="mailto:umr@ggtu.ru." TargetMode="External"/><Relationship Id="rId11" Type="http://schemas.openxmlformats.org/officeDocument/2006/relationships/image" Target="../media/image5.png"/><Relationship Id="rId5" Type="http://schemas.openxmlformats.org/officeDocument/2006/relationships/hyperlink" Target="mailto:egorovagalv@mail.ru" TargetMode="External"/><Relationship Id="rId10" Type="http://schemas.openxmlformats.org/officeDocument/2006/relationships/hyperlink" Target="mailto:marta_o73@mail.ru" TargetMode="External"/><Relationship Id="rId4" Type="http://schemas.openxmlformats.org/officeDocument/2006/relationships/hyperlink" Target="mailto:eliseev_uv@ggtu.ru" TargetMode="External"/><Relationship Id="rId9" Type="http://schemas.openxmlformats.org/officeDocument/2006/relationships/hyperlink" Target="mailto:buxinc@ggtu.ru"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ggtu.ru/index.php?option=com_content&amp;view=article&amp;id=502&amp;Itemid=193" TargetMode="External"/><Relationship Id="rId13" Type="http://schemas.openxmlformats.org/officeDocument/2006/relationships/hyperlink" Target="https://ggtu.ru/index.php?option=com_content&amp;view=article&amp;id=8867&amp;Itemid=801" TargetMode="External"/><Relationship Id="rId18" Type="http://schemas.openxmlformats.org/officeDocument/2006/relationships/hyperlink" Target="https://ggtu.ru/index.php?option=com_content&amp;view=article&amp;id=2850:2015-10-07-05-36-36&amp;catid=135:2015-10-06-13-41-42&amp;Itemid=491" TargetMode="External"/><Relationship Id="rId3" Type="http://schemas.openxmlformats.org/officeDocument/2006/relationships/hyperlink" Target="http://ggtu.ru/index.php?option=com_content&amp;view=article&amp;id=7:2009-12-24-08-26-52&amp;catid=3:2009-12-22-12-27-13&amp;Itemid=588" TargetMode="External"/><Relationship Id="rId21" Type="http://schemas.openxmlformats.org/officeDocument/2006/relationships/image" Target="../media/image5.png"/><Relationship Id="rId7" Type="http://schemas.openxmlformats.org/officeDocument/2006/relationships/hyperlink" Target="https://ggtu.ru/index.php?option=com_content&amp;view=article&amp;id=819&amp;Itemid=264" TargetMode="External"/><Relationship Id="rId12" Type="http://schemas.openxmlformats.org/officeDocument/2006/relationships/hyperlink" Target="https://ido.ggtu.ru/" TargetMode="External"/><Relationship Id="rId17" Type="http://schemas.openxmlformats.org/officeDocument/2006/relationships/hyperlink" Target="https://ggtu.ru/index.php?option=com_content&amp;view=article&amp;id=2849:2015-10-07-05-35-44&amp;catid=135:2015-10-06-13-41-42&amp;Itemid=491" TargetMode="External"/><Relationship Id="rId2" Type="http://schemas.openxmlformats.org/officeDocument/2006/relationships/hyperlink" Target="http://ggtu.ru/index.php?option=com_content&amp;view=article&amp;id=6:estestvnauk&amp;catid=3:2009-12-22-12-27-13&amp;Itemid=7" TargetMode="External"/><Relationship Id="rId16" Type="http://schemas.openxmlformats.org/officeDocument/2006/relationships/hyperlink" Target="https://ggtu.ru/index.php?option=com_content&amp;view=article&amp;id=2847:2015-10-07-05-34-45&amp;catid=135:2015-10-06-13-41-42&amp;Itemid=491" TargetMode="External"/><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ggtu.ru/index.php?option=com_content&amp;view=article&amp;id=8700:2021-01-15-08-22-18&amp;catid=3:2009-12-22-12-27-13&amp;Itemid=582" TargetMode="External"/><Relationship Id="rId11" Type="http://schemas.openxmlformats.org/officeDocument/2006/relationships/hyperlink" Target="https://ggtu.ru/index.php?option=com_content&amp;view=article&amp;id=9&amp;Itemid=10" TargetMode="External"/><Relationship Id="rId5" Type="http://schemas.openxmlformats.org/officeDocument/2006/relationships/hyperlink" Target="http://ggtu.ru/index.php?option=com_content&amp;view=article&amp;id=8699:2021-01-15-06-10-28&amp;catid=3:2009-12-22-12-27-13&amp;Itemid=582" TargetMode="External"/><Relationship Id="rId15" Type="http://schemas.openxmlformats.org/officeDocument/2006/relationships/hyperlink" Target="https://ggtu.ru/index.php?option=com_content&amp;view=article&amp;id=2846:2015-10-07-05-34-06&amp;catid=135:2015-10-06-13-41-42&amp;Itemid=491" TargetMode="External"/><Relationship Id="rId10" Type="http://schemas.openxmlformats.org/officeDocument/2006/relationships/hyperlink" Target="https://ggtu.ru/index.php?option=com_content&amp;view=article&amp;id=5&amp;Itemid=6" TargetMode="External"/><Relationship Id="rId19" Type="http://schemas.openxmlformats.org/officeDocument/2006/relationships/image" Target="../media/image4.jpg"/><Relationship Id="rId4" Type="http://schemas.openxmlformats.org/officeDocument/2006/relationships/hyperlink" Target="http://ggtu.ru/index.php?option=com_content&amp;view=article&amp;id=701:2012-03-07-05-10-51&amp;catid=3:2009-12-22-12-27-13&amp;Itemid=238" TargetMode="External"/><Relationship Id="rId9" Type="http://schemas.openxmlformats.org/officeDocument/2006/relationships/hyperlink" Target="https://ggtu.ru/index.php?option=com_content&amp;view=article&amp;id=3&amp;Itemid=4" TargetMode="External"/><Relationship Id="rId14" Type="http://schemas.openxmlformats.org/officeDocument/2006/relationships/hyperlink" Target="https://ggtu.ru/index.php?option=com_content&amp;view=article&amp;id=2845:2015-10-06-13-44-11&amp;catid=135:2015-10-06-13-41-42&amp;Itemid=491"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4.jp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5418" y="0"/>
            <a:ext cx="5197297" cy="1092200"/>
          </a:xfrm>
          <a:prstGeom prst="rect">
            <a:avLst/>
          </a:prstGeom>
        </p:spPr>
      </p:pic>
      <p:sp>
        <p:nvSpPr>
          <p:cNvPr id="8" name="Заголовок 112">
            <a:extLst>
              <a:ext uri="{FF2B5EF4-FFF2-40B4-BE49-F238E27FC236}">
                <a16:creationId xmlns:a16="http://schemas.microsoft.com/office/drawing/2014/main" id="{319822C1-B07D-4679-BE81-9319A6CF39C9}"/>
              </a:ext>
            </a:extLst>
          </p:cNvPr>
          <p:cNvSpPr txBox="1">
            <a:spLocks/>
          </p:cNvSpPr>
          <p:nvPr/>
        </p:nvSpPr>
        <p:spPr>
          <a:xfrm>
            <a:off x="3086549" y="2267656"/>
            <a:ext cx="5829299" cy="1711126"/>
          </a:xfrm>
          <a:prstGeom prst="rect">
            <a:avLst/>
          </a:prstGeom>
          <a:blipFill dpi="0" rotWithShape="1">
            <a:blip r:embed="rId3">
              <a:alphaModFix amt="8000"/>
            </a:blip>
            <a:srcRect/>
            <a:tile tx="0" ty="0" sx="100000" sy="100000" flip="none" algn="tl"/>
          </a:blip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lgn="l" defTabSz="914400" rtl="0" eaLnBrk="1" latinLnBrk="0" hangingPunct="1">
              <a:lnSpc>
                <a:spcPct val="90000"/>
              </a:lnSpc>
              <a:spcBef>
                <a:spcPct val="0"/>
              </a:spcBef>
              <a:buNone/>
              <a:defRPr lang="en-ZA" sz="6600" kern="1200" spc="-300">
                <a:solidFill>
                  <a:schemeClr val="tx1"/>
                </a:solidFill>
                <a:latin typeface="+mj-lt"/>
                <a:ea typeface="+mj-ea"/>
                <a:cs typeface="+mj-cs"/>
              </a:defRPr>
            </a:lvl1pPr>
          </a:lstStyle>
          <a:p>
            <a:pPr algn="ctr" defTabSz="914423">
              <a:lnSpc>
                <a:spcPts val="6000"/>
              </a:lnSpc>
            </a:pPr>
            <a:r>
              <a:rPr lang="ru-RU" noProof="1">
                <a:solidFill>
                  <a:srgbClr val="003399"/>
                </a:solidFill>
                <a:latin typeface="Arial Black"/>
              </a:rPr>
              <a:t>Годовой </a:t>
            </a:r>
          </a:p>
          <a:p>
            <a:pPr algn="ctr" defTabSz="914423">
              <a:lnSpc>
                <a:spcPts val="6000"/>
              </a:lnSpc>
            </a:pPr>
            <a:r>
              <a:rPr lang="ru-RU" noProof="1">
                <a:solidFill>
                  <a:srgbClr val="003399"/>
                </a:solidFill>
                <a:latin typeface="Arial Black"/>
              </a:rPr>
              <a:t>отчёт </a:t>
            </a:r>
            <a:br>
              <a:rPr lang="ru-RU" noProof="1">
                <a:solidFill>
                  <a:srgbClr val="003399"/>
                </a:solidFill>
                <a:latin typeface="Arial Black"/>
              </a:rPr>
            </a:br>
            <a:endParaRPr lang="ru-RU" noProof="1">
              <a:solidFill>
                <a:srgbClr val="003399"/>
              </a:solidFill>
              <a:latin typeface="Arial Black"/>
            </a:endParaRPr>
          </a:p>
        </p:txBody>
      </p:sp>
      <p:sp>
        <p:nvSpPr>
          <p:cNvPr id="9" name="Заголовок 112">
            <a:extLst>
              <a:ext uri="{FF2B5EF4-FFF2-40B4-BE49-F238E27FC236}">
                <a16:creationId xmlns:a16="http://schemas.microsoft.com/office/drawing/2014/main" id="{319822C1-B07D-4679-BE81-9319A6CF39C9}"/>
              </a:ext>
            </a:extLst>
          </p:cNvPr>
          <p:cNvSpPr txBox="1">
            <a:spLocks/>
          </p:cNvSpPr>
          <p:nvPr/>
        </p:nvSpPr>
        <p:spPr>
          <a:xfrm rot="481835">
            <a:off x="3912862" y="3570825"/>
            <a:ext cx="4502462" cy="815915"/>
          </a:xfrm>
          <a:prstGeom prst="rect">
            <a:avLst/>
          </a:prstGeom>
          <a:blipFill dpi="0" rotWithShape="1">
            <a:blip r:embed="rId3">
              <a:alphaModFix amt="8000"/>
            </a:blip>
            <a:srcRect/>
            <a:tile tx="0" ty="0" sx="100000" sy="100000" flip="none" algn="tl"/>
          </a:blip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lgn="l" defTabSz="914400" rtl="0" eaLnBrk="1" latinLnBrk="0" hangingPunct="1">
              <a:lnSpc>
                <a:spcPct val="90000"/>
              </a:lnSpc>
              <a:spcBef>
                <a:spcPct val="0"/>
              </a:spcBef>
              <a:buNone/>
              <a:defRPr lang="en-ZA" sz="6600" kern="1200" spc="-300">
                <a:solidFill>
                  <a:schemeClr val="tx1"/>
                </a:solidFill>
                <a:latin typeface="+mj-lt"/>
                <a:ea typeface="+mj-ea"/>
                <a:cs typeface="+mj-cs"/>
              </a:defRPr>
            </a:lvl1pPr>
          </a:lstStyle>
          <a:p>
            <a:pPr algn="ctr" defTabSz="914423">
              <a:lnSpc>
                <a:spcPts val="6000"/>
              </a:lnSpc>
            </a:pPr>
            <a:endParaRPr lang="ru-RU" sz="5400" noProof="1">
              <a:solidFill>
                <a:srgbClr val="003399"/>
              </a:solidFill>
              <a:latin typeface="Arial Black"/>
            </a:endParaRPr>
          </a:p>
          <a:p>
            <a:pPr algn="ctr" defTabSz="914423">
              <a:lnSpc>
                <a:spcPts val="6000"/>
              </a:lnSpc>
            </a:pPr>
            <a:r>
              <a:rPr lang="ru-RU" sz="5400" noProof="1">
                <a:solidFill>
                  <a:srgbClr val="003399"/>
                </a:solidFill>
                <a:latin typeface="Arial Black"/>
              </a:rPr>
              <a:t>за 2022 год</a:t>
            </a:r>
          </a:p>
        </p:txBody>
      </p:sp>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6" name="Заголовок 112">
            <a:extLst>
              <a:ext uri="{FF2B5EF4-FFF2-40B4-BE49-F238E27FC236}">
                <a16:creationId xmlns:a16="http://schemas.microsoft.com/office/drawing/2014/main" id="{005187D2-2360-3EFD-87E1-29A92FCD7F6F}"/>
              </a:ext>
            </a:extLst>
          </p:cNvPr>
          <p:cNvSpPr txBox="1">
            <a:spLocks/>
          </p:cNvSpPr>
          <p:nvPr/>
        </p:nvSpPr>
        <p:spPr>
          <a:xfrm rot="481835">
            <a:off x="3912862" y="5281949"/>
            <a:ext cx="4502462" cy="815915"/>
          </a:xfrm>
          <a:prstGeom prst="rect">
            <a:avLst/>
          </a:prstGeom>
          <a:blipFill dpi="0" rotWithShape="1">
            <a:blip r:embed="rId3">
              <a:alphaModFix amt="8000"/>
            </a:blip>
            <a:srcRect/>
            <a:tile tx="0" ty="0" sx="100000" sy="100000" flip="none" algn="tl"/>
          </a:blipFill>
          <a:scene3d>
            <a:camera prst="isometricOffAxis1Right"/>
            <a:lightRig rig="flat" dir="t"/>
          </a:scene3d>
          <a:sp3d/>
        </p:spPr>
        <p:txBody>
          <a:bodyPr vert="horz" lIns="0" tIns="0" rIns="0" bIns="0" rtlCol="0" anchor="t">
            <a:noAutofit/>
            <a:sp3d extrusionH="304800" prstMaterial="plastic">
              <a:extrusionClr>
                <a:schemeClr val="bg1"/>
              </a:extrusionClr>
            </a:sp3d>
          </a:bodyPr>
          <a:lstStyle>
            <a:lvl1pPr algn="l" defTabSz="914400" rtl="0" eaLnBrk="1" latinLnBrk="0" hangingPunct="1">
              <a:lnSpc>
                <a:spcPct val="90000"/>
              </a:lnSpc>
              <a:spcBef>
                <a:spcPct val="0"/>
              </a:spcBef>
              <a:buNone/>
              <a:defRPr lang="en-ZA" sz="6600" kern="1200" spc="-300">
                <a:solidFill>
                  <a:schemeClr val="tx1"/>
                </a:solidFill>
                <a:latin typeface="+mj-lt"/>
                <a:ea typeface="+mj-ea"/>
                <a:cs typeface="+mj-cs"/>
              </a:defRPr>
            </a:lvl1pPr>
          </a:lstStyle>
          <a:p>
            <a:pPr algn="ctr" defTabSz="914423">
              <a:lnSpc>
                <a:spcPts val="6000"/>
              </a:lnSpc>
            </a:pPr>
            <a:endParaRPr lang="ru-RU" sz="5400" noProof="1">
              <a:solidFill>
                <a:srgbClr val="003399"/>
              </a:solidFill>
              <a:latin typeface="Arial Black"/>
            </a:endParaRPr>
          </a:p>
          <a:p>
            <a:pPr algn="ctr" defTabSz="914423">
              <a:lnSpc>
                <a:spcPct val="100000"/>
              </a:lnSpc>
            </a:pPr>
            <a:r>
              <a:rPr lang="ru-RU" sz="1800" noProof="1" smtClean="0">
                <a:solidFill>
                  <a:srgbClr val="003399"/>
                </a:solidFill>
                <a:latin typeface="Arial Black"/>
              </a:rPr>
              <a:t>г. Орехово-Зуево   </a:t>
            </a:r>
          </a:p>
          <a:p>
            <a:pPr algn="ctr" defTabSz="914423">
              <a:lnSpc>
                <a:spcPct val="100000"/>
              </a:lnSpc>
            </a:pPr>
            <a:r>
              <a:rPr lang="ru-RU" sz="1800" noProof="1" smtClean="0">
                <a:solidFill>
                  <a:srgbClr val="003399"/>
                </a:solidFill>
                <a:latin typeface="Arial Black"/>
              </a:rPr>
              <a:t>2023 г.</a:t>
            </a:r>
          </a:p>
          <a:p>
            <a:pPr algn="ctr" defTabSz="914423">
              <a:lnSpc>
                <a:spcPts val="6000"/>
              </a:lnSpc>
            </a:pPr>
            <a:endParaRPr lang="ru-RU" sz="2400" noProof="1">
              <a:solidFill>
                <a:srgbClr val="003399"/>
              </a:solidFill>
              <a:latin typeface="Arial Black"/>
            </a:endParaRPr>
          </a:p>
          <a:p>
            <a:pPr algn="ctr" defTabSz="914423">
              <a:lnSpc>
                <a:spcPts val="6000"/>
              </a:lnSpc>
            </a:pPr>
            <a:endParaRPr lang="ru-RU" sz="2400" noProof="1">
              <a:solidFill>
                <a:srgbClr val="003399"/>
              </a:solidFill>
              <a:latin typeface="Arial Black"/>
            </a:endParaRPr>
          </a:p>
        </p:txBody>
      </p:sp>
    </p:spTree>
    <p:extLst>
      <p:ext uri="{BB962C8B-B14F-4D97-AF65-F5344CB8AC3E}">
        <p14:creationId xmlns:p14="http://schemas.microsoft.com/office/powerpoint/2010/main" val="1100767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18242" y="-3304"/>
            <a:ext cx="4041491" cy="364972"/>
          </a:xfrm>
          <a:prstGeom prst="rect">
            <a:avLst/>
          </a:prstGeom>
        </p:spPr>
        <p:txBody>
          <a:bodyPr wrap="none">
            <a:spAutoFit/>
          </a:bodyPr>
          <a:lstStyle/>
          <a:p>
            <a:pPr lvl="0">
              <a:lnSpc>
                <a:spcPct val="107000"/>
              </a:lnSpc>
              <a:spcAft>
                <a:spcPts val="0"/>
              </a:spcAft>
            </a:pPr>
            <a:r>
              <a:rPr lang="ru-RU" b="1" dirty="0">
                <a:latin typeface="Century Schoolbook" panose="02040604050505020304" pitchFamily="18" charset="0"/>
                <a:ea typeface="Times New Roman" panose="02020603050405020304" pitchFamily="18" charset="0"/>
              </a:rPr>
              <a:t>Образовательная деятельность</a:t>
            </a:r>
            <a:endParaRPr lang="ru-RU" dirty="0">
              <a:latin typeface="Century Schoolbook" panose="02040604050505020304" pitchFamily="18" charset="0"/>
              <a:ea typeface="Calibri" panose="020F0502020204030204" pitchFamily="34" charset="0"/>
            </a:endParaRPr>
          </a:p>
        </p:txBody>
      </p:sp>
      <p:sp>
        <p:nvSpPr>
          <p:cNvPr id="3" name="Прямоугольник 2"/>
          <p:cNvSpPr/>
          <p:nvPr/>
        </p:nvSpPr>
        <p:spPr>
          <a:xfrm>
            <a:off x="1077371" y="548940"/>
            <a:ext cx="10245808" cy="1191095"/>
          </a:xfrm>
          <a:prstGeom prst="rect">
            <a:avLst/>
          </a:prstGeom>
        </p:spPr>
        <p:txBody>
          <a:bodyPr wrap="square">
            <a:spAutoFit/>
          </a:bodyPr>
          <a:lstStyle/>
          <a:p>
            <a:pPr indent="361950" algn="just">
              <a:lnSpc>
                <a:spcPct val="107000"/>
              </a:lnSpc>
              <a:spcAft>
                <a:spcPts val="0"/>
              </a:spcAft>
            </a:pPr>
            <a:r>
              <a:rPr lang="ru-RU" sz="1000" b="1" dirty="0">
                <a:latin typeface="Century Schoolbook" panose="02040604050505020304" pitchFamily="18" charset="0"/>
                <a:ea typeface="Calibri" panose="020F0502020204030204" pitchFamily="34" charset="0"/>
              </a:rPr>
              <a:t>Государственный гуманитарно-технологический университет – крупнейший вуз Московской области. Он расположен в культурно-экономическом центре Восточного Подмосковья.</a:t>
            </a:r>
          </a:p>
          <a:p>
            <a:pPr indent="361950" algn="just">
              <a:spcAft>
                <a:spcPts val="0"/>
              </a:spcAft>
            </a:pPr>
            <a:r>
              <a:rPr lang="ru-RU" sz="1000" b="1" dirty="0">
                <a:latin typeface="Century Schoolbook" panose="02040604050505020304" pitchFamily="18" charset="0"/>
                <a:ea typeface="Times New Roman" panose="02020603050405020304" pitchFamily="18" charset="0"/>
              </a:rPr>
              <a:t>Сегодня университет – это один из наиболее динамично развивающихся подмосковных вузов. </a:t>
            </a:r>
          </a:p>
          <a:p>
            <a:pPr indent="361950" algn="just">
              <a:spcAft>
                <a:spcPts val="0"/>
              </a:spcAft>
            </a:pPr>
            <a:r>
              <a:rPr lang="ru-RU" sz="1000" b="1" dirty="0">
                <a:latin typeface="Century Schoolbook" panose="02040604050505020304" pitchFamily="18" charset="0"/>
                <a:ea typeface="Times New Roman" panose="02020603050405020304" pitchFamily="18" charset="0"/>
              </a:rPr>
              <a:t>В его состав входят 5 колледжей (3 в качестве структурных подразделений, 2 – в качестве филиалов); </a:t>
            </a:r>
            <a:r>
              <a:rPr lang="en-US" sz="1000" b="1" dirty="0">
                <a:latin typeface="Century Schoolbook" panose="02040604050505020304" pitchFamily="18" charset="0"/>
                <a:ea typeface="Times New Roman" panose="02020603050405020304" pitchFamily="18" charset="0"/>
              </a:rPr>
              <a:t>10</a:t>
            </a:r>
            <a:r>
              <a:rPr lang="ru-RU" sz="1000" b="1" dirty="0">
                <a:latin typeface="Century Schoolbook" panose="02040604050505020304" pitchFamily="18" charset="0"/>
                <a:ea typeface="Times New Roman" panose="02020603050405020304" pitchFamily="18" charset="0"/>
              </a:rPr>
              <a:t> учебных факультетов; 1 отделение; 18 кафедр; Институт дополнительного образования; Московский областной центр дошкольного образования «Содружество»; Ресурсный центр педагогического образования Московской области; Центр непрерывного повышения профессионального мастерства педагогических работников (г. Орехово-Зуево и г. Истра), и др.   </a:t>
            </a:r>
          </a:p>
        </p:txBody>
      </p:sp>
      <p:sp>
        <p:nvSpPr>
          <p:cNvPr id="25" name="Прямоугольник 24"/>
          <p:cNvSpPr/>
          <p:nvPr/>
        </p:nvSpPr>
        <p:spPr>
          <a:xfrm>
            <a:off x="856681" y="1874163"/>
            <a:ext cx="4275176" cy="469359"/>
          </a:xfrm>
          <a:prstGeom prst="rect">
            <a:avLst/>
          </a:prstGeom>
        </p:spPr>
        <p:txBody>
          <a:bodyPr wrap="square">
            <a:spAutoFit/>
          </a:bodyPr>
          <a:lstStyle/>
          <a:p>
            <a:pPr marL="171450" indent="-171450" algn="just">
              <a:spcAft>
                <a:spcPts val="0"/>
              </a:spcAft>
              <a:buFont typeface="Wingdings" panose="05000000000000000000" pitchFamily="2" charset="2"/>
              <a:buChar char="v"/>
            </a:pPr>
            <a:r>
              <a:rPr lang="ru-RU" sz="1200" b="1" dirty="0">
                <a:latin typeface="Century Schoolbook" panose="02040604050505020304" pitchFamily="18" charset="0"/>
                <a:ea typeface="Times New Roman" panose="02020603050405020304" pitchFamily="18" charset="0"/>
              </a:rPr>
              <a:t>За отчетный период Университетом были реализованы 164 образовательные программы.</a:t>
            </a:r>
          </a:p>
        </p:txBody>
      </p:sp>
      <p:grpSp>
        <p:nvGrpSpPr>
          <p:cNvPr id="51" name="组合 8"/>
          <p:cNvGrpSpPr>
            <a:grpSpLocks/>
          </p:cNvGrpSpPr>
          <p:nvPr/>
        </p:nvGrpSpPr>
        <p:grpSpPr bwMode="auto">
          <a:xfrm>
            <a:off x="1045651" y="2529573"/>
            <a:ext cx="1793678" cy="2196203"/>
            <a:chOff x="683569" y="1347614"/>
            <a:chExt cx="2265016" cy="2953033"/>
          </a:xfrm>
        </p:grpSpPr>
        <p:sp>
          <p:nvSpPr>
            <p:cNvPr id="52" name="单圆角矩形 9"/>
            <p:cNvSpPr/>
            <p:nvPr/>
          </p:nvSpPr>
          <p:spPr>
            <a:xfrm>
              <a:off x="683569" y="1347614"/>
              <a:ext cx="2265016" cy="2953033"/>
            </a:xfrm>
            <a:prstGeom prst="round1Rect">
              <a:avLst/>
            </a:prstGeom>
            <a:gradFill flip="none" rotWithShape="1">
              <a:gsLst>
                <a:gs pos="0">
                  <a:srgbClr val="CC00CC"/>
                </a:gs>
                <a:gs pos="90000">
                  <a:srgbClr val="9900CC"/>
                </a:gs>
              </a:gsLst>
              <a:lin ang="8100000" scaled="0"/>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zh-CN" altLang="en-US" sz="1600" b="1">
                <a:solidFill>
                  <a:schemeClr val="bg1"/>
                </a:solidFill>
                <a:latin typeface="微软雅黑" pitchFamily="34" charset="-122"/>
                <a:ea typeface="微软雅黑" pitchFamily="34" charset="-122"/>
              </a:endParaRPr>
            </a:p>
          </p:txBody>
        </p:sp>
        <p:sp>
          <p:nvSpPr>
            <p:cNvPr id="53" name="单圆角矩形 10"/>
            <p:cNvSpPr/>
            <p:nvPr/>
          </p:nvSpPr>
          <p:spPr>
            <a:xfrm>
              <a:off x="776241" y="1475168"/>
              <a:ext cx="2073830" cy="2315551"/>
            </a:xfrm>
            <a:prstGeom prst="round1Rect">
              <a:avLst/>
            </a:prstGeom>
            <a:gradFill flip="none" rotWithShape="1">
              <a:gsLst>
                <a:gs pos="0">
                  <a:schemeClr val="bg1">
                    <a:lumMod val="65000"/>
                  </a:schemeClr>
                </a:gs>
                <a:gs pos="100000">
                  <a:schemeClr val="bg1">
                    <a:lumMod val="85000"/>
                  </a:schemeClr>
                </a:gs>
              </a:gsLst>
              <a:lin ang="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h="508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r>
                <a:rPr lang="ru-RU" altLang="zh-CN" sz="1600" b="1" dirty="0">
                  <a:solidFill>
                    <a:schemeClr val="tx1"/>
                  </a:solidFill>
                  <a:latin typeface="微软雅黑" pitchFamily="34" charset="-122"/>
                  <a:ea typeface="微软雅黑" pitchFamily="34" charset="-122"/>
                </a:rPr>
                <a:t>72 программы ВО</a:t>
              </a:r>
              <a:endParaRPr lang="zh-CN" altLang="en-US" sz="1600" b="1" dirty="0">
                <a:solidFill>
                  <a:schemeClr val="tx1"/>
                </a:solidFill>
                <a:latin typeface="微软雅黑" pitchFamily="34" charset="-122"/>
                <a:ea typeface="微软雅黑" pitchFamily="34" charset="-122"/>
              </a:endParaRPr>
            </a:p>
          </p:txBody>
        </p:sp>
        <p:sp>
          <p:nvSpPr>
            <p:cNvPr id="54" name="椭圆 11"/>
            <p:cNvSpPr/>
            <p:nvPr/>
          </p:nvSpPr>
          <p:spPr bwMode="auto">
            <a:xfrm>
              <a:off x="780926" y="3960506"/>
              <a:ext cx="144000" cy="123412"/>
            </a:xfrm>
            <a:prstGeom prst="ellipse">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buFont typeface="Wingdings" pitchFamily="2" charset="2"/>
                <a:buChar char="u"/>
                <a:defRPr/>
              </a:pPr>
              <a:endParaRPr lang="zh-CN" altLang="en-US" sz="1600" b="1">
                <a:solidFill>
                  <a:schemeClr val="bg1"/>
                </a:solidFill>
                <a:latin typeface="微软雅黑" pitchFamily="34" charset="-122"/>
                <a:ea typeface="微软雅黑" pitchFamily="34" charset="-122"/>
              </a:endParaRPr>
            </a:p>
          </p:txBody>
        </p:sp>
      </p:grpSp>
      <p:grpSp>
        <p:nvGrpSpPr>
          <p:cNvPr id="56" name="组合 13"/>
          <p:cNvGrpSpPr>
            <a:grpSpLocks/>
          </p:cNvGrpSpPr>
          <p:nvPr/>
        </p:nvGrpSpPr>
        <p:grpSpPr bwMode="auto">
          <a:xfrm>
            <a:off x="2392441" y="3612099"/>
            <a:ext cx="1869545" cy="2227353"/>
            <a:chOff x="3520683" y="1374120"/>
            <a:chExt cx="2304255" cy="2952328"/>
          </a:xfrm>
        </p:grpSpPr>
        <p:sp>
          <p:nvSpPr>
            <p:cNvPr id="57" name="单圆角矩形 14"/>
            <p:cNvSpPr/>
            <p:nvPr/>
          </p:nvSpPr>
          <p:spPr>
            <a:xfrm>
              <a:off x="3520683" y="1374120"/>
              <a:ext cx="2304255" cy="2952328"/>
            </a:xfrm>
            <a:prstGeom prst="round1Rect">
              <a:avLst/>
            </a:prstGeom>
            <a:gradFill flip="none" rotWithShape="1">
              <a:gsLst>
                <a:gs pos="0">
                  <a:srgbClr val="92D050"/>
                </a:gs>
                <a:gs pos="90000">
                  <a:srgbClr val="008E4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58" name="单圆角矩形 15"/>
            <p:cNvSpPr/>
            <p:nvPr/>
          </p:nvSpPr>
          <p:spPr>
            <a:xfrm>
              <a:off x="3635896" y="1501643"/>
              <a:ext cx="2073830" cy="2294243"/>
            </a:xfrm>
            <a:prstGeom prst="round1Rect">
              <a:avLst/>
            </a:prstGeom>
            <a:gradFill flip="none" rotWithShape="1">
              <a:gsLst>
                <a:gs pos="0">
                  <a:schemeClr val="bg1">
                    <a:lumMod val="65000"/>
                  </a:schemeClr>
                </a:gs>
                <a:gs pos="100000">
                  <a:schemeClr val="bg1">
                    <a:lumMod val="85000"/>
                  </a:schemeClr>
                </a:gs>
              </a:gsLst>
              <a:lin ang="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h="508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r>
                <a:rPr lang="ru-RU" altLang="zh-CN" sz="1600" b="1" dirty="0">
                  <a:solidFill>
                    <a:schemeClr val="tx1"/>
                  </a:solidFill>
                  <a:latin typeface="微软雅黑" pitchFamily="34" charset="-122"/>
                  <a:ea typeface="微软雅黑" pitchFamily="34" charset="-122"/>
                </a:rPr>
                <a:t>35 программ СПО</a:t>
              </a:r>
              <a:endParaRPr lang="zh-CN" altLang="en-US" sz="1600" b="1" dirty="0">
                <a:solidFill>
                  <a:schemeClr val="tx1"/>
                </a:solidFill>
                <a:latin typeface="微软雅黑" pitchFamily="34" charset="-122"/>
                <a:ea typeface="微软雅黑" pitchFamily="34" charset="-122"/>
              </a:endParaRPr>
            </a:p>
          </p:txBody>
        </p:sp>
        <p:sp>
          <p:nvSpPr>
            <p:cNvPr id="59" name="椭圆 16"/>
            <p:cNvSpPr/>
            <p:nvPr/>
          </p:nvSpPr>
          <p:spPr bwMode="auto">
            <a:xfrm>
              <a:off x="3623553" y="4010122"/>
              <a:ext cx="129106" cy="126280"/>
            </a:xfrm>
            <a:prstGeom prst="ellipse">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itchFamily="34" charset="-122"/>
                <a:ea typeface="微软雅黑" pitchFamily="34" charset="-122"/>
              </a:endParaRPr>
            </a:p>
          </p:txBody>
        </p:sp>
      </p:grpSp>
      <p:grpSp>
        <p:nvGrpSpPr>
          <p:cNvPr id="61" name="组合 18"/>
          <p:cNvGrpSpPr>
            <a:grpSpLocks/>
          </p:cNvGrpSpPr>
          <p:nvPr/>
        </p:nvGrpSpPr>
        <p:grpSpPr bwMode="auto">
          <a:xfrm>
            <a:off x="3815896" y="4654545"/>
            <a:ext cx="1880659" cy="2083058"/>
            <a:chOff x="6285718" y="1347614"/>
            <a:chExt cx="2304255" cy="2952328"/>
          </a:xfrm>
        </p:grpSpPr>
        <p:grpSp>
          <p:nvGrpSpPr>
            <p:cNvPr id="62" name="组合 5"/>
            <p:cNvGrpSpPr>
              <a:grpSpLocks/>
            </p:cNvGrpSpPr>
            <p:nvPr/>
          </p:nvGrpSpPr>
          <p:grpSpPr bwMode="auto">
            <a:xfrm>
              <a:off x="6285718" y="1347614"/>
              <a:ext cx="2304255" cy="2952328"/>
              <a:chOff x="827585" y="1489347"/>
              <a:chExt cx="2880320" cy="3672408"/>
            </a:xfrm>
          </p:grpSpPr>
          <p:sp>
            <p:nvSpPr>
              <p:cNvPr id="65" name="单圆角矩形 22"/>
              <p:cNvSpPr/>
              <p:nvPr/>
            </p:nvSpPr>
            <p:spPr>
              <a:xfrm>
                <a:off x="827585" y="1489347"/>
                <a:ext cx="2880320" cy="3672408"/>
              </a:xfrm>
              <a:prstGeom prst="round1Rect">
                <a:avLst/>
              </a:prstGeom>
              <a:gradFill flip="none" rotWithShape="1">
                <a:gsLst>
                  <a:gs pos="0">
                    <a:srgbClr val="FFC000"/>
                  </a:gs>
                  <a:gs pos="90000">
                    <a:srgbClr val="EE6D26"/>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66" name="单圆角矩形 23"/>
              <p:cNvSpPr/>
              <p:nvPr/>
            </p:nvSpPr>
            <p:spPr>
              <a:xfrm>
                <a:off x="971600" y="1633364"/>
                <a:ext cx="2592288" cy="2880320"/>
              </a:xfrm>
              <a:prstGeom prst="round1Rect">
                <a:avLst/>
              </a:prstGeom>
              <a:gradFill flip="none" rotWithShape="1">
                <a:gsLst>
                  <a:gs pos="0">
                    <a:schemeClr val="bg1">
                      <a:lumMod val="65000"/>
                    </a:schemeClr>
                  </a:gs>
                  <a:gs pos="100000">
                    <a:schemeClr val="bg1">
                      <a:lumMod val="85000"/>
                    </a:schemeClr>
                  </a:gs>
                </a:gsLst>
                <a:lin ang="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h="50800"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r>
                  <a:rPr lang="ru-RU" altLang="zh-CN" sz="1600" b="1" dirty="0">
                    <a:solidFill>
                      <a:schemeClr val="tx1"/>
                    </a:solidFill>
                    <a:latin typeface="微软雅黑" pitchFamily="34" charset="-122"/>
                    <a:ea typeface="微软雅黑" pitchFamily="34" charset="-122"/>
                  </a:rPr>
                  <a:t>57 программ ДПО</a:t>
                </a:r>
                <a:endParaRPr lang="zh-CN" altLang="en-US" sz="1600" b="1" dirty="0">
                  <a:solidFill>
                    <a:schemeClr val="tx1"/>
                  </a:solidFill>
                  <a:latin typeface="微软雅黑" pitchFamily="34" charset="-122"/>
                  <a:ea typeface="微软雅黑" pitchFamily="34" charset="-122"/>
                </a:endParaRPr>
              </a:p>
            </p:txBody>
          </p:sp>
        </p:grpSp>
        <p:sp>
          <p:nvSpPr>
            <p:cNvPr id="63" name="椭圆 20"/>
            <p:cNvSpPr/>
            <p:nvPr/>
          </p:nvSpPr>
          <p:spPr bwMode="auto">
            <a:xfrm>
              <a:off x="6400929" y="3959425"/>
              <a:ext cx="127337" cy="124493"/>
            </a:xfrm>
            <a:prstGeom prst="ellipse">
              <a:avLst/>
            </a:prstGeom>
            <a:gradFill flip="none" rotWithShape="1">
              <a:gsLst>
                <a:gs pos="0">
                  <a:srgbClr val="6EFF01"/>
                </a:gs>
                <a:gs pos="90000">
                  <a:srgbClr val="0F5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itchFamily="34" charset="-122"/>
                <a:ea typeface="微软雅黑" pitchFamily="34" charset="-122"/>
              </a:endParaRPr>
            </a:p>
          </p:txBody>
        </p:sp>
      </p:grpSp>
      <p:pic>
        <p:nvPicPr>
          <p:cNvPr id="24" name="Рисунок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4" y="-4377"/>
            <a:ext cx="641575" cy="6858000"/>
          </a:xfrm>
          <a:prstGeom prst="rect">
            <a:avLst/>
          </a:prstGeom>
        </p:spPr>
      </p:pic>
      <p:sp>
        <p:nvSpPr>
          <p:cNvPr id="4" name="Прямоугольник 3"/>
          <p:cNvSpPr/>
          <p:nvPr/>
        </p:nvSpPr>
        <p:spPr>
          <a:xfrm>
            <a:off x="7022267" y="1936862"/>
            <a:ext cx="3545292" cy="276999"/>
          </a:xfrm>
          <a:prstGeom prst="rect">
            <a:avLst/>
          </a:prstGeom>
        </p:spPr>
        <p:txBody>
          <a:bodyPr wrap="square">
            <a:spAutoFit/>
          </a:bodyPr>
          <a:lstStyle/>
          <a:p>
            <a:pPr marL="171450" indent="-171450">
              <a:buFont typeface="Wingdings" panose="05000000000000000000" pitchFamily="2" charset="2"/>
              <a:buChar char="v"/>
            </a:pPr>
            <a:r>
              <a:rPr lang="ru-RU" sz="1200" b="1" dirty="0">
                <a:latin typeface="Century Schoolbook" panose="02040604050505020304" pitchFamily="18" charset="0"/>
                <a:ea typeface="Calibri" panose="020F0502020204030204" pitchFamily="34" charset="0"/>
              </a:rPr>
              <a:t>В 2022 году в Университете обучалось: </a:t>
            </a:r>
            <a:endParaRPr lang="ru-RU" sz="1200" b="1" dirty="0">
              <a:latin typeface="Century Schoolbook" panose="02040604050505020304" pitchFamily="18" charset="0"/>
            </a:endParaRPr>
          </a:p>
        </p:txBody>
      </p:sp>
      <p:sp>
        <p:nvSpPr>
          <p:cNvPr id="35" name="AutoShape 3"/>
          <p:cNvSpPr>
            <a:spLocks noChangeArrowheads="1"/>
          </p:cNvSpPr>
          <p:nvPr/>
        </p:nvSpPr>
        <p:spPr bwMode="auto">
          <a:xfrm>
            <a:off x="7979393" y="2394197"/>
            <a:ext cx="2289450" cy="1463475"/>
          </a:xfrm>
          <a:prstGeom prst="ellipse">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isometricOffAxis1Top">
              <a:rot lat="17699970" lon="0" rev="0"/>
            </a:camera>
            <a:lightRig rig="flat" dir="t"/>
          </a:scene3d>
          <a:sp3d extrusionH="304800" contourW="19050">
            <a:bevelT w="101600" prst="convex"/>
            <a:bevelB w="0" h="3810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zh-CN" altLang="zh-CN" sz="1600" b="1">
              <a:solidFill>
                <a:schemeClr val="bg1"/>
              </a:solidFill>
              <a:latin typeface="微软雅黑" pitchFamily="34" charset="-122"/>
              <a:ea typeface="微软雅黑" pitchFamily="34" charset="-122"/>
            </a:endParaRPr>
          </a:p>
        </p:txBody>
      </p:sp>
      <p:sp>
        <p:nvSpPr>
          <p:cNvPr id="36" name="任意多边形 71"/>
          <p:cNvSpPr/>
          <p:nvPr/>
        </p:nvSpPr>
        <p:spPr>
          <a:xfrm>
            <a:off x="6588987" y="3469577"/>
            <a:ext cx="2088011" cy="1032431"/>
          </a:xfrm>
          <a:custGeom>
            <a:avLst/>
            <a:gdLst>
              <a:gd name="connsiteX0" fmla="*/ 2434281 w 2582562"/>
              <a:gd name="connsiteY0" fmla="*/ 0 h 1581665"/>
              <a:gd name="connsiteX1" fmla="*/ 0 w 2582562"/>
              <a:gd name="connsiteY1" fmla="*/ 1581665 h 1581665"/>
              <a:gd name="connsiteX2" fmla="*/ 1631092 w 2582562"/>
              <a:gd name="connsiteY2" fmla="*/ 1581665 h 1581665"/>
              <a:gd name="connsiteX3" fmla="*/ 2582562 w 2582562"/>
              <a:gd name="connsiteY3" fmla="*/ 24714 h 1581665"/>
              <a:gd name="connsiteX4" fmla="*/ 2434281 w 2582562"/>
              <a:gd name="connsiteY4" fmla="*/ 0 h 1581665"/>
              <a:gd name="connsiteX0" fmla="*/ 2434281 w 2582562"/>
              <a:gd name="connsiteY0" fmla="*/ 0 h 1581665"/>
              <a:gd name="connsiteX1" fmla="*/ 0 w 2582562"/>
              <a:gd name="connsiteY1" fmla="*/ 1581665 h 1581665"/>
              <a:gd name="connsiteX2" fmla="*/ 1631092 w 2582562"/>
              <a:gd name="connsiteY2" fmla="*/ 1581665 h 1581665"/>
              <a:gd name="connsiteX3" fmla="*/ 2582562 w 2582562"/>
              <a:gd name="connsiteY3" fmla="*/ 24714 h 1581665"/>
              <a:gd name="connsiteX4" fmla="*/ 2434281 w 2582562"/>
              <a:gd name="connsiteY4" fmla="*/ 0 h 1581665"/>
              <a:gd name="connsiteX0" fmla="*/ 2434249 w 2582562"/>
              <a:gd name="connsiteY0" fmla="*/ 0 h 1581689"/>
              <a:gd name="connsiteX1" fmla="*/ 0 w 2582562"/>
              <a:gd name="connsiteY1" fmla="*/ 1581689 h 1581689"/>
              <a:gd name="connsiteX2" fmla="*/ 1631092 w 2582562"/>
              <a:gd name="connsiteY2" fmla="*/ 1581689 h 1581689"/>
              <a:gd name="connsiteX3" fmla="*/ 2582562 w 2582562"/>
              <a:gd name="connsiteY3" fmla="*/ 24738 h 1581689"/>
              <a:gd name="connsiteX4" fmla="*/ 2434249 w 2582562"/>
              <a:gd name="connsiteY4" fmla="*/ 0 h 1581689"/>
              <a:gd name="connsiteX0" fmla="*/ 2434249 w 2582562"/>
              <a:gd name="connsiteY0" fmla="*/ 3773 h 1585462"/>
              <a:gd name="connsiteX1" fmla="*/ 0 w 2582562"/>
              <a:gd name="connsiteY1" fmla="*/ 1585462 h 1585462"/>
              <a:gd name="connsiteX2" fmla="*/ 1631092 w 2582562"/>
              <a:gd name="connsiteY2" fmla="*/ 1585462 h 1585462"/>
              <a:gd name="connsiteX3" fmla="*/ 2582562 w 2582562"/>
              <a:gd name="connsiteY3" fmla="*/ 28511 h 1585462"/>
              <a:gd name="connsiteX4" fmla="*/ 2580503 w 2582562"/>
              <a:gd name="connsiteY4" fmla="*/ 0 h 1585462"/>
              <a:gd name="connsiteX5" fmla="*/ 2434249 w 2582562"/>
              <a:gd name="connsiteY5" fmla="*/ 3773 h 1585462"/>
              <a:gd name="connsiteX0" fmla="*/ 2434249 w 2582562"/>
              <a:gd name="connsiteY0" fmla="*/ 0 h 1581689"/>
              <a:gd name="connsiteX1" fmla="*/ 0 w 2582562"/>
              <a:gd name="connsiteY1" fmla="*/ 1581689 h 1581689"/>
              <a:gd name="connsiteX2" fmla="*/ 1631092 w 2582562"/>
              <a:gd name="connsiteY2" fmla="*/ 1581689 h 1581689"/>
              <a:gd name="connsiteX3" fmla="*/ 2582562 w 2582562"/>
              <a:gd name="connsiteY3" fmla="*/ 24738 h 1581689"/>
              <a:gd name="connsiteX4" fmla="*/ 2434249 w 2582562"/>
              <a:gd name="connsiteY4" fmla="*/ 0 h 1581689"/>
              <a:gd name="connsiteX0" fmla="*/ 2434249 w 2817512"/>
              <a:gd name="connsiteY0" fmla="*/ 0 h 1581689"/>
              <a:gd name="connsiteX1" fmla="*/ 0 w 2817512"/>
              <a:gd name="connsiteY1" fmla="*/ 1581689 h 1581689"/>
              <a:gd name="connsiteX2" fmla="*/ 1631092 w 2817512"/>
              <a:gd name="connsiteY2" fmla="*/ 1581689 h 1581689"/>
              <a:gd name="connsiteX3" fmla="*/ 2817512 w 2817512"/>
              <a:gd name="connsiteY3" fmla="*/ 24738 h 1581689"/>
              <a:gd name="connsiteX4" fmla="*/ 2434249 w 2817512"/>
              <a:gd name="connsiteY4" fmla="*/ 0 h 1581689"/>
              <a:gd name="connsiteX0" fmla="*/ 2434249 w 2817512"/>
              <a:gd name="connsiteY0" fmla="*/ 16537 h 1556951"/>
              <a:gd name="connsiteX1" fmla="*/ 0 w 2817512"/>
              <a:gd name="connsiteY1" fmla="*/ 1556951 h 1556951"/>
              <a:gd name="connsiteX2" fmla="*/ 1631092 w 2817512"/>
              <a:gd name="connsiteY2" fmla="*/ 1556951 h 1556951"/>
              <a:gd name="connsiteX3" fmla="*/ 2817512 w 2817512"/>
              <a:gd name="connsiteY3" fmla="*/ 0 h 1556951"/>
              <a:gd name="connsiteX4" fmla="*/ 2434249 w 2817512"/>
              <a:gd name="connsiteY4" fmla="*/ 16537 h 1556951"/>
              <a:gd name="connsiteX0" fmla="*/ 2434249 w 2817512"/>
              <a:gd name="connsiteY0" fmla="*/ 0 h 1540414"/>
              <a:gd name="connsiteX1" fmla="*/ 0 w 2817512"/>
              <a:gd name="connsiteY1" fmla="*/ 1540414 h 1540414"/>
              <a:gd name="connsiteX2" fmla="*/ 1631092 w 2817512"/>
              <a:gd name="connsiteY2" fmla="*/ 1540414 h 1540414"/>
              <a:gd name="connsiteX3" fmla="*/ 2817512 w 2817512"/>
              <a:gd name="connsiteY3" fmla="*/ 24738 h 1540414"/>
              <a:gd name="connsiteX4" fmla="*/ 2434249 w 2817512"/>
              <a:gd name="connsiteY4" fmla="*/ 0 h 1540414"/>
              <a:gd name="connsiteX0" fmla="*/ 2434249 w 2817512"/>
              <a:gd name="connsiteY0" fmla="*/ 0 h 1540414"/>
              <a:gd name="connsiteX1" fmla="*/ 0 w 2817512"/>
              <a:gd name="connsiteY1" fmla="*/ 1540414 h 1540414"/>
              <a:gd name="connsiteX2" fmla="*/ 1631092 w 2817512"/>
              <a:gd name="connsiteY2" fmla="*/ 1540414 h 1540414"/>
              <a:gd name="connsiteX3" fmla="*/ 2817512 w 2817512"/>
              <a:gd name="connsiteY3" fmla="*/ 24738 h 1540414"/>
              <a:gd name="connsiteX4" fmla="*/ 2434249 w 2817512"/>
              <a:gd name="connsiteY4" fmla="*/ 0 h 1540414"/>
              <a:gd name="connsiteX0" fmla="*/ 2434249 w 2817512"/>
              <a:gd name="connsiteY0" fmla="*/ 13362 h 1515676"/>
              <a:gd name="connsiteX1" fmla="*/ 0 w 2817512"/>
              <a:gd name="connsiteY1" fmla="*/ 1515676 h 1515676"/>
              <a:gd name="connsiteX2" fmla="*/ 1631092 w 2817512"/>
              <a:gd name="connsiteY2" fmla="*/ 1515676 h 1515676"/>
              <a:gd name="connsiteX3" fmla="*/ 2817512 w 2817512"/>
              <a:gd name="connsiteY3" fmla="*/ 0 h 1515676"/>
              <a:gd name="connsiteX4" fmla="*/ 2434249 w 2817512"/>
              <a:gd name="connsiteY4" fmla="*/ 13362 h 1515676"/>
              <a:gd name="connsiteX0" fmla="*/ 2434249 w 2603166"/>
              <a:gd name="connsiteY0" fmla="*/ 13386 h 1515700"/>
              <a:gd name="connsiteX1" fmla="*/ 0 w 2603166"/>
              <a:gd name="connsiteY1" fmla="*/ 1515700 h 1515700"/>
              <a:gd name="connsiteX2" fmla="*/ 1631092 w 2603166"/>
              <a:gd name="connsiteY2" fmla="*/ 1515700 h 1515700"/>
              <a:gd name="connsiteX3" fmla="*/ 2603166 w 2603166"/>
              <a:gd name="connsiteY3" fmla="*/ 0 h 1515700"/>
              <a:gd name="connsiteX4" fmla="*/ 2434249 w 2603166"/>
              <a:gd name="connsiteY4" fmla="*/ 13386 h 1515700"/>
              <a:gd name="connsiteX0" fmla="*/ 2434249 w 2898441"/>
              <a:gd name="connsiteY0" fmla="*/ 13386 h 1515700"/>
              <a:gd name="connsiteX1" fmla="*/ 0 w 2898441"/>
              <a:gd name="connsiteY1" fmla="*/ 1515700 h 1515700"/>
              <a:gd name="connsiteX2" fmla="*/ 1631092 w 2898441"/>
              <a:gd name="connsiteY2" fmla="*/ 1515700 h 1515700"/>
              <a:gd name="connsiteX3" fmla="*/ 2898441 w 2898441"/>
              <a:gd name="connsiteY3" fmla="*/ 0 h 1515700"/>
              <a:gd name="connsiteX4" fmla="*/ 2434249 w 2898441"/>
              <a:gd name="connsiteY4" fmla="*/ 13386 h 1515700"/>
              <a:gd name="connsiteX0" fmla="*/ 2748574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748574 w 2898441"/>
              <a:gd name="connsiteY4" fmla="*/ 13387 h 1515700"/>
              <a:gd name="connsiteX0" fmla="*/ 2643799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643799 w 2898441"/>
              <a:gd name="connsiteY4" fmla="*/ 13387 h 1515700"/>
              <a:gd name="connsiteX0" fmla="*/ 2180336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180336 w 2898441"/>
              <a:gd name="connsiteY4" fmla="*/ 13387 h 1515700"/>
              <a:gd name="connsiteX0" fmla="*/ 2180336 w 2647920"/>
              <a:gd name="connsiteY0" fmla="*/ 13387 h 1515700"/>
              <a:gd name="connsiteX1" fmla="*/ 0 w 2647920"/>
              <a:gd name="connsiteY1" fmla="*/ 1515700 h 1515700"/>
              <a:gd name="connsiteX2" fmla="*/ 1631092 w 2647920"/>
              <a:gd name="connsiteY2" fmla="*/ 1515700 h 1515700"/>
              <a:gd name="connsiteX3" fmla="*/ 2647920 w 2647920"/>
              <a:gd name="connsiteY3" fmla="*/ 0 h 1515700"/>
              <a:gd name="connsiteX4" fmla="*/ 2180336 w 2647920"/>
              <a:gd name="connsiteY4" fmla="*/ 13387 h 1515700"/>
              <a:gd name="connsiteX0" fmla="*/ 2180336 w 2647920"/>
              <a:gd name="connsiteY0" fmla="*/ 13387 h 1515700"/>
              <a:gd name="connsiteX1" fmla="*/ 0 w 2647920"/>
              <a:gd name="connsiteY1" fmla="*/ 1515700 h 1515700"/>
              <a:gd name="connsiteX2" fmla="*/ 1631092 w 2647920"/>
              <a:gd name="connsiteY2" fmla="*/ 1515700 h 1515700"/>
              <a:gd name="connsiteX3" fmla="*/ 2647920 w 2647920"/>
              <a:gd name="connsiteY3" fmla="*/ 0 h 1515700"/>
              <a:gd name="connsiteX4" fmla="*/ 2180336 w 2647920"/>
              <a:gd name="connsiteY4" fmla="*/ 13387 h 1515700"/>
              <a:gd name="connsiteX0" fmla="*/ 2180336 w 2790764"/>
              <a:gd name="connsiteY0" fmla="*/ 13410 h 1515723"/>
              <a:gd name="connsiteX1" fmla="*/ 0 w 2790764"/>
              <a:gd name="connsiteY1" fmla="*/ 1515723 h 1515723"/>
              <a:gd name="connsiteX2" fmla="*/ 1631092 w 2790764"/>
              <a:gd name="connsiteY2" fmla="*/ 1515723 h 1515723"/>
              <a:gd name="connsiteX3" fmla="*/ 2790764 w 2790764"/>
              <a:gd name="connsiteY3" fmla="*/ 0 h 1515723"/>
              <a:gd name="connsiteX4" fmla="*/ 2180336 w 2790764"/>
              <a:gd name="connsiteY4" fmla="*/ 13410 h 1515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764" h="1515723">
                <a:moveTo>
                  <a:pt x="2180336" y="13410"/>
                </a:moveTo>
                <a:lnTo>
                  <a:pt x="0" y="1515723"/>
                </a:lnTo>
                <a:lnTo>
                  <a:pt x="1631092" y="1515723"/>
                </a:lnTo>
                <a:lnTo>
                  <a:pt x="2790764" y="0"/>
                </a:lnTo>
                <a:lnTo>
                  <a:pt x="2180336" y="13410"/>
                </a:lnTo>
                <a:close/>
              </a:path>
            </a:pathLst>
          </a:custGeom>
          <a:solidFill>
            <a:schemeClr val="bg1">
              <a:alpha val="50000"/>
            </a:schemeClr>
          </a:solidFill>
          <a:ln w="19050">
            <a:noFill/>
          </a:ln>
          <a:effectLst>
            <a:outerShdw blurRad="50800" dist="38100" dir="10800000" algn="r" rotWithShape="0">
              <a:prstClr val="black">
                <a:alpha val="40000"/>
              </a:prstClr>
            </a:outerShdw>
          </a:effectLst>
          <a:scene3d>
            <a:camera prst="perspectiveRelaxed" fov="2700000">
              <a:rot lat="19171680" lon="21531590" rev="21239993"/>
            </a:camera>
            <a:lightRig rig="glow" dir="t"/>
          </a:scene3d>
          <a:sp3d extrusionH="203200" contourW="19050">
            <a:bevelT w="146050" h="120650" prst="divot"/>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lnSpc>
                <a:spcPct val="140000"/>
              </a:lnSpc>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37" name="任意多边形 72"/>
          <p:cNvSpPr/>
          <p:nvPr/>
        </p:nvSpPr>
        <p:spPr>
          <a:xfrm flipH="1">
            <a:off x="9456525" y="3516152"/>
            <a:ext cx="2087722" cy="1032431"/>
          </a:xfrm>
          <a:custGeom>
            <a:avLst/>
            <a:gdLst>
              <a:gd name="connsiteX0" fmla="*/ 2434281 w 2582562"/>
              <a:gd name="connsiteY0" fmla="*/ 0 h 1581665"/>
              <a:gd name="connsiteX1" fmla="*/ 0 w 2582562"/>
              <a:gd name="connsiteY1" fmla="*/ 1581665 h 1581665"/>
              <a:gd name="connsiteX2" fmla="*/ 1631092 w 2582562"/>
              <a:gd name="connsiteY2" fmla="*/ 1581665 h 1581665"/>
              <a:gd name="connsiteX3" fmla="*/ 2582562 w 2582562"/>
              <a:gd name="connsiteY3" fmla="*/ 24714 h 1581665"/>
              <a:gd name="connsiteX4" fmla="*/ 2434281 w 2582562"/>
              <a:gd name="connsiteY4" fmla="*/ 0 h 1581665"/>
              <a:gd name="connsiteX0" fmla="*/ 2434281 w 2582562"/>
              <a:gd name="connsiteY0" fmla="*/ 0 h 1581665"/>
              <a:gd name="connsiteX1" fmla="*/ 0 w 2582562"/>
              <a:gd name="connsiteY1" fmla="*/ 1581665 h 1581665"/>
              <a:gd name="connsiteX2" fmla="*/ 1631092 w 2582562"/>
              <a:gd name="connsiteY2" fmla="*/ 1581665 h 1581665"/>
              <a:gd name="connsiteX3" fmla="*/ 2582562 w 2582562"/>
              <a:gd name="connsiteY3" fmla="*/ 24714 h 1581665"/>
              <a:gd name="connsiteX4" fmla="*/ 2434281 w 2582562"/>
              <a:gd name="connsiteY4" fmla="*/ 0 h 1581665"/>
              <a:gd name="connsiteX0" fmla="*/ 2434249 w 2582562"/>
              <a:gd name="connsiteY0" fmla="*/ 0 h 1581689"/>
              <a:gd name="connsiteX1" fmla="*/ 0 w 2582562"/>
              <a:gd name="connsiteY1" fmla="*/ 1581689 h 1581689"/>
              <a:gd name="connsiteX2" fmla="*/ 1631092 w 2582562"/>
              <a:gd name="connsiteY2" fmla="*/ 1581689 h 1581689"/>
              <a:gd name="connsiteX3" fmla="*/ 2582562 w 2582562"/>
              <a:gd name="connsiteY3" fmla="*/ 24738 h 1581689"/>
              <a:gd name="connsiteX4" fmla="*/ 2434249 w 2582562"/>
              <a:gd name="connsiteY4" fmla="*/ 0 h 1581689"/>
              <a:gd name="connsiteX0" fmla="*/ 2434249 w 2582562"/>
              <a:gd name="connsiteY0" fmla="*/ 3773 h 1585462"/>
              <a:gd name="connsiteX1" fmla="*/ 0 w 2582562"/>
              <a:gd name="connsiteY1" fmla="*/ 1585462 h 1585462"/>
              <a:gd name="connsiteX2" fmla="*/ 1631092 w 2582562"/>
              <a:gd name="connsiteY2" fmla="*/ 1585462 h 1585462"/>
              <a:gd name="connsiteX3" fmla="*/ 2582562 w 2582562"/>
              <a:gd name="connsiteY3" fmla="*/ 28511 h 1585462"/>
              <a:gd name="connsiteX4" fmla="*/ 2580503 w 2582562"/>
              <a:gd name="connsiteY4" fmla="*/ 0 h 1585462"/>
              <a:gd name="connsiteX5" fmla="*/ 2434249 w 2582562"/>
              <a:gd name="connsiteY5" fmla="*/ 3773 h 1585462"/>
              <a:gd name="connsiteX0" fmla="*/ 2434249 w 2582562"/>
              <a:gd name="connsiteY0" fmla="*/ 0 h 1581689"/>
              <a:gd name="connsiteX1" fmla="*/ 0 w 2582562"/>
              <a:gd name="connsiteY1" fmla="*/ 1581689 h 1581689"/>
              <a:gd name="connsiteX2" fmla="*/ 1631092 w 2582562"/>
              <a:gd name="connsiteY2" fmla="*/ 1581689 h 1581689"/>
              <a:gd name="connsiteX3" fmla="*/ 2582562 w 2582562"/>
              <a:gd name="connsiteY3" fmla="*/ 24738 h 1581689"/>
              <a:gd name="connsiteX4" fmla="*/ 2434249 w 2582562"/>
              <a:gd name="connsiteY4" fmla="*/ 0 h 1581689"/>
              <a:gd name="connsiteX0" fmla="*/ 2434249 w 2817512"/>
              <a:gd name="connsiteY0" fmla="*/ 0 h 1581689"/>
              <a:gd name="connsiteX1" fmla="*/ 0 w 2817512"/>
              <a:gd name="connsiteY1" fmla="*/ 1581689 h 1581689"/>
              <a:gd name="connsiteX2" fmla="*/ 1631092 w 2817512"/>
              <a:gd name="connsiteY2" fmla="*/ 1581689 h 1581689"/>
              <a:gd name="connsiteX3" fmla="*/ 2817512 w 2817512"/>
              <a:gd name="connsiteY3" fmla="*/ 24738 h 1581689"/>
              <a:gd name="connsiteX4" fmla="*/ 2434249 w 2817512"/>
              <a:gd name="connsiteY4" fmla="*/ 0 h 1581689"/>
              <a:gd name="connsiteX0" fmla="*/ 2434249 w 2817512"/>
              <a:gd name="connsiteY0" fmla="*/ 16537 h 1556951"/>
              <a:gd name="connsiteX1" fmla="*/ 0 w 2817512"/>
              <a:gd name="connsiteY1" fmla="*/ 1556951 h 1556951"/>
              <a:gd name="connsiteX2" fmla="*/ 1631092 w 2817512"/>
              <a:gd name="connsiteY2" fmla="*/ 1556951 h 1556951"/>
              <a:gd name="connsiteX3" fmla="*/ 2817512 w 2817512"/>
              <a:gd name="connsiteY3" fmla="*/ 0 h 1556951"/>
              <a:gd name="connsiteX4" fmla="*/ 2434249 w 2817512"/>
              <a:gd name="connsiteY4" fmla="*/ 16537 h 1556951"/>
              <a:gd name="connsiteX0" fmla="*/ 2434249 w 2817512"/>
              <a:gd name="connsiteY0" fmla="*/ 0 h 1540414"/>
              <a:gd name="connsiteX1" fmla="*/ 0 w 2817512"/>
              <a:gd name="connsiteY1" fmla="*/ 1540414 h 1540414"/>
              <a:gd name="connsiteX2" fmla="*/ 1631092 w 2817512"/>
              <a:gd name="connsiteY2" fmla="*/ 1540414 h 1540414"/>
              <a:gd name="connsiteX3" fmla="*/ 2817512 w 2817512"/>
              <a:gd name="connsiteY3" fmla="*/ 24738 h 1540414"/>
              <a:gd name="connsiteX4" fmla="*/ 2434249 w 2817512"/>
              <a:gd name="connsiteY4" fmla="*/ 0 h 1540414"/>
              <a:gd name="connsiteX0" fmla="*/ 2434249 w 2817512"/>
              <a:gd name="connsiteY0" fmla="*/ 0 h 1540414"/>
              <a:gd name="connsiteX1" fmla="*/ 0 w 2817512"/>
              <a:gd name="connsiteY1" fmla="*/ 1540414 h 1540414"/>
              <a:gd name="connsiteX2" fmla="*/ 1631092 w 2817512"/>
              <a:gd name="connsiteY2" fmla="*/ 1540414 h 1540414"/>
              <a:gd name="connsiteX3" fmla="*/ 2817512 w 2817512"/>
              <a:gd name="connsiteY3" fmla="*/ 24738 h 1540414"/>
              <a:gd name="connsiteX4" fmla="*/ 2434249 w 2817512"/>
              <a:gd name="connsiteY4" fmla="*/ 0 h 1540414"/>
              <a:gd name="connsiteX0" fmla="*/ 2434249 w 2817512"/>
              <a:gd name="connsiteY0" fmla="*/ 13362 h 1515676"/>
              <a:gd name="connsiteX1" fmla="*/ 0 w 2817512"/>
              <a:gd name="connsiteY1" fmla="*/ 1515676 h 1515676"/>
              <a:gd name="connsiteX2" fmla="*/ 1631092 w 2817512"/>
              <a:gd name="connsiteY2" fmla="*/ 1515676 h 1515676"/>
              <a:gd name="connsiteX3" fmla="*/ 2817512 w 2817512"/>
              <a:gd name="connsiteY3" fmla="*/ 0 h 1515676"/>
              <a:gd name="connsiteX4" fmla="*/ 2434249 w 2817512"/>
              <a:gd name="connsiteY4" fmla="*/ 13362 h 1515676"/>
              <a:gd name="connsiteX0" fmla="*/ 2434249 w 2603166"/>
              <a:gd name="connsiteY0" fmla="*/ 13386 h 1515700"/>
              <a:gd name="connsiteX1" fmla="*/ 0 w 2603166"/>
              <a:gd name="connsiteY1" fmla="*/ 1515700 h 1515700"/>
              <a:gd name="connsiteX2" fmla="*/ 1631092 w 2603166"/>
              <a:gd name="connsiteY2" fmla="*/ 1515700 h 1515700"/>
              <a:gd name="connsiteX3" fmla="*/ 2603166 w 2603166"/>
              <a:gd name="connsiteY3" fmla="*/ 0 h 1515700"/>
              <a:gd name="connsiteX4" fmla="*/ 2434249 w 2603166"/>
              <a:gd name="connsiteY4" fmla="*/ 13386 h 1515700"/>
              <a:gd name="connsiteX0" fmla="*/ 2434249 w 2898441"/>
              <a:gd name="connsiteY0" fmla="*/ 13386 h 1515700"/>
              <a:gd name="connsiteX1" fmla="*/ 0 w 2898441"/>
              <a:gd name="connsiteY1" fmla="*/ 1515700 h 1515700"/>
              <a:gd name="connsiteX2" fmla="*/ 1631092 w 2898441"/>
              <a:gd name="connsiteY2" fmla="*/ 1515700 h 1515700"/>
              <a:gd name="connsiteX3" fmla="*/ 2898441 w 2898441"/>
              <a:gd name="connsiteY3" fmla="*/ 0 h 1515700"/>
              <a:gd name="connsiteX4" fmla="*/ 2434249 w 2898441"/>
              <a:gd name="connsiteY4" fmla="*/ 13386 h 1515700"/>
              <a:gd name="connsiteX0" fmla="*/ 2748574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748574 w 2898441"/>
              <a:gd name="connsiteY4" fmla="*/ 13387 h 1515700"/>
              <a:gd name="connsiteX0" fmla="*/ 2643799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643799 w 2898441"/>
              <a:gd name="connsiteY4" fmla="*/ 13387 h 1515700"/>
              <a:gd name="connsiteX0" fmla="*/ 2167810 w 2898441"/>
              <a:gd name="connsiteY0" fmla="*/ 13387 h 1515700"/>
              <a:gd name="connsiteX1" fmla="*/ 0 w 2898441"/>
              <a:gd name="connsiteY1" fmla="*/ 1515700 h 1515700"/>
              <a:gd name="connsiteX2" fmla="*/ 1631092 w 2898441"/>
              <a:gd name="connsiteY2" fmla="*/ 1515700 h 1515700"/>
              <a:gd name="connsiteX3" fmla="*/ 2898441 w 2898441"/>
              <a:gd name="connsiteY3" fmla="*/ 0 h 1515700"/>
              <a:gd name="connsiteX4" fmla="*/ 2167810 w 2898441"/>
              <a:gd name="connsiteY4" fmla="*/ 13387 h 1515700"/>
              <a:gd name="connsiteX0" fmla="*/ 2167810 w 2647920"/>
              <a:gd name="connsiteY0" fmla="*/ 13387 h 1515700"/>
              <a:gd name="connsiteX1" fmla="*/ 0 w 2647920"/>
              <a:gd name="connsiteY1" fmla="*/ 1515700 h 1515700"/>
              <a:gd name="connsiteX2" fmla="*/ 1631092 w 2647920"/>
              <a:gd name="connsiteY2" fmla="*/ 1515700 h 1515700"/>
              <a:gd name="connsiteX3" fmla="*/ 2647920 w 2647920"/>
              <a:gd name="connsiteY3" fmla="*/ 0 h 1515700"/>
              <a:gd name="connsiteX4" fmla="*/ 2167810 w 2647920"/>
              <a:gd name="connsiteY4" fmla="*/ 13387 h 1515700"/>
              <a:gd name="connsiteX0" fmla="*/ 2167810 w 2790378"/>
              <a:gd name="connsiteY0" fmla="*/ 13410 h 1515723"/>
              <a:gd name="connsiteX1" fmla="*/ 0 w 2790378"/>
              <a:gd name="connsiteY1" fmla="*/ 1515723 h 1515723"/>
              <a:gd name="connsiteX2" fmla="*/ 1631092 w 2790378"/>
              <a:gd name="connsiteY2" fmla="*/ 1515723 h 1515723"/>
              <a:gd name="connsiteX3" fmla="*/ 2790378 w 2790378"/>
              <a:gd name="connsiteY3" fmla="*/ 0 h 1515723"/>
              <a:gd name="connsiteX4" fmla="*/ 2167810 w 2790378"/>
              <a:gd name="connsiteY4" fmla="*/ 13410 h 1515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0378" h="1515723">
                <a:moveTo>
                  <a:pt x="2167810" y="13410"/>
                </a:moveTo>
                <a:lnTo>
                  <a:pt x="0" y="1515723"/>
                </a:lnTo>
                <a:lnTo>
                  <a:pt x="1631092" y="1515723"/>
                </a:lnTo>
                <a:lnTo>
                  <a:pt x="2790378" y="0"/>
                </a:lnTo>
                <a:lnTo>
                  <a:pt x="2167810" y="13410"/>
                </a:lnTo>
                <a:close/>
              </a:path>
            </a:pathLst>
          </a:custGeom>
          <a:solidFill>
            <a:schemeClr val="bg1">
              <a:alpha val="50000"/>
            </a:schemeClr>
          </a:solidFill>
          <a:ln w="19050">
            <a:noFill/>
          </a:ln>
          <a:effectLst>
            <a:outerShdw blurRad="50800" dist="38100" dir="10800000" algn="r" rotWithShape="0">
              <a:prstClr val="black">
                <a:alpha val="40000"/>
              </a:prstClr>
            </a:outerShdw>
          </a:effectLst>
          <a:scene3d>
            <a:camera prst="perspectiveRelaxed" fov="2700000">
              <a:rot lat="19171680" lon="21531590" rev="360000"/>
            </a:camera>
            <a:lightRig rig="flat" dir="t"/>
          </a:scene3d>
          <a:sp3d extrusionH="203200" contourW="19050">
            <a:bevelT w="146050" h="120650" prst="divot"/>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lnSpc>
                <a:spcPct val="140000"/>
              </a:lnSpc>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38" name="任意多边形 73"/>
          <p:cNvSpPr/>
          <p:nvPr/>
        </p:nvSpPr>
        <p:spPr>
          <a:xfrm>
            <a:off x="8462292" y="3580790"/>
            <a:ext cx="1208650" cy="1025648"/>
          </a:xfrm>
          <a:custGeom>
            <a:avLst/>
            <a:gdLst>
              <a:gd name="connsiteX0" fmla="*/ 541020 w 1615440"/>
              <a:gd name="connsiteY0" fmla="*/ 7620 h 1584960"/>
              <a:gd name="connsiteX1" fmla="*/ 0 w 1615440"/>
              <a:gd name="connsiteY1" fmla="*/ 1584960 h 1584960"/>
              <a:gd name="connsiteX2" fmla="*/ 1615440 w 1615440"/>
              <a:gd name="connsiteY2" fmla="*/ 1584960 h 1584960"/>
              <a:gd name="connsiteX3" fmla="*/ 1158240 w 1615440"/>
              <a:gd name="connsiteY3" fmla="*/ 0 h 1584960"/>
              <a:gd name="connsiteX4" fmla="*/ 541020 w 1615440"/>
              <a:gd name="connsiteY4" fmla="*/ 7620 h 1584960"/>
              <a:gd name="connsiteX0" fmla="*/ 612457 w 1615440"/>
              <a:gd name="connsiteY0" fmla="*/ 7620 h 1584960"/>
              <a:gd name="connsiteX1" fmla="*/ 0 w 1615440"/>
              <a:gd name="connsiteY1" fmla="*/ 1584960 h 1584960"/>
              <a:gd name="connsiteX2" fmla="*/ 1615440 w 1615440"/>
              <a:gd name="connsiteY2" fmla="*/ 1584960 h 1584960"/>
              <a:gd name="connsiteX3" fmla="*/ 1158240 w 1615440"/>
              <a:gd name="connsiteY3" fmla="*/ 0 h 1584960"/>
              <a:gd name="connsiteX4" fmla="*/ 612457 w 1615440"/>
              <a:gd name="connsiteY4" fmla="*/ 7620 h 1584960"/>
              <a:gd name="connsiteX0" fmla="*/ 612457 w 1615440"/>
              <a:gd name="connsiteY0" fmla="*/ 7620 h 1584960"/>
              <a:gd name="connsiteX1" fmla="*/ 0 w 1615440"/>
              <a:gd name="connsiteY1" fmla="*/ 1584960 h 1584960"/>
              <a:gd name="connsiteX2" fmla="*/ 1615440 w 1615440"/>
              <a:gd name="connsiteY2" fmla="*/ 1584960 h 1584960"/>
              <a:gd name="connsiteX3" fmla="*/ 1072515 w 1615440"/>
              <a:gd name="connsiteY3" fmla="*/ 0 h 1584960"/>
              <a:gd name="connsiteX4" fmla="*/ 612457 w 1615440"/>
              <a:gd name="connsiteY4" fmla="*/ 7620 h 1584960"/>
              <a:gd name="connsiteX0" fmla="*/ 612457 w 1615440"/>
              <a:gd name="connsiteY0" fmla="*/ 7620 h 1584960"/>
              <a:gd name="connsiteX1" fmla="*/ 0 w 1615440"/>
              <a:gd name="connsiteY1" fmla="*/ 1584960 h 1584960"/>
              <a:gd name="connsiteX2" fmla="*/ 1615440 w 1615440"/>
              <a:gd name="connsiteY2" fmla="*/ 1584960 h 1584960"/>
              <a:gd name="connsiteX3" fmla="*/ 1072515 w 1615440"/>
              <a:gd name="connsiteY3" fmla="*/ 0 h 1584960"/>
              <a:gd name="connsiteX4" fmla="*/ 612457 w 1615440"/>
              <a:gd name="connsiteY4" fmla="*/ 7620 h 1584960"/>
              <a:gd name="connsiteX0" fmla="*/ 612457 w 1615440"/>
              <a:gd name="connsiteY0" fmla="*/ 7644 h 1584984"/>
              <a:gd name="connsiteX1" fmla="*/ 0 w 1615440"/>
              <a:gd name="connsiteY1" fmla="*/ 1584984 h 1584984"/>
              <a:gd name="connsiteX2" fmla="*/ 1615440 w 1615440"/>
              <a:gd name="connsiteY2" fmla="*/ 1584984 h 1584984"/>
              <a:gd name="connsiteX3" fmla="*/ 1001045 w 1615440"/>
              <a:gd name="connsiteY3" fmla="*/ 0 h 1584984"/>
              <a:gd name="connsiteX4" fmla="*/ 612457 w 1615440"/>
              <a:gd name="connsiteY4" fmla="*/ 7644 h 1584984"/>
              <a:gd name="connsiteX0" fmla="*/ 612457 w 1615440"/>
              <a:gd name="connsiteY0" fmla="*/ 7644 h 1584984"/>
              <a:gd name="connsiteX1" fmla="*/ 0 w 1615440"/>
              <a:gd name="connsiteY1" fmla="*/ 1584984 h 1584984"/>
              <a:gd name="connsiteX2" fmla="*/ 1615440 w 1615440"/>
              <a:gd name="connsiteY2" fmla="*/ 1584984 h 1584984"/>
              <a:gd name="connsiteX3" fmla="*/ 1001045 w 1615440"/>
              <a:gd name="connsiteY3" fmla="*/ 0 h 1584984"/>
              <a:gd name="connsiteX4" fmla="*/ 612457 w 1615440"/>
              <a:gd name="connsiteY4" fmla="*/ 7644 h 1584984"/>
              <a:gd name="connsiteX0" fmla="*/ 612457 w 1615440"/>
              <a:gd name="connsiteY0" fmla="*/ 7668 h 1585008"/>
              <a:gd name="connsiteX1" fmla="*/ 0 w 1615440"/>
              <a:gd name="connsiteY1" fmla="*/ 1585008 h 1585008"/>
              <a:gd name="connsiteX2" fmla="*/ 1615440 w 1615440"/>
              <a:gd name="connsiteY2" fmla="*/ 1585008 h 1585008"/>
              <a:gd name="connsiteX3" fmla="*/ 1072451 w 1615440"/>
              <a:gd name="connsiteY3" fmla="*/ 0 h 1585008"/>
              <a:gd name="connsiteX4" fmla="*/ 612457 w 1615440"/>
              <a:gd name="connsiteY4" fmla="*/ 7668 h 1585008"/>
              <a:gd name="connsiteX0" fmla="*/ 540987 w 1615440"/>
              <a:gd name="connsiteY0" fmla="*/ 7644 h 1585008"/>
              <a:gd name="connsiteX1" fmla="*/ 0 w 1615440"/>
              <a:gd name="connsiteY1" fmla="*/ 1585008 h 1585008"/>
              <a:gd name="connsiteX2" fmla="*/ 1615440 w 1615440"/>
              <a:gd name="connsiteY2" fmla="*/ 1585008 h 1585008"/>
              <a:gd name="connsiteX3" fmla="*/ 1072451 w 1615440"/>
              <a:gd name="connsiteY3" fmla="*/ 0 h 1585008"/>
              <a:gd name="connsiteX4" fmla="*/ 540987 w 1615440"/>
              <a:gd name="connsiteY4" fmla="*/ 7644 h 158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440" h="1585008">
                <a:moveTo>
                  <a:pt x="540987" y="7644"/>
                </a:moveTo>
                <a:lnTo>
                  <a:pt x="0" y="1585008"/>
                </a:lnTo>
                <a:lnTo>
                  <a:pt x="1615440" y="1585008"/>
                </a:lnTo>
                <a:lnTo>
                  <a:pt x="1072451" y="0"/>
                </a:lnTo>
                <a:lnTo>
                  <a:pt x="540987" y="7644"/>
                </a:lnTo>
                <a:close/>
              </a:path>
            </a:pathLst>
          </a:custGeom>
          <a:solidFill>
            <a:schemeClr val="bg1">
              <a:alpha val="50000"/>
            </a:schemeClr>
          </a:solidFill>
          <a:ln w="19050">
            <a:noFill/>
          </a:ln>
          <a:effectLst>
            <a:outerShdw blurRad="50800" dist="38100" dir="10800000" algn="r" rotWithShape="0">
              <a:prstClr val="black">
                <a:alpha val="40000"/>
              </a:prstClr>
            </a:outerShdw>
          </a:effectLst>
          <a:scene3d>
            <a:camera prst="perspectiveRelaxed" fov="2700000">
              <a:rot lat="19171673" lon="21531590" rev="21593993"/>
            </a:camera>
            <a:lightRig rig="flat" dir="t"/>
          </a:scene3d>
          <a:sp3d extrusionH="203200" contourW="19050">
            <a:bevelT w="146050" h="120650" prst="divot"/>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lnSpc>
                <a:spcPct val="140000"/>
              </a:lnSpc>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39" name="AutoShape 3"/>
          <p:cNvSpPr>
            <a:spLocks noChangeArrowheads="1"/>
          </p:cNvSpPr>
          <p:nvPr/>
        </p:nvSpPr>
        <p:spPr bwMode="auto">
          <a:xfrm>
            <a:off x="10530798" y="4762966"/>
            <a:ext cx="1481409" cy="1011128"/>
          </a:xfrm>
          <a:prstGeom prst="roundRect">
            <a:avLst>
              <a:gd name="adj" fmla="val 8998"/>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isometricOffAxis1Top">
              <a:rot lat="780000" lon="20124108" rev="21599991"/>
            </a:camera>
            <a:lightRig rig="flat" dir="t"/>
          </a:scene3d>
          <a:sp3d extrusionH="304800" contourW="19050">
            <a:bevelT w="101600" prst="convex"/>
            <a:bevelB w="0" h="63500"/>
            <a:extrusionClr>
              <a:schemeClr val="accent6">
                <a:lumMod val="75000"/>
              </a:schemeClr>
            </a:extrusionClr>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zh-CN" altLang="zh-CN" sz="1600" b="1">
              <a:solidFill>
                <a:schemeClr val="bg1"/>
              </a:solidFill>
              <a:latin typeface="微软雅黑" pitchFamily="34" charset="-122"/>
              <a:ea typeface="微软雅黑" pitchFamily="34" charset="-122"/>
            </a:endParaRPr>
          </a:p>
        </p:txBody>
      </p:sp>
      <p:sp>
        <p:nvSpPr>
          <p:cNvPr id="40" name="AutoShape 3"/>
          <p:cNvSpPr>
            <a:spLocks noChangeArrowheads="1"/>
          </p:cNvSpPr>
          <p:nvPr/>
        </p:nvSpPr>
        <p:spPr bwMode="auto">
          <a:xfrm>
            <a:off x="8327386" y="4862679"/>
            <a:ext cx="1481409" cy="1011128"/>
          </a:xfrm>
          <a:prstGeom prst="roundRect">
            <a:avLst>
              <a:gd name="adj" fmla="val 8146"/>
            </a:avLst>
          </a:prstGeom>
          <a:gradFill flip="none" rotWithShape="1">
            <a:gsLst>
              <a:gs pos="0">
                <a:srgbClr val="6EFF01"/>
              </a:gs>
              <a:gs pos="90000">
                <a:srgbClr val="0F5000"/>
              </a:gs>
            </a:gsLst>
            <a:lin ang="5400000" scaled="1"/>
            <a:tileRect/>
          </a:gradFill>
          <a:ln w="25400">
            <a:noFill/>
          </a:ln>
          <a:effectLst>
            <a:outerShdw blurRad="225425" dist="38100" dir="5220000" algn="ctr">
              <a:srgbClr val="000000">
                <a:alpha val="33000"/>
              </a:srgbClr>
            </a:outerShdw>
          </a:effectLst>
          <a:scene3d>
            <a:camera prst="isometricOffAxis1Top">
              <a:rot lat="840000" lon="0" rev="0"/>
            </a:camera>
            <a:lightRig rig="flat" dir="t"/>
          </a:scene3d>
          <a:sp3d extrusionH="304800" contourW="19050">
            <a:bevelT w="101600" prst="convex"/>
            <a:bevelB w="0" h="63500"/>
            <a:extrusionClr>
              <a:srgbClr val="0F5000"/>
            </a:extrusionClr>
            <a:contourClr>
              <a:srgbClr val="89FF8C"/>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zh-CN" altLang="zh-CN" sz="1600" b="1">
              <a:solidFill>
                <a:schemeClr val="bg1"/>
              </a:solidFill>
              <a:latin typeface="微软雅黑" pitchFamily="34" charset="-122"/>
              <a:ea typeface="微软雅黑" pitchFamily="34" charset="-122"/>
            </a:endParaRPr>
          </a:p>
        </p:txBody>
      </p:sp>
      <p:sp>
        <p:nvSpPr>
          <p:cNvPr id="41" name="AutoShape 3"/>
          <p:cNvSpPr>
            <a:spLocks noChangeArrowheads="1"/>
          </p:cNvSpPr>
          <p:nvPr/>
        </p:nvSpPr>
        <p:spPr bwMode="auto">
          <a:xfrm>
            <a:off x="6220786" y="4748216"/>
            <a:ext cx="1535643" cy="1011128"/>
          </a:xfrm>
          <a:prstGeom prst="roundRect">
            <a:avLst>
              <a:gd name="adj" fmla="val 8998"/>
            </a:avLst>
          </a:prstGeom>
          <a:gradFill flip="none" rotWithShape="1">
            <a:gsLst>
              <a:gs pos="0">
                <a:srgbClr val="FF29D6"/>
              </a:gs>
              <a:gs pos="90000">
                <a:srgbClr val="580074"/>
              </a:gs>
            </a:gsLst>
            <a:lin ang="8100000" scaled="1"/>
            <a:tileRect/>
          </a:gradFill>
          <a:ln w="19050">
            <a:noFill/>
            <a:prstDash val="solid"/>
          </a:ln>
          <a:effectLst>
            <a:outerShdw blurRad="225425" dist="38100" dir="5220000" algn="ctr">
              <a:srgbClr val="000000">
                <a:alpha val="33000"/>
              </a:srgbClr>
            </a:outerShdw>
          </a:effectLst>
          <a:scene3d>
            <a:camera prst="isometricOffAxis1Top">
              <a:rot lat="780000" lon="1458702" rev="8192"/>
            </a:camera>
            <a:lightRig rig="flat" dir="t"/>
          </a:scene3d>
          <a:sp3d extrusionH="304800" contourW="19050">
            <a:bevelT w="101600" prst="convex"/>
            <a:bevelB w="0" h="63500"/>
            <a:extrusionClr>
              <a:srgbClr val="580074"/>
            </a:extrusionClr>
            <a:contourClr>
              <a:srgbClr val="FFAFEE"/>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buClr>
                <a:srgbClr val="FF0000"/>
              </a:buClr>
              <a:buSzPct val="70000"/>
              <a:defRPr/>
            </a:pPr>
            <a:endParaRPr lang="zh-CN" altLang="zh-CN" sz="1600" b="1">
              <a:solidFill>
                <a:schemeClr val="bg1"/>
              </a:solidFill>
              <a:latin typeface="微软雅黑" pitchFamily="34" charset="-122"/>
              <a:ea typeface="微软雅黑" pitchFamily="34" charset="-122"/>
            </a:endParaRPr>
          </a:p>
        </p:txBody>
      </p:sp>
      <p:sp>
        <p:nvSpPr>
          <p:cNvPr id="42" name="TextBox 41"/>
          <p:cNvSpPr txBox="1"/>
          <p:nvPr/>
        </p:nvSpPr>
        <p:spPr>
          <a:xfrm>
            <a:off x="8392583" y="2806316"/>
            <a:ext cx="1463069" cy="630942"/>
          </a:xfrm>
          <a:prstGeom prst="rect">
            <a:avLst/>
          </a:prstGeom>
          <a:noFill/>
          <a:scene3d>
            <a:camera prst="orthographicFront"/>
            <a:lightRig rig="threePt" dir="t"/>
          </a:scene3d>
          <a:sp3d/>
        </p:spPr>
        <p:txBody>
          <a:bodyPr wrap="square" rtlCol="0">
            <a:spAutoFit/>
          </a:bodyPr>
          <a:lstStyle/>
          <a:p>
            <a:pPr algn="ctr"/>
            <a:r>
              <a:rPr lang="ru-RU" altLang="zh-CN" sz="1500" b="1" dirty="0">
                <a:solidFill>
                  <a:schemeClr val="bg1"/>
                </a:solidFill>
                <a:effectLst>
                  <a:reflection blurRad="6350" stA="50000" endA="300" endPos="50000" dist="60007" dir="5400000" sy="-100000" algn="bl" rotWithShape="0"/>
                </a:effectLst>
                <a:latin typeface="微软雅黑" pitchFamily="34" charset="-122"/>
                <a:ea typeface="微软雅黑" pitchFamily="34" charset="-122"/>
              </a:rPr>
              <a:t>17397 </a:t>
            </a:r>
            <a:r>
              <a:rPr lang="ru-RU" altLang="zh-CN" sz="1000" b="1" dirty="0">
                <a:solidFill>
                  <a:schemeClr val="bg1"/>
                </a:solidFill>
                <a:effectLst>
                  <a:reflection blurRad="6350" stA="50000" endA="300" endPos="50000" dist="60007" dir="5400000" sy="-100000" algn="bl" rotWithShape="0"/>
                </a:effectLst>
                <a:latin typeface="Century Schoolbook" panose="02040604050505020304" pitchFamily="18" charset="0"/>
                <a:ea typeface="微软雅黑" pitchFamily="34" charset="-122"/>
              </a:rPr>
              <a:t>студентов и слушателей</a:t>
            </a:r>
            <a:r>
              <a:rPr lang="ru-RU" altLang="zh-CN" sz="1000" dirty="0">
                <a:solidFill>
                  <a:schemeClr val="bg1"/>
                </a:solidFill>
                <a:effectLst>
                  <a:reflection blurRad="6350" stA="50000" endA="300" endPos="50000" dist="60007" dir="5400000" sy="-100000" algn="bl" rotWithShape="0"/>
                </a:effectLst>
                <a:latin typeface="Century Schoolbook" panose="02040604050505020304" pitchFamily="18" charset="0"/>
                <a:ea typeface="微软雅黑" pitchFamily="34" charset="-122"/>
              </a:rPr>
              <a:t> </a:t>
            </a:r>
            <a:endParaRPr lang="zh-CN" altLang="en-US" sz="1000" dirty="0">
              <a:solidFill>
                <a:schemeClr val="bg1"/>
              </a:solidFill>
              <a:effectLst>
                <a:reflection blurRad="6350" stA="50000" endA="300" endPos="50000" dist="60007" dir="5400000" sy="-100000" algn="bl" rotWithShape="0"/>
              </a:effectLst>
              <a:latin typeface="Century Schoolbook" panose="02040604050505020304" pitchFamily="18" charset="0"/>
              <a:ea typeface="微软雅黑" pitchFamily="34" charset="-122"/>
            </a:endParaRPr>
          </a:p>
        </p:txBody>
      </p:sp>
      <p:sp>
        <p:nvSpPr>
          <p:cNvPr id="43" name="TextBox 42"/>
          <p:cNvSpPr txBox="1"/>
          <p:nvPr/>
        </p:nvSpPr>
        <p:spPr>
          <a:xfrm rot="300000">
            <a:off x="6273799" y="4909527"/>
            <a:ext cx="1466031" cy="553998"/>
          </a:xfrm>
          <a:prstGeom prst="rect">
            <a:avLst/>
          </a:prstGeom>
          <a:noFill/>
        </p:spPr>
        <p:txBody>
          <a:bodyPr wrap="square" rtlCol="0">
            <a:spAutoFit/>
          </a:bodyPr>
          <a:lstStyle/>
          <a:p>
            <a:pPr algn="ctr">
              <a:lnSpc>
                <a:spcPct val="150000"/>
              </a:lnSpc>
            </a:pPr>
            <a:r>
              <a:rPr lang="ru-RU" altLang="zh-CN" sz="1000" dirty="0">
                <a:solidFill>
                  <a:schemeClr val="bg1"/>
                </a:solidFill>
                <a:latin typeface="Century Schoolbook" panose="02040604050505020304" pitchFamily="18" charset="0"/>
                <a:ea typeface="微软雅黑" pitchFamily="34" charset="-122"/>
              </a:rPr>
              <a:t>По программам   ВО:                      4363 студента</a:t>
            </a:r>
            <a:endParaRPr lang="zh-CN" altLang="en-US" sz="1000" dirty="0">
              <a:solidFill>
                <a:schemeClr val="bg1"/>
              </a:solidFill>
              <a:latin typeface="Century Schoolbook" panose="02040604050505020304" pitchFamily="18" charset="0"/>
              <a:ea typeface="微软雅黑" pitchFamily="34" charset="-122"/>
            </a:endParaRPr>
          </a:p>
        </p:txBody>
      </p:sp>
      <p:sp>
        <p:nvSpPr>
          <p:cNvPr id="44" name="TextBox 43"/>
          <p:cNvSpPr txBox="1"/>
          <p:nvPr/>
        </p:nvSpPr>
        <p:spPr>
          <a:xfrm>
            <a:off x="8380131" y="4894779"/>
            <a:ext cx="1330044" cy="754758"/>
          </a:xfrm>
          <a:prstGeom prst="rect">
            <a:avLst/>
          </a:prstGeom>
          <a:noFill/>
        </p:spPr>
        <p:txBody>
          <a:bodyPr wrap="square" rtlCol="0">
            <a:spAutoFit/>
          </a:bodyPr>
          <a:lstStyle/>
          <a:p>
            <a:pPr algn="ctr">
              <a:lnSpc>
                <a:spcPct val="150000"/>
              </a:lnSpc>
            </a:pPr>
            <a:r>
              <a:rPr lang="ru-RU" altLang="zh-CN" sz="1000" dirty="0">
                <a:solidFill>
                  <a:schemeClr val="bg1"/>
                </a:solidFill>
                <a:latin typeface="Century Schoolbook" panose="02040604050505020304" pitchFamily="18" charset="0"/>
                <a:ea typeface="微软雅黑" pitchFamily="34" charset="-122"/>
              </a:rPr>
              <a:t>По программам СПО:                3514 студентов</a:t>
            </a:r>
            <a:endParaRPr lang="zh-CN" altLang="en-US" sz="1000" dirty="0">
              <a:solidFill>
                <a:schemeClr val="bg1"/>
              </a:solidFill>
              <a:latin typeface="Century Schoolbook" panose="02040604050505020304" pitchFamily="18" charset="0"/>
              <a:ea typeface="微软雅黑" pitchFamily="34" charset="-122"/>
            </a:endParaRPr>
          </a:p>
        </p:txBody>
      </p:sp>
      <p:sp>
        <p:nvSpPr>
          <p:cNvPr id="45" name="TextBox 44"/>
          <p:cNvSpPr txBox="1"/>
          <p:nvPr/>
        </p:nvSpPr>
        <p:spPr>
          <a:xfrm rot="-300000">
            <a:off x="10542512" y="4781630"/>
            <a:ext cx="1315962" cy="784830"/>
          </a:xfrm>
          <a:prstGeom prst="rect">
            <a:avLst/>
          </a:prstGeom>
          <a:noFill/>
        </p:spPr>
        <p:txBody>
          <a:bodyPr wrap="square" rtlCol="0">
            <a:spAutoFit/>
          </a:bodyPr>
          <a:lstStyle/>
          <a:p>
            <a:pPr algn="ctr">
              <a:lnSpc>
                <a:spcPct val="150000"/>
              </a:lnSpc>
            </a:pPr>
            <a:r>
              <a:rPr lang="ru-RU" altLang="zh-CN" sz="1000" dirty="0">
                <a:solidFill>
                  <a:schemeClr val="bg1"/>
                </a:solidFill>
                <a:latin typeface="Century Schoolbook" panose="02040604050505020304" pitchFamily="18" charset="0"/>
                <a:ea typeface="微软雅黑" pitchFamily="34" charset="-122"/>
              </a:rPr>
              <a:t>По программам ДОП:                9520 слушателей</a:t>
            </a:r>
            <a:endParaRPr lang="zh-CN" altLang="en-US" sz="1000" dirty="0">
              <a:solidFill>
                <a:schemeClr val="bg1"/>
              </a:solidFill>
              <a:latin typeface="Century Schoolbook" panose="02040604050505020304" pitchFamily="18" charset="0"/>
              <a:ea typeface="微软雅黑" pitchFamily="34" charset="-122"/>
            </a:endParaRPr>
          </a:p>
        </p:txBody>
      </p:sp>
      <p:pic>
        <p:nvPicPr>
          <p:cNvPr id="32" name="Рисунок 31"/>
          <p:cNvPicPr>
            <a:picLocks noChangeAspect="1"/>
          </p:cNvPicPr>
          <p:nvPr/>
        </p:nvPicPr>
        <p:blipFill>
          <a:blip r:embed="rId3"/>
          <a:stretch>
            <a:fillRect/>
          </a:stretch>
        </p:blipFill>
        <p:spPr>
          <a:xfrm rot="1559598">
            <a:off x="10867773" y="187860"/>
            <a:ext cx="1397490" cy="513730"/>
          </a:xfrm>
          <a:prstGeom prst="rect">
            <a:avLst/>
          </a:prstGeom>
        </p:spPr>
      </p:pic>
    </p:spTree>
    <p:extLst>
      <p:ext uri="{BB962C8B-B14F-4D97-AF65-F5344CB8AC3E}">
        <p14:creationId xmlns:p14="http://schemas.microsoft.com/office/powerpoint/2010/main" val="35666640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fade">
                                      <p:cBhvr>
                                        <p:cTn id="24" dur="1000"/>
                                        <p:tgtEl>
                                          <p:spTgt spid="25">
                                            <p:txEl>
                                              <p:pRg st="0" end="0"/>
                                            </p:txEl>
                                          </p:spTgt>
                                        </p:tgtEl>
                                      </p:cBhvr>
                                    </p:animEffect>
                                    <p:anim calcmode="lin" valueType="num">
                                      <p:cBhvr>
                                        <p:cTn id="25"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1000"/>
                                        <p:tgtEl>
                                          <p:spTgt spid="51"/>
                                        </p:tgtEl>
                                      </p:cBhvr>
                                    </p:animEffect>
                                    <p:anim calcmode="lin" valueType="num">
                                      <p:cBhvr>
                                        <p:cTn id="32" dur="1000" fill="hold"/>
                                        <p:tgtEl>
                                          <p:spTgt spid="51"/>
                                        </p:tgtEl>
                                        <p:attrNameLst>
                                          <p:attrName>ppt_x</p:attrName>
                                        </p:attrNameLst>
                                      </p:cBhvr>
                                      <p:tavLst>
                                        <p:tav tm="0">
                                          <p:val>
                                            <p:strVal val="#ppt_x"/>
                                          </p:val>
                                        </p:tav>
                                        <p:tav tm="100000">
                                          <p:val>
                                            <p:strVal val="#ppt_x"/>
                                          </p:val>
                                        </p:tav>
                                      </p:tavLst>
                                    </p:anim>
                                    <p:anim calcmode="lin" valueType="num">
                                      <p:cBhvr>
                                        <p:cTn id="3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1000"/>
                                        <p:tgtEl>
                                          <p:spTgt spid="56"/>
                                        </p:tgtEl>
                                      </p:cBhvr>
                                    </p:animEffect>
                                    <p:anim calcmode="lin" valueType="num">
                                      <p:cBhvr>
                                        <p:cTn id="39" dur="1000" fill="hold"/>
                                        <p:tgtEl>
                                          <p:spTgt spid="56"/>
                                        </p:tgtEl>
                                        <p:attrNameLst>
                                          <p:attrName>ppt_x</p:attrName>
                                        </p:attrNameLst>
                                      </p:cBhvr>
                                      <p:tavLst>
                                        <p:tav tm="0">
                                          <p:val>
                                            <p:strVal val="#ppt_x"/>
                                          </p:val>
                                        </p:tav>
                                        <p:tav tm="100000">
                                          <p:val>
                                            <p:strVal val="#ppt_x"/>
                                          </p:val>
                                        </p:tav>
                                      </p:tavLst>
                                    </p:anim>
                                    <p:anim calcmode="lin" valueType="num">
                                      <p:cBhvr>
                                        <p:cTn id="4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1000"/>
                                        <p:tgtEl>
                                          <p:spTgt spid="61"/>
                                        </p:tgtEl>
                                      </p:cBhvr>
                                    </p:animEffect>
                                    <p:anim calcmode="lin" valueType="num">
                                      <p:cBhvr>
                                        <p:cTn id="46" dur="1000" fill="hold"/>
                                        <p:tgtEl>
                                          <p:spTgt spid="61"/>
                                        </p:tgtEl>
                                        <p:attrNameLst>
                                          <p:attrName>ppt_x</p:attrName>
                                        </p:attrNameLst>
                                      </p:cBhvr>
                                      <p:tavLst>
                                        <p:tav tm="0">
                                          <p:val>
                                            <p:strVal val="#ppt_x"/>
                                          </p:val>
                                        </p:tav>
                                        <p:tav tm="100000">
                                          <p:val>
                                            <p:strVal val="#ppt_x"/>
                                          </p:val>
                                        </p:tav>
                                      </p:tavLst>
                                    </p:anim>
                                    <p:anim calcmode="lin" valueType="num">
                                      <p:cBhvr>
                                        <p:cTn id="47"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1000"/>
                                        <p:tgtEl>
                                          <p:spTgt spid="35"/>
                                        </p:tgtEl>
                                      </p:cBhvr>
                                    </p:animEffect>
                                    <p:anim calcmode="lin" valueType="num">
                                      <p:cBhvr>
                                        <p:cTn id="58" dur="1000" fill="hold"/>
                                        <p:tgtEl>
                                          <p:spTgt spid="35"/>
                                        </p:tgtEl>
                                        <p:attrNameLst>
                                          <p:attrName>ppt_x</p:attrName>
                                        </p:attrNameLst>
                                      </p:cBhvr>
                                      <p:tavLst>
                                        <p:tav tm="0">
                                          <p:val>
                                            <p:strVal val="#ppt_x"/>
                                          </p:val>
                                        </p:tav>
                                        <p:tav tm="100000">
                                          <p:val>
                                            <p:strVal val="#ppt_x"/>
                                          </p:val>
                                        </p:tav>
                                      </p:tavLst>
                                    </p:anim>
                                    <p:anim calcmode="lin" valueType="num">
                                      <p:cBhvr>
                                        <p:cTn id="59" dur="1000" fill="hold"/>
                                        <p:tgtEl>
                                          <p:spTgt spid="3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0"/>
                                        <p:tgtEl>
                                          <p:spTgt spid="36"/>
                                        </p:tgtEl>
                                      </p:cBhvr>
                                    </p:animEffect>
                                    <p:anim calcmode="lin" valueType="num">
                                      <p:cBhvr>
                                        <p:cTn id="63" dur="1000" fill="hold"/>
                                        <p:tgtEl>
                                          <p:spTgt spid="36"/>
                                        </p:tgtEl>
                                        <p:attrNameLst>
                                          <p:attrName>ppt_x</p:attrName>
                                        </p:attrNameLst>
                                      </p:cBhvr>
                                      <p:tavLst>
                                        <p:tav tm="0">
                                          <p:val>
                                            <p:strVal val="#ppt_x"/>
                                          </p:val>
                                        </p:tav>
                                        <p:tav tm="100000">
                                          <p:val>
                                            <p:strVal val="#ppt_x"/>
                                          </p:val>
                                        </p:tav>
                                      </p:tavLst>
                                    </p:anim>
                                    <p:anim calcmode="lin" valueType="num">
                                      <p:cBhvr>
                                        <p:cTn id="64" dur="1000" fill="hold"/>
                                        <p:tgtEl>
                                          <p:spTgt spid="3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1000"/>
                                        <p:tgtEl>
                                          <p:spTgt spid="38"/>
                                        </p:tgtEl>
                                      </p:cBhvr>
                                    </p:animEffect>
                                    <p:anim calcmode="lin" valueType="num">
                                      <p:cBhvr>
                                        <p:cTn id="73" dur="1000" fill="hold"/>
                                        <p:tgtEl>
                                          <p:spTgt spid="38"/>
                                        </p:tgtEl>
                                        <p:attrNameLst>
                                          <p:attrName>ppt_x</p:attrName>
                                        </p:attrNameLst>
                                      </p:cBhvr>
                                      <p:tavLst>
                                        <p:tav tm="0">
                                          <p:val>
                                            <p:strVal val="#ppt_x"/>
                                          </p:val>
                                        </p:tav>
                                        <p:tav tm="100000">
                                          <p:val>
                                            <p:strVal val="#ppt_x"/>
                                          </p:val>
                                        </p:tav>
                                      </p:tavLst>
                                    </p:anim>
                                    <p:anim calcmode="lin" valueType="num">
                                      <p:cBhvr>
                                        <p:cTn id="74" dur="1000" fill="hold"/>
                                        <p:tgtEl>
                                          <p:spTgt spid="3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1000"/>
                                        <p:tgtEl>
                                          <p:spTgt spid="39"/>
                                        </p:tgtEl>
                                      </p:cBhvr>
                                    </p:animEffect>
                                    <p:anim calcmode="lin" valueType="num">
                                      <p:cBhvr>
                                        <p:cTn id="78" dur="1000" fill="hold"/>
                                        <p:tgtEl>
                                          <p:spTgt spid="39"/>
                                        </p:tgtEl>
                                        <p:attrNameLst>
                                          <p:attrName>ppt_x</p:attrName>
                                        </p:attrNameLst>
                                      </p:cBhvr>
                                      <p:tavLst>
                                        <p:tav tm="0">
                                          <p:val>
                                            <p:strVal val="#ppt_x"/>
                                          </p:val>
                                        </p:tav>
                                        <p:tav tm="100000">
                                          <p:val>
                                            <p:strVal val="#ppt_x"/>
                                          </p:val>
                                        </p:tav>
                                      </p:tavLst>
                                    </p:anim>
                                    <p:anim calcmode="lin" valueType="num">
                                      <p:cBhvr>
                                        <p:cTn id="79" dur="1000" fill="hold"/>
                                        <p:tgtEl>
                                          <p:spTgt spid="3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1000"/>
                                        <p:tgtEl>
                                          <p:spTgt spid="40"/>
                                        </p:tgtEl>
                                      </p:cBhvr>
                                    </p:animEffect>
                                    <p:anim calcmode="lin" valueType="num">
                                      <p:cBhvr>
                                        <p:cTn id="83" dur="1000" fill="hold"/>
                                        <p:tgtEl>
                                          <p:spTgt spid="40"/>
                                        </p:tgtEl>
                                        <p:attrNameLst>
                                          <p:attrName>ppt_x</p:attrName>
                                        </p:attrNameLst>
                                      </p:cBhvr>
                                      <p:tavLst>
                                        <p:tav tm="0">
                                          <p:val>
                                            <p:strVal val="#ppt_x"/>
                                          </p:val>
                                        </p:tav>
                                        <p:tav tm="100000">
                                          <p:val>
                                            <p:strVal val="#ppt_x"/>
                                          </p:val>
                                        </p:tav>
                                      </p:tavLst>
                                    </p:anim>
                                    <p:anim calcmode="lin" valueType="num">
                                      <p:cBhvr>
                                        <p:cTn id="84" dur="1000" fill="hold"/>
                                        <p:tgtEl>
                                          <p:spTgt spid="4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1000"/>
                                        <p:tgtEl>
                                          <p:spTgt spid="41"/>
                                        </p:tgtEl>
                                      </p:cBhvr>
                                    </p:animEffect>
                                    <p:anim calcmode="lin" valueType="num">
                                      <p:cBhvr>
                                        <p:cTn id="88" dur="1000" fill="hold"/>
                                        <p:tgtEl>
                                          <p:spTgt spid="41"/>
                                        </p:tgtEl>
                                        <p:attrNameLst>
                                          <p:attrName>ppt_x</p:attrName>
                                        </p:attrNameLst>
                                      </p:cBhvr>
                                      <p:tavLst>
                                        <p:tav tm="0">
                                          <p:val>
                                            <p:strVal val="#ppt_x"/>
                                          </p:val>
                                        </p:tav>
                                        <p:tav tm="100000">
                                          <p:val>
                                            <p:strVal val="#ppt_x"/>
                                          </p:val>
                                        </p:tav>
                                      </p:tavLst>
                                    </p:anim>
                                    <p:anim calcmode="lin" valueType="num">
                                      <p:cBhvr>
                                        <p:cTn id="89" dur="1000" fill="hold"/>
                                        <p:tgtEl>
                                          <p:spTgt spid="4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1000"/>
                                        <p:tgtEl>
                                          <p:spTgt spid="42"/>
                                        </p:tgtEl>
                                      </p:cBhvr>
                                    </p:animEffect>
                                    <p:anim calcmode="lin" valueType="num">
                                      <p:cBhvr>
                                        <p:cTn id="93" dur="1000" fill="hold"/>
                                        <p:tgtEl>
                                          <p:spTgt spid="42"/>
                                        </p:tgtEl>
                                        <p:attrNameLst>
                                          <p:attrName>ppt_x</p:attrName>
                                        </p:attrNameLst>
                                      </p:cBhvr>
                                      <p:tavLst>
                                        <p:tav tm="0">
                                          <p:val>
                                            <p:strVal val="#ppt_x"/>
                                          </p:val>
                                        </p:tav>
                                        <p:tav tm="100000">
                                          <p:val>
                                            <p:strVal val="#ppt_x"/>
                                          </p:val>
                                        </p:tav>
                                      </p:tavLst>
                                    </p:anim>
                                    <p:anim calcmode="lin" valueType="num">
                                      <p:cBhvr>
                                        <p:cTn id="94" dur="1000" fill="hold"/>
                                        <p:tgtEl>
                                          <p:spTgt spid="4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1000"/>
                                        <p:tgtEl>
                                          <p:spTgt spid="43"/>
                                        </p:tgtEl>
                                      </p:cBhvr>
                                    </p:animEffect>
                                    <p:anim calcmode="lin" valueType="num">
                                      <p:cBhvr>
                                        <p:cTn id="98" dur="1000" fill="hold"/>
                                        <p:tgtEl>
                                          <p:spTgt spid="43"/>
                                        </p:tgtEl>
                                        <p:attrNameLst>
                                          <p:attrName>ppt_x</p:attrName>
                                        </p:attrNameLst>
                                      </p:cBhvr>
                                      <p:tavLst>
                                        <p:tav tm="0">
                                          <p:val>
                                            <p:strVal val="#ppt_x"/>
                                          </p:val>
                                        </p:tav>
                                        <p:tav tm="100000">
                                          <p:val>
                                            <p:strVal val="#ppt_x"/>
                                          </p:val>
                                        </p:tav>
                                      </p:tavLst>
                                    </p:anim>
                                    <p:anim calcmode="lin" valueType="num">
                                      <p:cBhvr>
                                        <p:cTn id="99" dur="1000" fill="hold"/>
                                        <p:tgtEl>
                                          <p:spTgt spid="43"/>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1000"/>
                                        <p:tgtEl>
                                          <p:spTgt spid="44"/>
                                        </p:tgtEl>
                                      </p:cBhvr>
                                    </p:animEffect>
                                    <p:anim calcmode="lin" valueType="num">
                                      <p:cBhvr>
                                        <p:cTn id="103" dur="1000" fill="hold"/>
                                        <p:tgtEl>
                                          <p:spTgt spid="44"/>
                                        </p:tgtEl>
                                        <p:attrNameLst>
                                          <p:attrName>ppt_x</p:attrName>
                                        </p:attrNameLst>
                                      </p:cBhvr>
                                      <p:tavLst>
                                        <p:tav tm="0">
                                          <p:val>
                                            <p:strVal val="#ppt_x"/>
                                          </p:val>
                                        </p:tav>
                                        <p:tav tm="100000">
                                          <p:val>
                                            <p:strVal val="#ppt_x"/>
                                          </p:val>
                                        </p:tav>
                                      </p:tavLst>
                                    </p:anim>
                                    <p:anim calcmode="lin" valueType="num">
                                      <p:cBhvr>
                                        <p:cTn id="104" dur="1000" fill="hold"/>
                                        <p:tgtEl>
                                          <p:spTgt spid="44"/>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5"/>
                                        </p:tgtEl>
                                        <p:attrNameLst>
                                          <p:attrName>style.visibility</p:attrName>
                                        </p:attrNameLst>
                                      </p:cBhvr>
                                      <p:to>
                                        <p:strVal val="visible"/>
                                      </p:to>
                                    </p:set>
                                    <p:animEffect transition="in" filter="fade">
                                      <p:cBhvr>
                                        <p:cTn id="107" dur="1000"/>
                                        <p:tgtEl>
                                          <p:spTgt spid="45"/>
                                        </p:tgtEl>
                                      </p:cBhvr>
                                    </p:animEffect>
                                    <p:anim calcmode="lin" valueType="num">
                                      <p:cBhvr>
                                        <p:cTn id="108" dur="1000" fill="hold"/>
                                        <p:tgtEl>
                                          <p:spTgt spid="45"/>
                                        </p:tgtEl>
                                        <p:attrNameLst>
                                          <p:attrName>ppt_x</p:attrName>
                                        </p:attrNameLst>
                                      </p:cBhvr>
                                      <p:tavLst>
                                        <p:tav tm="0">
                                          <p:val>
                                            <p:strVal val="#ppt_x"/>
                                          </p:val>
                                        </p:tav>
                                        <p:tav tm="100000">
                                          <p:val>
                                            <p:strVal val="#ppt_x"/>
                                          </p:val>
                                        </p:tav>
                                      </p:tavLst>
                                    </p:anim>
                                    <p:anim calcmode="lin" valueType="num">
                                      <p:cBhvr>
                                        <p:cTn id="10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animBg="1"/>
      <p:bldP spid="36" grpId="0" animBg="1"/>
      <p:bldP spid="37" grpId="0" animBg="1"/>
      <p:bldP spid="38" grpId="0" animBg="1"/>
      <p:bldP spid="39" grpId="0" animBg="1"/>
      <p:bldP spid="40" grpId="0" animBg="1"/>
      <p:bldP spid="41" grpId="0" animBg="1"/>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63688" y="281984"/>
            <a:ext cx="10401321" cy="322845"/>
          </a:xfrm>
          <a:prstGeom prst="rect">
            <a:avLst/>
          </a:prstGeom>
        </p:spPr>
        <p:txBody>
          <a:bodyPr wrap="square">
            <a:spAutoFit/>
          </a:bodyPr>
          <a:lstStyle/>
          <a:p>
            <a:pPr lvl="0" algn="ctr">
              <a:lnSpc>
                <a:spcPct val="107000"/>
              </a:lnSpc>
              <a:spcAft>
                <a:spcPts val="0"/>
              </a:spcAft>
            </a:pPr>
            <a:r>
              <a:rPr lang="ru-RU" sz="1400" b="1" dirty="0">
                <a:latin typeface="Century Schoolbook" panose="02040604050505020304" pitchFamily="18" charset="0"/>
                <a:ea typeface="Times New Roman" panose="02020603050405020304" pitchFamily="18" charset="0"/>
              </a:rPr>
              <a:t>Перечень реализуемых направлений подготовки, специальностей в 2022 году</a:t>
            </a:r>
            <a:endParaRPr lang="ru-RU" sz="1400" dirty="0">
              <a:latin typeface="Century Schoolbook" panose="02040604050505020304" pitchFamily="18" charset="0"/>
              <a:ea typeface="Calibri" panose="020F0502020204030204"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540046433"/>
              </p:ext>
            </p:extLst>
          </p:nvPr>
        </p:nvGraphicFramePr>
        <p:xfrm>
          <a:off x="692939" y="604829"/>
          <a:ext cx="4419004" cy="6140157"/>
        </p:xfrm>
        <a:graphic>
          <a:graphicData uri="http://schemas.openxmlformats.org/drawingml/2006/table">
            <a:tbl>
              <a:tblPr firstRow="1" firstCol="1" bandRow="1"/>
              <a:tblGrid>
                <a:gridCol w="4419004">
                  <a:extLst>
                    <a:ext uri="{9D8B030D-6E8A-4147-A177-3AD203B41FA5}">
                      <a16:colId xmlns:a16="http://schemas.microsoft.com/office/drawing/2014/main" val="3479568504"/>
                    </a:ext>
                  </a:extLst>
                </a:gridCol>
              </a:tblGrid>
              <a:tr h="143336">
                <a:tc>
                  <a:txBody>
                    <a:bodyPr/>
                    <a:lstStyle/>
                    <a:p>
                      <a:pPr algn="ctr">
                        <a:lnSpc>
                          <a:spcPct val="100000"/>
                        </a:lnSpc>
                        <a:spcAft>
                          <a:spcPts val="0"/>
                        </a:spcAft>
                      </a:pPr>
                      <a:r>
                        <a:rPr lang="ru-RU" sz="1000" b="1" dirty="0">
                          <a:effectLst/>
                          <a:latin typeface="Century Schoolbook" panose="02040604050505020304" pitchFamily="18" charset="0"/>
                          <a:ea typeface="Calibri" panose="020F0502020204030204" pitchFamily="34" charset="0"/>
                        </a:rPr>
                        <a:t>Высшее образование</a:t>
                      </a:r>
                      <a:endParaRPr lang="ru-RU" sz="1000" dirty="0">
                        <a:effectLst/>
                        <a:latin typeface="Century Schoolbook" panose="02040604050505020304" pitchFamily="18" charset="0"/>
                        <a:ea typeface="Calibri" panose="020F0502020204030204" pitchFamily="34" charset="0"/>
                      </a:endParaRPr>
                    </a:p>
                  </a:txBody>
                  <a:tcPr marL="45607" marR="45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0487979"/>
                  </a:ext>
                </a:extLst>
              </a:tr>
              <a:tr h="150702">
                <a:tc>
                  <a:txBody>
                    <a:bodyPr/>
                    <a:lstStyle/>
                    <a:p>
                      <a:pPr>
                        <a:lnSpc>
                          <a:spcPct val="100000"/>
                        </a:lnSpc>
                        <a:spcAft>
                          <a:spcPts val="0"/>
                        </a:spcAft>
                      </a:pPr>
                      <a:r>
                        <a:rPr lang="ru-RU" sz="1000" b="1" dirty="0" err="1">
                          <a:effectLst/>
                          <a:latin typeface="Century Schoolbook" panose="02040604050505020304" pitchFamily="18" charset="0"/>
                          <a:ea typeface="Calibri" panose="020F0502020204030204" pitchFamily="34" charset="0"/>
                        </a:rPr>
                        <a:t>Бакалавриат</a:t>
                      </a:r>
                      <a:endParaRPr lang="ru-RU" sz="1000" dirty="0">
                        <a:effectLst/>
                        <a:latin typeface="Century Schoolbook" panose="02040604050505020304" pitchFamily="18" charset="0"/>
                      </a:endParaRPr>
                    </a:p>
                  </a:txBody>
                  <a:tcPr marL="45607" marR="45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5991067"/>
                  </a:ext>
                </a:extLst>
              </a:tr>
              <a:tr h="150702">
                <a:tc>
                  <a:txBody>
                    <a:bodyPr/>
                    <a:lstStyle/>
                    <a:p>
                      <a:pPr>
                        <a:lnSpc>
                          <a:spcPct val="100000"/>
                        </a:lnSpc>
                        <a:spcAft>
                          <a:spcPts val="0"/>
                        </a:spcAft>
                      </a:pPr>
                      <a:r>
                        <a:rPr lang="ru-RU" sz="1000" dirty="0">
                          <a:effectLst/>
                          <a:latin typeface="Century Schoolbook" panose="02040604050505020304" pitchFamily="18" charset="0"/>
                        </a:rPr>
                        <a:t>09.03.03 Прикладная информатика</a:t>
                      </a:r>
                    </a:p>
                  </a:txBody>
                  <a:tcPr marL="45607" marR="45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9557494"/>
                  </a:ext>
                </a:extLst>
              </a:tr>
              <a:tr h="150702">
                <a:tc>
                  <a:txBody>
                    <a:bodyPr/>
                    <a:lstStyle/>
                    <a:p>
                      <a:pPr>
                        <a:lnSpc>
                          <a:spcPct val="100000"/>
                        </a:lnSpc>
                        <a:spcAft>
                          <a:spcPts val="0"/>
                        </a:spcAft>
                      </a:pPr>
                      <a:r>
                        <a:rPr lang="ru-RU" sz="1000" dirty="0">
                          <a:effectLst/>
                          <a:latin typeface="Century Schoolbook" panose="02040604050505020304" pitchFamily="18" charset="0"/>
                        </a:rPr>
                        <a:t>38.03.02 Менеджмент </a:t>
                      </a:r>
                    </a:p>
                  </a:txBody>
                  <a:tcPr marL="45607" marR="45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9201181"/>
                  </a:ext>
                </a:extLst>
              </a:tr>
              <a:tr h="602808">
                <a:tc>
                  <a:txBody>
                    <a:bodyPr/>
                    <a:lstStyle/>
                    <a:p>
                      <a:pPr>
                        <a:lnSpc>
                          <a:spcPct val="100000"/>
                        </a:lnSpc>
                        <a:spcAft>
                          <a:spcPts val="0"/>
                        </a:spcAft>
                      </a:pPr>
                      <a:r>
                        <a:rPr lang="ru-RU" sz="1000" dirty="0">
                          <a:effectLst/>
                          <a:latin typeface="Century Schoolbook" panose="02040604050505020304" pitchFamily="18" charset="0"/>
                        </a:rPr>
                        <a:t>38.03.04 Государственное и муниципальное управление:</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Правовое регулирование в государственном и муниципальном управлении</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Управление социально-экономическими </a:t>
                      </a:r>
                      <a:r>
                        <a:rPr lang="ru-RU" sz="1000" dirty="0" err="1" smtClean="0">
                          <a:effectLst/>
                          <a:latin typeface="Century Schoolbook" panose="02040604050505020304" pitchFamily="18" charset="0"/>
                          <a:ea typeface="Calibri" panose="020F0502020204030204" pitchFamily="34" charset="0"/>
                        </a:rPr>
                        <a:t>системами</a:t>
                      </a:r>
                      <a:r>
                        <a:rPr lang="ru-RU" sz="1000" baseline="30000" dirty="0" err="1" smtClean="0">
                          <a:effectLst/>
                          <a:latin typeface="Century Schoolbook" panose="02040604050505020304" pitchFamily="18" charset="0"/>
                          <a:ea typeface="Calibri" panose="020F0502020204030204" pitchFamily="34" charset="0"/>
                        </a:rPr>
                        <a:t>ПОА</a:t>
                      </a:r>
                      <a:r>
                        <a:rPr lang="ru-RU" sz="1000" dirty="0" smtClean="0">
                          <a:effectLst/>
                          <a:latin typeface="Century Schoolbook" panose="02040604050505020304" pitchFamily="18" charset="0"/>
                          <a:ea typeface="Calibri" panose="020F0502020204030204" pitchFamily="34" charset="0"/>
                        </a:rPr>
                        <a:t> </a:t>
                      </a:r>
                      <a:endParaRPr lang="ru-RU" sz="1000" dirty="0">
                        <a:effectLst/>
                        <a:latin typeface="Century Schoolbook" panose="02040604050505020304" pitchFamily="18" charset="0"/>
                        <a:ea typeface="Calibri" panose="020F0502020204030204" pitchFamily="34" charset="0"/>
                      </a:endParaRPr>
                    </a:p>
                  </a:txBody>
                  <a:tcPr marL="45607" marR="45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2388421"/>
                  </a:ext>
                </a:extLst>
              </a:tr>
              <a:tr h="452106">
                <a:tc>
                  <a:txBody>
                    <a:bodyPr/>
                    <a:lstStyle/>
                    <a:p>
                      <a:pPr algn="just">
                        <a:lnSpc>
                          <a:spcPct val="100000"/>
                        </a:lnSpc>
                        <a:spcAft>
                          <a:spcPts val="0"/>
                        </a:spcAft>
                      </a:pPr>
                      <a:r>
                        <a:rPr lang="ru-RU" sz="1000" dirty="0">
                          <a:effectLst/>
                          <a:latin typeface="Century Schoolbook" panose="02040604050505020304" pitchFamily="18" charset="0"/>
                          <a:ea typeface="Calibri" panose="020F0502020204030204" pitchFamily="34" charset="0"/>
                        </a:rPr>
                        <a:t>40.03.01 Юриспруденция</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Гражданское право </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Уголовное право</a:t>
                      </a:r>
                    </a:p>
                  </a:txBody>
                  <a:tcPr marL="45607" marR="45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575914"/>
                  </a:ext>
                </a:extLst>
              </a:tr>
              <a:tr h="1664538">
                <a:tc>
                  <a:txBody>
                    <a:bodyPr/>
                    <a:lstStyle/>
                    <a:p>
                      <a:pPr algn="just">
                        <a:lnSpc>
                          <a:spcPct val="100000"/>
                        </a:lnSpc>
                        <a:spcAft>
                          <a:spcPts val="0"/>
                        </a:spcAft>
                      </a:pPr>
                      <a:r>
                        <a:rPr lang="ru-RU" sz="1000" dirty="0">
                          <a:effectLst/>
                          <a:latin typeface="Century Schoolbook" panose="02040604050505020304" pitchFamily="18" charset="0"/>
                          <a:ea typeface="Calibri" panose="020F0502020204030204" pitchFamily="34" charset="0"/>
                        </a:rPr>
                        <a:t>44.03.01 Педагогическое образование:</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Дошкольное </a:t>
                      </a:r>
                      <a:r>
                        <a:rPr lang="ru-RU" sz="1000" dirty="0" err="1" smtClean="0">
                          <a:effectLst/>
                          <a:latin typeface="Century Schoolbook" panose="02040604050505020304" pitchFamily="18" charset="0"/>
                          <a:ea typeface="Calibri" panose="020F0502020204030204" pitchFamily="34" charset="0"/>
                        </a:rPr>
                        <a:t>образование</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Иностранный язык (английский)</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Иностранный язык (немецкий)</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Иностранный язык (французский)</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Информатика</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История</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Математика</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Начальное </a:t>
                      </a:r>
                      <a:r>
                        <a:rPr lang="ru-RU" sz="1000" dirty="0" err="1" smtClean="0">
                          <a:effectLst/>
                          <a:latin typeface="Century Schoolbook" panose="02040604050505020304" pitchFamily="18" charset="0"/>
                          <a:ea typeface="Calibri" panose="020F0502020204030204" pitchFamily="34" charset="0"/>
                        </a:rPr>
                        <a:t>образование</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Times New Roman" panose="02020603050405020304" pitchFamily="18" charset="0"/>
                        </a:rPr>
                        <a:t>Технология</a:t>
                      </a:r>
                      <a:endParaRPr lang="ru-RU" sz="1000" dirty="0">
                        <a:effectLst/>
                        <a:latin typeface="Century Schoolbook" panose="02040604050505020304" pitchFamily="18" charset="0"/>
                        <a:ea typeface="Calibri" panose="020F0502020204030204" pitchFamily="34" charset="0"/>
                      </a:endParaRP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Физическая </a:t>
                      </a:r>
                      <a:r>
                        <a:rPr lang="ru-RU" sz="1000" dirty="0" err="1" smtClean="0">
                          <a:effectLst/>
                          <a:latin typeface="Century Schoolbook" panose="02040604050505020304" pitchFamily="18" charset="0"/>
                          <a:ea typeface="Calibri" panose="020F0502020204030204" pitchFamily="34" charset="0"/>
                        </a:rPr>
                        <a:t>культура</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txBody>
                  <a:tcPr marL="45607" marR="45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9920543"/>
                  </a:ext>
                </a:extLst>
              </a:tr>
              <a:tr h="452106">
                <a:tc>
                  <a:txBody>
                    <a:bodyPr/>
                    <a:lstStyle/>
                    <a:p>
                      <a:pPr algn="just">
                        <a:lnSpc>
                          <a:spcPct val="100000"/>
                        </a:lnSpc>
                        <a:spcAft>
                          <a:spcPts val="0"/>
                        </a:spcAft>
                      </a:pPr>
                      <a:r>
                        <a:rPr lang="ru-RU" sz="1000" dirty="0">
                          <a:effectLst/>
                          <a:latin typeface="Century Schoolbook" panose="02040604050505020304" pitchFamily="18" charset="0"/>
                          <a:ea typeface="Calibri" panose="020F0502020204030204" pitchFamily="34" charset="0"/>
                        </a:rPr>
                        <a:t>44.03.02 Психолого-педагогическое образование</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Психология </a:t>
                      </a:r>
                      <a:r>
                        <a:rPr lang="ru-RU" sz="1000" dirty="0" err="1" smtClean="0">
                          <a:effectLst/>
                          <a:latin typeface="Century Schoolbook" panose="02040604050505020304" pitchFamily="18" charset="0"/>
                          <a:ea typeface="Calibri" panose="020F0502020204030204" pitchFamily="34" charset="0"/>
                        </a:rPr>
                        <a:t>образования</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Психология и социальная </a:t>
                      </a:r>
                      <a:r>
                        <a:rPr lang="ru-RU" sz="1000" dirty="0" err="1" smtClean="0">
                          <a:effectLst/>
                          <a:latin typeface="Century Schoolbook" panose="02040604050505020304" pitchFamily="18" charset="0"/>
                          <a:ea typeface="Calibri" panose="020F0502020204030204" pitchFamily="34" charset="0"/>
                        </a:rPr>
                        <a:t>педагогика</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txBody>
                  <a:tcPr marL="45607" marR="45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9643884"/>
                  </a:ext>
                </a:extLst>
              </a:tr>
              <a:tr h="170173">
                <a:tc>
                  <a:txBody>
                    <a:bodyPr/>
                    <a:lstStyle/>
                    <a:p>
                      <a:pPr>
                        <a:lnSpc>
                          <a:spcPct val="100000"/>
                        </a:lnSpc>
                        <a:spcAft>
                          <a:spcPts val="0"/>
                        </a:spcAft>
                      </a:pPr>
                      <a:r>
                        <a:rPr lang="ru-RU" sz="1000" dirty="0">
                          <a:effectLst/>
                          <a:latin typeface="Century Schoolbook" panose="02040604050505020304" pitchFamily="18" charset="0"/>
                          <a:ea typeface="Calibri" panose="020F0502020204030204" pitchFamily="34" charset="0"/>
                        </a:rPr>
                        <a:t>44.03.03 Специальное (дефектологическое) </a:t>
                      </a:r>
                      <a:r>
                        <a:rPr lang="ru-RU" sz="1000" dirty="0" err="1" smtClean="0">
                          <a:effectLst/>
                          <a:latin typeface="Century Schoolbook" panose="02040604050505020304" pitchFamily="18" charset="0"/>
                          <a:ea typeface="Calibri" panose="020F0502020204030204" pitchFamily="34" charset="0"/>
                        </a:rPr>
                        <a:t>образование</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txBody>
                  <a:tcPr marL="45607" marR="45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5527960"/>
                  </a:ext>
                </a:extLst>
              </a:tr>
              <a:tr h="2159984">
                <a:tc>
                  <a:txBody>
                    <a:bodyPr/>
                    <a:lstStyle/>
                    <a:p>
                      <a:pPr algn="just">
                        <a:lnSpc>
                          <a:spcPct val="100000"/>
                        </a:lnSpc>
                        <a:spcAft>
                          <a:spcPts val="0"/>
                        </a:spcAft>
                      </a:pPr>
                      <a:r>
                        <a:rPr lang="ru-RU" sz="1000" dirty="0">
                          <a:effectLst/>
                          <a:latin typeface="Century Schoolbook" panose="02040604050505020304" pitchFamily="18" charset="0"/>
                          <a:ea typeface="Calibri" panose="020F0502020204030204" pitchFamily="34" charset="0"/>
                        </a:rPr>
                        <a:t>44.03.05 Педагогическое образование (с двумя профилями подготовки):</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Биология, </a:t>
                      </a:r>
                      <a:r>
                        <a:rPr lang="ru-RU" sz="1000" dirty="0" err="1" smtClean="0">
                          <a:effectLst/>
                          <a:latin typeface="Century Schoolbook" panose="02040604050505020304" pitchFamily="18" charset="0"/>
                          <a:ea typeface="Calibri" panose="020F0502020204030204" pitchFamily="34" charset="0"/>
                        </a:rPr>
                        <a:t>Химия</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Дошкольное образование, Иностранный язык (английский</a:t>
                      </a:r>
                      <a:r>
                        <a:rPr lang="ru-RU" sz="1000" dirty="0" smtClean="0">
                          <a:effectLst/>
                          <a:latin typeface="Century Schoolbook" panose="02040604050505020304" pitchFamily="18" charset="0"/>
                          <a:ea typeface="Calibri" panose="020F0502020204030204" pitchFamily="34" charset="0"/>
                        </a:rPr>
                        <a:t>)</a:t>
                      </a:r>
                      <a:r>
                        <a:rPr lang="ru-RU" sz="1000" baseline="30000" dirty="0" smtClean="0">
                          <a:effectLst/>
                          <a:latin typeface="Century Schoolbook" panose="02040604050505020304" pitchFamily="18" charset="0"/>
                          <a:ea typeface="Calibri" panose="020F0502020204030204" pitchFamily="34" charset="0"/>
                        </a:rPr>
                        <a:t> ПОА</a:t>
                      </a:r>
                      <a:endParaRPr lang="ru-RU" sz="1000" dirty="0">
                        <a:effectLst/>
                        <a:latin typeface="Century Schoolbook" panose="02040604050505020304" pitchFamily="18" charset="0"/>
                        <a:ea typeface="Calibri" panose="020F0502020204030204" pitchFamily="34" charset="0"/>
                      </a:endParaRP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Иностранный язык (первый), Иностранный язык (второй</a:t>
                      </a:r>
                      <a:r>
                        <a:rPr lang="ru-RU" sz="1000" dirty="0" smtClean="0">
                          <a:effectLst/>
                          <a:latin typeface="Century Schoolbook" panose="02040604050505020304" pitchFamily="18" charset="0"/>
                          <a:ea typeface="Calibri" panose="020F0502020204030204" pitchFamily="34" charset="0"/>
                        </a:rPr>
                        <a:t>)</a:t>
                      </a:r>
                      <a:r>
                        <a:rPr lang="ru-RU" sz="1000" baseline="30000" dirty="0" smtClean="0">
                          <a:effectLst/>
                          <a:latin typeface="Century Schoolbook" panose="02040604050505020304" pitchFamily="18" charset="0"/>
                          <a:ea typeface="Calibri" panose="020F0502020204030204" pitchFamily="34" charset="0"/>
                        </a:rPr>
                        <a:t> ПОА</a:t>
                      </a:r>
                      <a:r>
                        <a:rPr lang="ru-RU" sz="1000" dirty="0" smtClean="0">
                          <a:effectLst/>
                          <a:latin typeface="Century Schoolbook" panose="02040604050505020304" pitchFamily="18" charset="0"/>
                          <a:ea typeface="Calibri" panose="020F0502020204030204" pitchFamily="34" charset="0"/>
                        </a:rPr>
                        <a:t>: </a:t>
                      </a:r>
                      <a:endParaRPr lang="ru-RU" sz="1000" dirty="0">
                        <a:effectLst/>
                        <a:latin typeface="Century Schoolbook" panose="02040604050505020304" pitchFamily="18" charset="0"/>
                        <a:ea typeface="Calibri" panose="020F0502020204030204" pitchFamily="34" charset="0"/>
                      </a:endParaRPr>
                    </a:p>
                    <a:p>
                      <a:pPr marL="342900" lvl="0" indent="-342900">
                        <a:lnSpc>
                          <a:spcPct val="100000"/>
                        </a:lnSpc>
                        <a:spcAft>
                          <a:spcPts val="0"/>
                        </a:spcAft>
                        <a:buFont typeface="Symbol" panose="05050102010706020507" pitchFamily="18" charset="2"/>
                        <a:buChar char=""/>
                      </a:pPr>
                      <a:r>
                        <a:rPr lang="ru-RU" sz="1000" dirty="0" err="1">
                          <a:effectLst/>
                          <a:latin typeface="Century Schoolbook" panose="02040604050505020304" pitchFamily="18" charset="0"/>
                          <a:ea typeface="Calibri" panose="020F0502020204030204" pitchFamily="34" charset="0"/>
                        </a:rPr>
                        <a:t>Англ</a:t>
                      </a:r>
                      <a:r>
                        <a:rPr lang="ru-RU" sz="1000" dirty="0">
                          <a:effectLst/>
                          <a:latin typeface="Century Schoolbook" panose="02040604050505020304" pitchFamily="18" charset="0"/>
                          <a:ea typeface="Calibri" panose="020F0502020204030204" pitchFamily="34" charset="0"/>
                        </a:rPr>
                        <a:t>, нем; </a:t>
                      </a:r>
                    </a:p>
                    <a:p>
                      <a:pPr marL="342900" lvl="0" indent="-342900">
                        <a:lnSpc>
                          <a:spcPct val="100000"/>
                        </a:lnSpc>
                        <a:spcAft>
                          <a:spcPts val="0"/>
                        </a:spcAft>
                        <a:buFont typeface="Symbol" panose="05050102010706020507" pitchFamily="18" charset="2"/>
                        <a:buChar char=""/>
                      </a:pPr>
                      <a:r>
                        <a:rPr lang="ru-RU" sz="1000" dirty="0" err="1">
                          <a:effectLst/>
                          <a:latin typeface="Century Schoolbook" panose="02040604050505020304" pitchFamily="18" charset="0"/>
                          <a:ea typeface="Calibri" panose="020F0502020204030204" pitchFamily="34" charset="0"/>
                        </a:rPr>
                        <a:t>Англ</a:t>
                      </a:r>
                      <a:r>
                        <a:rPr lang="ru-RU" sz="1000" dirty="0">
                          <a:effectLst/>
                          <a:latin typeface="Century Schoolbook" panose="02040604050505020304" pitchFamily="18" charset="0"/>
                          <a:ea typeface="Calibri" panose="020F0502020204030204" pitchFamily="34" charset="0"/>
                        </a:rPr>
                        <a:t>, </a:t>
                      </a:r>
                      <a:r>
                        <a:rPr lang="ru-RU" sz="1000" dirty="0" err="1">
                          <a:effectLst/>
                          <a:latin typeface="Century Schoolbook" panose="02040604050505020304" pitchFamily="18" charset="0"/>
                          <a:ea typeface="Calibri" panose="020F0502020204030204" pitchFamily="34" charset="0"/>
                        </a:rPr>
                        <a:t>франц</a:t>
                      </a:r>
                      <a:r>
                        <a:rPr lang="ru-RU" sz="1000" dirty="0">
                          <a:effectLst/>
                          <a:latin typeface="Century Schoolbook" panose="02040604050505020304" pitchFamily="18" charset="0"/>
                          <a:ea typeface="Calibri" panose="020F0502020204030204" pitchFamily="34" charset="0"/>
                        </a:rPr>
                        <a:t>; </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История, </a:t>
                      </a:r>
                      <a:r>
                        <a:rPr lang="ru-RU" sz="1000" dirty="0" err="1" smtClean="0">
                          <a:effectLst/>
                          <a:latin typeface="Century Schoolbook" panose="02040604050505020304" pitchFamily="18" charset="0"/>
                          <a:ea typeface="Calibri" panose="020F0502020204030204" pitchFamily="34" charset="0"/>
                        </a:rPr>
                        <a:t>Обществознание</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Математика, Иностранный язык</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Математика, Информатика</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Математика, Физика</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Начальное образование, Дошкольное образование</a:t>
                      </a: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Русский язык, </a:t>
                      </a:r>
                      <a:r>
                        <a:rPr lang="ru-RU" sz="1000" dirty="0" err="1" smtClean="0">
                          <a:effectLst/>
                          <a:latin typeface="Century Schoolbook" panose="02040604050505020304" pitchFamily="18" charset="0"/>
                          <a:ea typeface="Calibri" panose="020F0502020204030204" pitchFamily="34" charset="0"/>
                        </a:rPr>
                        <a:t>Литература</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p>
                      <a:pPr marL="342900" lvl="0" indent="-342900">
                        <a:lnSpc>
                          <a:spcPct val="100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Русский язык, Иностранный язык (английский</a:t>
                      </a:r>
                      <a:r>
                        <a:rPr lang="ru-RU" sz="1000" dirty="0" smtClean="0">
                          <a:effectLst/>
                          <a:latin typeface="Century Schoolbook" panose="02040604050505020304" pitchFamily="18" charset="0"/>
                          <a:ea typeface="Calibri" panose="020F0502020204030204" pitchFamily="34" charset="0"/>
                        </a:rPr>
                        <a:t>)</a:t>
                      </a:r>
                      <a:r>
                        <a:rPr lang="ru-RU" sz="1000" baseline="30000" dirty="0" smtClean="0">
                          <a:effectLst/>
                          <a:latin typeface="Century Schoolbook" panose="02040604050505020304" pitchFamily="18" charset="0"/>
                          <a:ea typeface="Calibri" panose="020F0502020204030204" pitchFamily="34" charset="0"/>
                        </a:rPr>
                        <a:t> ПОА</a:t>
                      </a:r>
                      <a:endParaRPr lang="ru-RU" sz="1000" dirty="0">
                        <a:effectLst/>
                        <a:latin typeface="Century Schoolbook" panose="02040604050505020304" pitchFamily="18" charset="0"/>
                        <a:ea typeface="Calibri" panose="020F0502020204030204" pitchFamily="34" charset="0"/>
                      </a:endParaRPr>
                    </a:p>
                  </a:txBody>
                  <a:tcPr marL="45607" marR="4560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7697648"/>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42126797"/>
              </p:ext>
            </p:extLst>
          </p:nvPr>
        </p:nvGraphicFramePr>
        <p:xfrm>
          <a:off x="8029075" y="591827"/>
          <a:ext cx="4029075" cy="5870448"/>
        </p:xfrm>
        <a:graphic>
          <a:graphicData uri="http://schemas.openxmlformats.org/drawingml/2006/table">
            <a:tbl>
              <a:tblPr firstRow="1" firstCol="1" bandRow="1"/>
              <a:tblGrid>
                <a:gridCol w="4029075">
                  <a:extLst>
                    <a:ext uri="{9D8B030D-6E8A-4147-A177-3AD203B41FA5}">
                      <a16:colId xmlns:a16="http://schemas.microsoft.com/office/drawing/2014/main" val="1054468819"/>
                    </a:ext>
                  </a:extLst>
                </a:gridCol>
              </a:tblGrid>
              <a:tr h="120500">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45.03.02 Лингвистика</a:t>
                      </a: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0119893"/>
                  </a:ext>
                </a:extLst>
              </a:tr>
              <a:tr h="120500">
                <a:tc>
                  <a:txBody>
                    <a:bodyPr/>
                    <a:lstStyle/>
                    <a:p>
                      <a:pPr algn="just">
                        <a:lnSpc>
                          <a:spcPct val="107000"/>
                        </a:lnSpc>
                        <a:spcAft>
                          <a:spcPts val="0"/>
                        </a:spcAft>
                      </a:pPr>
                      <a:r>
                        <a:rPr lang="ru-RU" sz="1000" b="1" dirty="0" err="1">
                          <a:effectLst/>
                          <a:latin typeface="Century Schoolbook" panose="02040604050505020304" pitchFamily="18" charset="0"/>
                          <a:ea typeface="Times New Roman" panose="02020603050405020304" pitchFamily="18" charset="0"/>
                        </a:rPr>
                        <a:t>Специалитет</a:t>
                      </a:r>
                      <a:endParaRPr lang="ru-RU" sz="1000" dirty="0">
                        <a:effectLst/>
                        <a:latin typeface="Century Schoolbook" panose="02040604050505020304" pitchFamily="18" charset="0"/>
                        <a:ea typeface="Calibri" panose="020F0502020204030204" pitchFamily="34" charset="0"/>
                      </a:endParaRP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8974911"/>
                  </a:ext>
                </a:extLst>
              </a:tr>
              <a:tr h="120500">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33.05.01 Фармация</a:t>
                      </a: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2799720"/>
                  </a:ext>
                </a:extLst>
              </a:tr>
              <a:tr h="120500">
                <a:tc>
                  <a:txBody>
                    <a:bodyPr/>
                    <a:lstStyle/>
                    <a:p>
                      <a:pPr algn="just">
                        <a:lnSpc>
                          <a:spcPct val="107000"/>
                        </a:lnSpc>
                        <a:spcAft>
                          <a:spcPts val="0"/>
                        </a:spcAft>
                      </a:pPr>
                      <a:r>
                        <a:rPr lang="ru-RU" sz="1000" b="1" dirty="0">
                          <a:effectLst/>
                          <a:latin typeface="Century Schoolbook" panose="02040604050505020304" pitchFamily="18" charset="0"/>
                          <a:ea typeface="Times New Roman" panose="02020603050405020304" pitchFamily="18" charset="0"/>
                        </a:rPr>
                        <a:t>Магистратура</a:t>
                      </a:r>
                      <a:endParaRPr lang="ru-RU" sz="1000" dirty="0">
                        <a:effectLst/>
                        <a:latin typeface="Century Schoolbook" panose="02040604050505020304" pitchFamily="18" charset="0"/>
                        <a:ea typeface="Calibri" panose="020F0502020204030204" pitchFamily="34" charset="0"/>
                      </a:endParaRP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1353996"/>
                  </a:ext>
                </a:extLst>
              </a:tr>
              <a:tr h="120500">
                <a:tc>
                  <a:txBody>
                    <a:bodyPr/>
                    <a:lstStyle/>
                    <a:p>
                      <a:pPr algn="just">
                        <a:lnSpc>
                          <a:spcPct val="107000"/>
                        </a:lnSpc>
                        <a:spcAft>
                          <a:spcPts val="0"/>
                        </a:spcAft>
                      </a:pPr>
                      <a:r>
                        <a:rPr lang="ru-RU" sz="1000" dirty="0">
                          <a:effectLst/>
                          <a:latin typeface="Century Schoolbook" panose="02040604050505020304" pitchFamily="18" charset="0"/>
                          <a:ea typeface="Times New Roman" panose="02020603050405020304" pitchFamily="18" charset="0"/>
                        </a:rPr>
                        <a:t>38.04.02 Менеджмент</a:t>
                      </a:r>
                      <a:endParaRPr lang="ru-RU" sz="1000" dirty="0">
                        <a:effectLst/>
                        <a:latin typeface="Century Schoolbook" panose="02040604050505020304" pitchFamily="18" charset="0"/>
                        <a:ea typeface="Calibri" panose="020F0502020204030204" pitchFamily="34" charset="0"/>
                      </a:endParaRP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420554"/>
                  </a:ext>
                </a:extLst>
              </a:tr>
              <a:tr h="26510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44.04.01 Педагогическое образование</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Инновационные образовательные технологии</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Инновационные технологии в преподавании физической культуры</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Использование информационных технологий в общем образовании</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Историческое образование</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Педагогика и психология дошкольного образования</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Педагогические и психологические технологии развития личности в образовании</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Педагогическое сопровождение межкультурной</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коммуникации на английском языке</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Проектирование и оценка образовательной среды в детском саду и начальной школе</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Современное литературное образование</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Современное математическое образование</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Современные технологии в преподавании биологии</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Теория и методика обучения физике</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Теория языка и технология обучения иностранным языкам (английский, французский, немецкий</a:t>
                      </a:r>
                      <a:r>
                        <a:rPr lang="ru-RU" sz="1000" dirty="0" smtClean="0">
                          <a:effectLst/>
                          <a:latin typeface="Century Schoolbook" panose="02040604050505020304" pitchFamily="18" charset="0"/>
                          <a:ea typeface="Calibri" panose="020F0502020204030204" pitchFamily="34" charset="0"/>
                        </a:rPr>
                        <a:t>)</a:t>
                      </a:r>
                      <a:r>
                        <a:rPr lang="ru-RU" sz="1000" baseline="30000" dirty="0" smtClean="0">
                          <a:effectLst/>
                          <a:latin typeface="Century Schoolbook" panose="02040604050505020304" pitchFamily="18" charset="0"/>
                          <a:ea typeface="Calibri" panose="020F0502020204030204" pitchFamily="34" charset="0"/>
                        </a:rPr>
                        <a:t> ПОА</a:t>
                      </a:r>
                      <a:endParaRPr lang="ru-RU" sz="1000" dirty="0">
                        <a:effectLst/>
                        <a:latin typeface="Century Schoolbook" panose="02040604050505020304" pitchFamily="18" charset="0"/>
                        <a:ea typeface="Calibri" panose="020F0502020204030204" pitchFamily="34" charset="0"/>
                      </a:endParaRP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Языковое образование и сопоставительная лингвистика</a:t>
                      </a:r>
                    </a:p>
                    <a:p>
                      <a:pPr marL="342900" lvl="0" indent="-342900">
                        <a:lnSpc>
                          <a:spcPct val="107000"/>
                        </a:lnSpc>
                        <a:spcAft>
                          <a:spcPts val="0"/>
                        </a:spcAft>
                        <a:buFont typeface="Symbol" panose="05050102010706020507" pitchFamily="18" charset="2"/>
                        <a:buChar char=""/>
                      </a:pPr>
                      <a:r>
                        <a:rPr lang="ru-RU" sz="1000" dirty="0">
                          <a:effectLst/>
                          <a:latin typeface="Century Schoolbook" panose="02040604050505020304" pitchFamily="18" charset="0"/>
                          <a:ea typeface="Calibri" panose="020F0502020204030204" pitchFamily="34" charset="0"/>
                        </a:rPr>
                        <a:t>Языковое образование младших школьников </a:t>
                      </a: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542852"/>
                  </a:ext>
                </a:extLst>
              </a:tr>
              <a:tr h="120500">
                <a:tc>
                  <a:txBody>
                    <a:bodyPr/>
                    <a:lstStyle/>
                    <a:p>
                      <a:pPr algn="just">
                        <a:lnSpc>
                          <a:spcPct val="107000"/>
                        </a:lnSpc>
                        <a:spcAft>
                          <a:spcPts val="0"/>
                        </a:spcAft>
                      </a:pPr>
                      <a:r>
                        <a:rPr lang="ru-RU" sz="1000" b="1" dirty="0">
                          <a:effectLst/>
                          <a:latin typeface="Century Schoolbook" panose="02040604050505020304" pitchFamily="18" charset="0"/>
                          <a:ea typeface="Times New Roman" panose="02020603050405020304" pitchFamily="18" charset="0"/>
                        </a:rPr>
                        <a:t>Аспирантура (ФГОС ВО)</a:t>
                      </a:r>
                      <a:endParaRPr lang="ru-RU" sz="1000" dirty="0">
                        <a:effectLst/>
                        <a:latin typeface="Century Schoolbook" panose="02040604050505020304" pitchFamily="18" charset="0"/>
                        <a:ea typeface="Calibri" panose="020F0502020204030204" pitchFamily="34" charset="0"/>
                      </a:endParaRP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0664467"/>
                  </a:ext>
                </a:extLst>
              </a:tr>
              <a:tr h="120500">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06.06.01 Биологические науки</a:t>
                      </a: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668668"/>
                  </a:ext>
                </a:extLst>
              </a:tr>
              <a:tr h="120500">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44.06.01 Образование и педагогические науки</a:t>
                      </a: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345812"/>
                  </a:ext>
                </a:extLst>
              </a:tr>
              <a:tr h="120500">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45.06.01 Языкознание и литературоведение</a:t>
                      </a: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213235"/>
                  </a:ext>
                </a:extLst>
              </a:tr>
              <a:tr h="120500">
                <a:tc>
                  <a:txBody>
                    <a:bodyPr/>
                    <a:lstStyle/>
                    <a:p>
                      <a:pPr algn="just">
                        <a:lnSpc>
                          <a:spcPct val="107000"/>
                        </a:lnSpc>
                        <a:spcAft>
                          <a:spcPts val="0"/>
                        </a:spcAft>
                      </a:pPr>
                      <a:r>
                        <a:rPr lang="ru-RU" sz="1000" b="1" dirty="0">
                          <a:effectLst/>
                          <a:latin typeface="Century Schoolbook" panose="02040604050505020304" pitchFamily="18" charset="0"/>
                          <a:ea typeface="Times New Roman" panose="02020603050405020304" pitchFamily="18" charset="0"/>
                        </a:rPr>
                        <a:t>Аспирантура (ФГТ)</a:t>
                      </a:r>
                      <a:endParaRPr lang="ru-RU" sz="1000" dirty="0">
                        <a:effectLst/>
                        <a:latin typeface="Century Schoolbook" panose="02040604050505020304" pitchFamily="18" charset="0"/>
                        <a:ea typeface="Calibri" panose="020F0502020204030204" pitchFamily="34" charset="0"/>
                      </a:endParaRP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797496"/>
                  </a:ext>
                </a:extLst>
              </a:tr>
              <a:tr h="120500">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1.5.6 Биотехнология</a:t>
                      </a: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1892993"/>
                  </a:ext>
                </a:extLst>
              </a:tr>
              <a:tr h="120500">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1.5.11 Микробиология</a:t>
                      </a: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7395103"/>
                  </a:ext>
                </a:extLst>
              </a:tr>
              <a:tr h="120500">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3.4.2 Фармацевтическая химия, фармакогнозия</a:t>
                      </a: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5054780"/>
                  </a:ext>
                </a:extLst>
              </a:tr>
              <a:tr h="120500">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5.8.1 Общая педагогика, история педагогики и образования</a:t>
                      </a:r>
                    </a:p>
                  </a:txBody>
                  <a:tcPr marL="50833" marR="508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9823481"/>
                  </a:ext>
                </a:extLst>
              </a:tr>
            </a:tbl>
          </a:graphicData>
        </a:graphic>
      </p:graphicFrame>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3" name="Рисунок 2"/>
          <p:cNvPicPr>
            <a:picLocks noChangeAspect="1"/>
          </p:cNvPicPr>
          <p:nvPr/>
        </p:nvPicPr>
        <p:blipFill>
          <a:blip r:embed="rId3"/>
          <a:stretch>
            <a:fillRect/>
          </a:stretch>
        </p:blipFill>
        <p:spPr>
          <a:xfrm>
            <a:off x="5893404" y="777203"/>
            <a:ext cx="1214653" cy="1957078"/>
          </a:xfrm>
          <a:prstGeom prst="rect">
            <a:avLst/>
          </a:prstGeom>
        </p:spPr>
      </p:pic>
      <p:pic>
        <p:nvPicPr>
          <p:cNvPr id="5" name="Рисунок 4"/>
          <p:cNvPicPr>
            <a:picLocks noChangeAspect="1"/>
          </p:cNvPicPr>
          <p:nvPr/>
        </p:nvPicPr>
        <p:blipFill>
          <a:blip r:embed="rId4"/>
          <a:stretch>
            <a:fillRect/>
          </a:stretch>
        </p:blipFill>
        <p:spPr>
          <a:xfrm>
            <a:off x="5315939" y="604829"/>
            <a:ext cx="612453" cy="2129452"/>
          </a:xfrm>
          <a:prstGeom prst="rect">
            <a:avLst/>
          </a:prstGeom>
        </p:spPr>
      </p:pic>
      <p:pic>
        <p:nvPicPr>
          <p:cNvPr id="8" name="Рисунок 7"/>
          <p:cNvPicPr>
            <a:picLocks noChangeAspect="1"/>
          </p:cNvPicPr>
          <p:nvPr/>
        </p:nvPicPr>
        <p:blipFill>
          <a:blip r:embed="rId5"/>
          <a:stretch>
            <a:fillRect/>
          </a:stretch>
        </p:blipFill>
        <p:spPr>
          <a:xfrm>
            <a:off x="7261300" y="604829"/>
            <a:ext cx="599801" cy="2129452"/>
          </a:xfrm>
          <a:prstGeom prst="rect">
            <a:avLst/>
          </a:prstGeom>
        </p:spPr>
      </p:pic>
      <p:pic>
        <p:nvPicPr>
          <p:cNvPr id="11" name="Рисунок 10"/>
          <p:cNvPicPr>
            <a:picLocks noChangeAspect="1"/>
          </p:cNvPicPr>
          <p:nvPr/>
        </p:nvPicPr>
        <p:blipFill>
          <a:blip r:embed="rId6"/>
          <a:stretch>
            <a:fillRect/>
          </a:stretch>
        </p:blipFill>
        <p:spPr>
          <a:xfrm rot="1559598">
            <a:off x="10867773" y="187860"/>
            <a:ext cx="1397490" cy="513730"/>
          </a:xfrm>
          <a:prstGeom prst="rect">
            <a:avLst/>
          </a:prstGeom>
        </p:spPr>
      </p:pic>
      <p:sp>
        <p:nvSpPr>
          <p:cNvPr id="13" name="Прямоугольник 12"/>
          <p:cNvSpPr/>
          <p:nvPr/>
        </p:nvSpPr>
        <p:spPr>
          <a:xfrm>
            <a:off x="4518242" y="-3304"/>
            <a:ext cx="4041491" cy="364972"/>
          </a:xfrm>
          <a:prstGeom prst="rect">
            <a:avLst/>
          </a:prstGeom>
        </p:spPr>
        <p:txBody>
          <a:bodyPr wrap="none">
            <a:spAutoFit/>
          </a:bodyPr>
          <a:lstStyle/>
          <a:p>
            <a:pPr lvl="0">
              <a:lnSpc>
                <a:spcPct val="107000"/>
              </a:lnSpc>
              <a:spcAft>
                <a:spcPts val="0"/>
              </a:spcAft>
            </a:pPr>
            <a:r>
              <a:rPr lang="ru-RU" b="1" dirty="0">
                <a:latin typeface="Century Schoolbook" panose="02040604050505020304" pitchFamily="18" charset="0"/>
                <a:ea typeface="Times New Roman" panose="02020603050405020304" pitchFamily="18" charset="0"/>
              </a:rPr>
              <a:t>Образовательная деятельность</a:t>
            </a:r>
            <a:endParaRPr lang="ru-RU" dirty="0">
              <a:latin typeface="Century Schoolbook" panose="02040604050505020304" pitchFamily="18" charset="0"/>
              <a:ea typeface="Calibri" panose="020F0502020204030204" pitchFamily="34" charset="0"/>
            </a:endParaRPr>
          </a:p>
        </p:txBody>
      </p:sp>
      <p:sp>
        <p:nvSpPr>
          <p:cNvPr id="9" name="Прямоугольник 8"/>
          <p:cNvSpPr/>
          <p:nvPr/>
        </p:nvSpPr>
        <p:spPr>
          <a:xfrm>
            <a:off x="5484103" y="6155720"/>
            <a:ext cx="2208833" cy="586314"/>
          </a:xfrm>
          <a:prstGeom prst="rect">
            <a:avLst/>
          </a:prstGeom>
        </p:spPr>
        <p:txBody>
          <a:bodyPr wrap="square">
            <a:spAutoFit/>
          </a:bodyPr>
          <a:lstStyle/>
          <a:p>
            <a:pPr>
              <a:lnSpc>
                <a:spcPct val="107000"/>
              </a:lnSpc>
              <a:spcAft>
                <a:spcPts val="0"/>
              </a:spcAft>
            </a:pPr>
            <a:r>
              <a:rPr lang="ru-RU" sz="1000" i="1" baseline="30000" dirty="0">
                <a:latin typeface="Century Schoolbook" panose="02040604050505020304" pitchFamily="18" charset="0"/>
                <a:ea typeface="Calibri" panose="020F0502020204030204" pitchFamily="34" charset="0"/>
              </a:rPr>
              <a:t>Примечание:</a:t>
            </a:r>
            <a:endParaRPr lang="ru-RU" sz="1000" dirty="0">
              <a:latin typeface="Century Schoolbook" panose="02040604050505020304" pitchFamily="18" charset="0"/>
              <a:ea typeface="Calibri" panose="020F0502020204030204" pitchFamily="34" charset="0"/>
            </a:endParaRPr>
          </a:p>
          <a:p>
            <a:pPr>
              <a:lnSpc>
                <a:spcPct val="107000"/>
              </a:lnSpc>
              <a:spcAft>
                <a:spcPts val="0"/>
              </a:spcAft>
            </a:pPr>
            <a:r>
              <a:rPr lang="ru-RU" sz="1000" i="1" baseline="30000" dirty="0">
                <a:latin typeface="Century Schoolbook" panose="02040604050505020304" pitchFamily="18" charset="0"/>
                <a:ea typeface="Calibri" panose="020F0502020204030204" pitchFamily="34" charset="0"/>
              </a:rPr>
              <a:t>ПОА – образовательные программы, прошедшие </a:t>
            </a:r>
            <a:endParaRPr lang="ru-RU" sz="1000" dirty="0">
              <a:latin typeface="Century Schoolbook" panose="02040604050505020304" pitchFamily="18" charset="0"/>
              <a:ea typeface="Calibri" panose="020F0502020204030204" pitchFamily="34" charset="0"/>
            </a:endParaRPr>
          </a:p>
          <a:p>
            <a:pPr>
              <a:lnSpc>
                <a:spcPct val="107000"/>
              </a:lnSpc>
              <a:spcAft>
                <a:spcPts val="0"/>
              </a:spcAft>
            </a:pPr>
            <a:r>
              <a:rPr lang="ru-RU" sz="1000" i="1" baseline="30000" dirty="0">
                <a:latin typeface="Century Schoolbook" panose="02040604050505020304" pitchFamily="18" charset="0"/>
                <a:ea typeface="Calibri" panose="020F0502020204030204" pitchFamily="34" charset="0"/>
              </a:rPr>
              <a:t>профессионально-общественную аккредитацию</a:t>
            </a:r>
            <a:endParaRPr lang="ru-RU" sz="1000" dirty="0">
              <a:effectLst/>
              <a:latin typeface="Century Schoolbook" panose="02040604050505020304" pitchFamily="18" charset="0"/>
              <a:ea typeface="Calibri" panose="020F0502020204030204" pitchFamily="34" charset="0"/>
            </a:endParaRPr>
          </a:p>
        </p:txBody>
      </p:sp>
      <p:sp>
        <p:nvSpPr>
          <p:cNvPr id="14" name="Прямоугольник 13"/>
          <p:cNvSpPr/>
          <p:nvPr/>
        </p:nvSpPr>
        <p:spPr>
          <a:xfrm>
            <a:off x="5147965" y="2862897"/>
            <a:ext cx="2739999" cy="1179169"/>
          </a:xfrm>
          <a:prstGeom prst="rect">
            <a:avLst/>
          </a:prstGeom>
        </p:spPr>
        <p:txBody>
          <a:bodyPr wrap="square">
            <a:spAutoFit/>
          </a:bodyPr>
          <a:lstStyle/>
          <a:p>
            <a:pPr algn="ctr">
              <a:lnSpc>
                <a:spcPct val="107000"/>
              </a:lnSpc>
              <a:spcAft>
                <a:spcPts val="0"/>
              </a:spcAft>
            </a:pPr>
            <a:r>
              <a:rPr lang="ru-RU" sz="1200" dirty="0">
                <a:latin typeface="Century Schoolbook" panose="02040604050505020304" pitchFamily="18" charset="0"/>
                <a:ea typeface="Calibri" panose="020F0502020204030204" pitchFamily="34" charset="0"/>
              </a:rPr>
              <a:t>Все </a:t>
            </a:r>
            <a:r>
              <a:rPr lang="ru-RU" sz="1200" dirty="0" smtClean="0">
                <a:latin typeface="Century Schoolbook" panose="02040604050505020304" pitchFamily="18" charset="0"/>
                <a:ea typeface="Calibri" panose="020F0502020204030204" pitchFamily="34" charset="0"/>
              </a:rPr>
              <a:t>направления подготовки/специальности имеют экспертное заключение работодателей.</a:t>
            </a:r>
            <a:endParaRPr lang="ru-RU" sz="1200" dirty="0">
              <a:latin typeface="Century Schoolbook" panose="02040604050505020304" pitchFamily="18" charset="0"/>
              <a:ea typeface="Calibri" panose="020F0502020204030204" pitchFamily="34" charset="0"/>
            </a:endParaRPr>
          </a:p>
          <a:p>
            <a:pPr algn="ctr">
              <a:lnSpc>
                <a:spcPct val="107000"/>
              </a:lnSpc>
              <a:spcAft>
                <a:spcPts val="0"/>
              </a:spcAft>
            </a:pPr>
            <a:r>
              <a:rPr lang="ru-RU" dirty="0">
                <a:latin typeface="Times New Roman" panose="02020603050405020304" pitchFamily="18" charset="0"/>
                <a:ea typeface="Calibri" panose="020F0502020204030204" pitchFamily="34" charset="0"/>
              </a:rPr>
              <a:t> </a:t>
            </a:r>
          </a:p>
        </p:txBody>
      </p:sp>
      <p:pic>
        <p:nvPicPr>
          <p:cNvPr id="15" name="Рисунок 14"/>
          <p:cNvPicPr>
            <a:picLocks noChangeAspect="1"/>
          </p:cNvPicPr>
          <p:nvPr/>
        </p:nvPicPr>
        <p:blipFill>
          <a:blip r:embed="rId7"/>
          <a:stretch>
            <a:fillRect/>
          </a:stretch>
        </p:blipFill>
        <p:spPr>
          <a:xfrm>
            <a:off x="5588097" y="2913117"/>
            <a:ext cx="213829" cy="189849"/>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91768" y="4618657"/>
            <a:ext cx="1187949" cy="1537063"/>
          </a:xfrm>
          <a:prstGeom prst="rect">
            <a:avLst/>
          </a:prstGeom>
        </p:spPr>
      </p:pic>
      <p:pic>
        <p:nvPicPr>
          <p:cNvPr id="16" name="Рисунок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8991" y="4079403"/>
            <a:ext cx="1187950" cy="1537063"/>
          </a:xfrm>
          <a:prstGeom prst="rect">
            <a:avLst/>
          </a:prstGeom>
        </p:spPr>
      </p:pic>
      <p:pic>
        <p:nvPicPr>
          <p:cNvPr id="10" name="Рисунок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09781" y="3818383"/>
            <a:ext cx="1179302" cy="1525874"/>
          </a:xfrm>
          <a:prstGeom prst="rect">
            <a:avLst/>
          </a:prstGeom>
        </p:spPr>
      </p:pic>
    </p:spTree>
    <p:extLst>
      <p:ext uri="{BB962C8B-B14F-4D97-AF65-F5344CB8AC3E}">
        <p14:creationId xmlns:p14="http://schemas.microsoft.com/office/powerpoint/2010/main" val="29914666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1000"/>
                                        <p:tgtEl>
                                          <p:spTgt spid="10"/>
                                        </p:tgtEl>
                                      </p:cBhvr>
                                    </p:animEffect>
                                    <p:anim calcmode="lin" valueType="num">
                                      <p:cBhvr>
                                        <p:cTn id="63" dur="1000" fill="hold"/>
                                        <p:tgtEl>
                                          <p:spTgt spid="10"/>
                                        </p:tgtEl>
                                        <p:attrNameLst>
                                          <p:attrName>ppt_x</p:attrName>
                                        </p:attrNameLst>
                                      </p:cBhvr>
                                      <p:tavLst>
                                        <p:tav tm="0">
                                          <p:val>
                                            <p:strVal val="#ppt_x"/>
                                          </p:val>
                                        </p:tav>
                                        <p:tav tm="100000">
                                          <p:val>
                                            <p:strVal val="#ppt_x"/>
                                          </p:val>
                                        </p:tav>
                                      </p:tavLst>
                                    </p:anim>
                                    <p:anim calcmode="lin" valueType="num">
                                      <p:cBhvr>
                                        <p:cTn id="64" dur="100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4667" y="388696"/>
            <a:ext cx="10963275" cy="322845"/>
          </a:xfrm>
          <a:prstGeom prst="rect">
            <a:avLst/>
          </a:prstGeom>
        </p:spPr>
        <p:txBody>
          <a:bodyPr wrap="square">
            <a:spAutoFit/>
          </a:bodyPr>
          <a:lstStyle/>
          <a:p>
            <a:pPr lvl="0" algn="ctr">
              <a:lnSpc>
                <a:spcPct val="107000"/>
              </a:lnSpc>
              <a:spcAft>
                <a:spcPts val="0"/>
              </a:spcAft>
            </a:pPr>
            <a:r>
              <a:rPr lang="ru-RU" sz="1400" b="1" dirty="0">
                <a:latin typeface="Century Schoolbook" panose="02040604050505020304" pitchFamily="18" charset="0"/>
                <a:ea typeface="Times New Roman" panose="02020603050405020304" pitchFamily="18" charset="0"/>
              </a:rPr>
              <a:t>Перечень реализуемых направлений подготовки, специальностей в 2022 году </a:t>
            </a:r>
            <a:endParaRPr lang="ru-RU" sz="1400" dirty="0">
              <a:latin typeface="Century Schoolbook" panose="02040604050505020304" pitchFamily="18" charset="0"/>
              <a:ea typeface="Calibri" panose="020F0502020204030204"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182409686"/>
              </p:ext>
            </p:extLst>
          </p:nvPr>
        </p:nvGraphicFramePr>
        <p:xfrm>
          <a:off x="3990973" y="934654"/>
          <a:ext cx="4791077" cy="5381244"/>
        </p:xfrm>
        <a:graphic>
          <a:graphicData uri="http://schemas.openxmlformats.org/drawingml/2006/table">
            <a:tbl>
              <a:tblPr firstRow="1" firstCol="1" bandRow="1"/>
              <a:tblGrid>
                <a:gridCol w="4791077">
                  <a:extLst>
                    <a:ext uri="{9D8B030D-6E8A-4147-A177-3AD203B41FA5}">
                      <a16:colId xmlns:a16="http://schemas.microsoft.com/office/drawing/2014/main" val="2380593367"/>
                    </a:ext>
                  </a:extLst>
                </a:gridCol>
              </a:tblGrid>
              <a:tr h="155186">
                <a:tc>
                  <a:txBody>
                    <a:bodyPr/>
                    <a:lstStyle/>
                    <a:p>
                      <a:pPr algn="ctr">
                        <a:lnSpc>
                          <a:spcPct val="107000"/>
                        </a:lnSpc>
                        <a:spcAft>
                          <a:spcPts val="0"/>
                        </a:spcAft>
                      </a:pPr>
                      <a:r>
                        <a:rPr lang="ru-RU" sz="1000" b="1" dirty="0">
                          <a:effectLst/>
                          <a:latin typeface="Century Schoolbook" panose="02040604050505020304" pitchFamily="18" charset="0"/>
                          <a:ea typeface="Calibri" panose="020F0502020204030204" pitchFamily="34" charset="0"/>
                        </a:rPr>
                        <a:t>Среднее профессиональное образование</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2923926"/>
                  </a:ext>
                </a:extLst>
              </a:tr>
              <a:tr h="129304">
                <a:tc>
                  <a:txBody>
                    <a:bodyPr/>
                    <a:lstStyle/>
                    <a:p>
                      <a:pPr algn="just">
                        <a:lnSpc>
                          <a:spcPct val="107000"/>
                        </a:lnSpc>
                        <a:spcAft>
                          <a:spcPts val="0"/>
                        </a:spcAft>
                      </a:pPr>
                      <a:r>
                        <a:rPr lang="ru-RU" sz="1000">
                          <a:effectLst/>
                          <a:latin typeface="Century Schoolbook" panose="02040604050505020304" pitchFamily="18" charset="0"/>
                          <a:ea typeface="Calibri" panose="020F0502020204030204" pitchFamily="34" charset="0"/>
                        </a:rPr>
                        <a:t>09.01.03 Оператор информационных систем и ресурсов </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901830"/>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09.02.06 Сетевое и системное </a:t>
                      </a:r>
                      <a:r>
                        <a:rPr lang="ru-RU" sz="1000" dirty="0" err="1" smtClean="0">
                          <a:effectLst/>
                          <a:latin typeface="Century Schoolbook" panose="02040604050505020304" pitchFamily="18" charset="0"/>
                          <a:ea typeface="Calibri" panose="020F0502020204030204" pitchFamily="34" charset="0"/>
                        </a:rPr>
                        <a:t>администрирование</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9806736"/>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09.02.07 Информационные системы и </a:t>
                      </a:r>
                      <a:r>
                        <a:rPr lang="ru-RU" sz="1000" dirty="0" err="1" smtClean="0">
                          <a:effectLst/>
                          <a:latin typeface="Century Schoolbook" panose="02040604050505020304" pitchFamily="18" charset="0"/>
                          <a:ea typeface="Calibri" panose="020F0502020204030204" pitchFamily="34" charset="0"/>
                        </a:rPr>
                        <a:t>программирование</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3148950"/>
                  </a:ext>
                </a:extLst>
              </a:tr>
              <a:tr h="151057">
                <a:tc>
                  <a:txBody>
                    <a:bodyPr/>
                    <a:lstStyle/>
                    <a:p>
                      <a:pPr>
                        <a:lnSpc>
                          <a:spcPct val="107000"/>
                        </a:lnSpc>
                        <a:spcAft>
                          <a:spcPts val="0"/>
                        </a:spcAft>
                      </a:pPr>
                      <a:r>
                        <a:rPr lang="ru-RU" sz="1000">
                          <a:effectLst/>
                          <a:latin typeface="Century Schoolbook" panose="02040604050505020304" pitchFamily="18" charset="0"/>
                          <a:ea typeface="Calibri" panose="020F0502020204030204" pitchFamily="34" charset="0"/>
                        </a:rPr>
                        <a:t>13.02.02 Теплоснабжение и теплотехническое оборудование</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8732033"/>
                  </a:ext>
                </a:extLst>
              </a:tr>
              <a:tr h="259314">
                <a:tc>
                  <a:txBody>
                    <a:bodyPr/>
                    <a:lstStyle/>
                    <a:p>
                      <a:pPr>
                        <a:lnSpc>
                          <a:spcPct val="107000"/>
                        </a:lnSpc>
                        <a:spcAft>
                          <a:spcPts val="0"/>
                        </a:spcAft>
                      </a:pPr>
                      <a:r>
                        <a:rPr lang="ru-RU" sz="1000" dirty="0">
                          <a:effectLst/>
                          <a:latin typeface="Century Schoolbook" panose="02040604050505020304" pitchFamily="18" charset="0"/>
                          <a:ea typeface="Calibri" panose="020F0502020204030204" pitchFamily="34" charset="0"/>
                        </a:rPr>
                        <a:t>13.02.11 Техническая эксплуатация и обслуживание электрического и электромеханического оборудования (по отраслям)</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214853"/>
                  </a:ext>
                </a:extLst>
              </a:tr>
              <a:tr h="143504">
                <a:tc>
                  <a:txBody>
                    <a:bodyPr/>
                    <a:lstStyle/>
                    <a:p>
                      <a:pPr>
                        <a:lnSpc>
                          <a:spcPct val="107000"/>
                        </a:lnSpc>
                        <a:spcAft>
                          <a:spcPts val="0"/>
                        </a:spcAft>
                      </a:pPr>
                      <a:r>
                        <a:rPr lang="ru-RU" sz="1000" dirty="0">
                          <a:effectLst/>
                          <a:latin typeface="Century Schoolbook" panose="02040604050505020304" pitchFamily="18" charset="0"/>
                          <a:ea typeface="Times New Roman" panose="02020603050405020304" pitchFamily="18" charset="0"/>
                        </a:rPr>
                        <a:t>15.02.08 Технология машиностроения</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1699818"/>
                  </a:ext>
                </a:extLst>
              </a:tr>
              <a:tr h="129304">
                <a:tc>
                  <a:txBody>
                    <a:bodyPr/>
                    <a:lstStyle/>
                    <a:p>
                      <a:pPr>
                        <a:lnSpc>
                          <a:spcPct val="107000"/>
                        </a:lnSpc>
                        <a:spcAft>
                          <a:spcPts val="0"/>
                        </a:spcAft>
                      </a:pPr>
                      <a:r>
                        <a:rPr lang="ru-RU" sz="1000" dirty="0">
                          <a:effectLst/>
                          <a:latin typeface="Century Schoolbook" panose="02040604050505020304" pitchFamily="18" charset="0"/>
                          <a:ea typeface="Calibri" panose="020F0502020204030204" pitchFamily="34" charset="0"/>
                        </a:rPr>
                        <a:t>19.02.10 Технология продукции общественного питания</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3635325"/>
                  </a:ext>
                </a:extLst>
              </a:tr>
              <a:tr h="129304">
                <a:tc>
                  <a:txBody>
                    <a:bodyPr/>
                    <a:lstStyle/>
                    <a:p>
                      <a:pPr>
                        <a:lnSpc>
                          <a:spcPct val="107000"/>
                        </a:lnSpc>
                        <a:spcAft>
                          <a:spcPts val="0"/>
                        </a:spcAft>
                      </a:pPr>
                      <a:r>
                        <a:rPr lang="ru-RU" sz="1000" dirty="0">
                          <a:effectLst/>
                          <a:latin typeface="Century Schoolbook" panose="02040604050505020304" pitchFamily="18" charset="0"/>
                          <a:ea typeface="Calibri" panose="020F0502020204030204" pitchFamily="34" charset="0"/>
                        </a:rPr>
                        <a:t>23.02.01 Организация перевозок и управление на транспорте (по видам</a:t>
                      </a:r>
                      <a:r>
                        <a:rPr lang="ru-RU" sz="1000" dirty="0" smtClean="0">
                          <a:effectLst/>
                          <a:latin typeface="Century Schoolbook" panose="02040604050505020304" pitchFamily="18" charset="0"/>
                          <a:ea typeface="Calibri" panose="020F0502020204030204" pitchFamily="34" charset="0"/>
                        </a:rPr>
                        <a:t>)</a:t>
                      </a:r>
                      <a:r>
                        <a:rPr lang="ru-RU" sz="1000" baseline="30000" dirty="0" smtClean="0">
                          <a:effectLst/>
                          <a:latin typeface="Century Schoolbook" panose="02040604050505020304" pitchFamily="18" charset="0"/>
                          <a:ea typeface="Calibri" panose="020F0502020204030204" pitchFamily="34" charset="0"/>
                        </a:rPr>
                        <a:t> ПОА</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7050383"/>
                  </a:ext>
                </a:extLst>
              </a:tr>
              <a:tr h="129304">
                <a:tc>
                  <a:txBody>
                    <a:bodyPr/>
                    <a:lstStyle/>
                    <a:p>
                      <a:pPr>
                        <a:lnSpc>
                          <a:spcPct val="107000"/>
                        </a:lnSpc>
                        <a:spcAft>
                          <a:spcPts val="0"/>
                        </a:spcAft>
                      </a:pPr>
                      <a:r>
                        <a:rPr lang="ru-RU" sz="1000" dirty="0">
                          <a:effectLst/>
                          <a:latin typeface="Century Schoolbook" panose="02040604050505020304" pitchFamily="18" charset="0"/>
                          <a:ea typeface="Calibri" panose="020F0502020204030204" pitchFamily="34" charset="0"/>
                        </a:rPr>
                        <a:t>29.01.04 Художник по </a:t>
                      </a:r>
                      <a:r>
                        <a:rPr lang="ru-RU" sz="1000" dirty="0" err="1" smtClean="0">
                          <a:effectLst/>
                          <a:latin typeface="Century Schoolbook" panose="02040604050505020304" pitchFamily="18" charset="0"/>
                          <a:ea typeface="Calibri" panose="020F0502020204030204" pitchFamily="34" charset="0"/>
                        </a:rPr>
                        <a:t>костюму</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259383"/>
                  </a:ext>
                </a:extLst>
              </a:tr>
              <a:tr h="129304">
                <a:tc>
                  <a:txBody>
                    <a:bodyPr/>
                    <a:lstStyle/>
                    <a:p>
                      <a:pPr algn="just">
                        <a:lnSpc>
                          <a:spcPct val="107000"/>
                        </a:lnSpc>
                        <a:spcAft>
                          <a:spcPts val="0"/>
                        </a:spcAft>
                      </a:pPr>
                      <a:r>
                        <a:rPr lang="ru-RU" sz="1000">
                          <a:effectLst/>
                          <a:latin typeface="Century Schoolbook" panose="02040604050505020304" pitchFamily="18" charset="0"/>
                          <a:ea typeface="Calibri" panose="020F0502020204030204" pitchFamily="34" charset="0"/>
                        </a:rPr>
                        <a:t>33.02.01 Фармация</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882552"/>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34.02.01 Сестринское дело</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1326159"/>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38.01.02 Продавец, контролер-кассир</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9988353"/>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38.02.01 Экономика и бухгалтерский учет (по отраслям</a:t>
                      </a:r>
                      <a:r>
                        <a:rPr lang="ru-RU" sz="1000" dirty="0" smtClean="0">
                          <a:effectLst/>
                          <a:latin typeface="Century Schoolbook" panose="02040604050505020304" pitchFamily="18" charset="0"/>
                          <a:ea typeface="Calibri" panose="020F0502020204030204" pitchFamily="34" charset="0"/>
                        </a:rPr>
                        <a:t>)</a:t>
                      </a:r>
                      <a:r>
                        <a:rPr lang="ru-RU" sz="1000" baseline="30000" dirty="0" smtClean="0">
                          <a:effectLst/>
                          <a:latin typeface="Century Schoolbook" panose="02040604050505020304" pitchFamily="18" charset="0"/>
                          <a:ea typeface="Calibri" panose="020F0502020204030204" pitchFamily="34" charset="0"/>
                        </a:rPr>
                        <a:t> ПОА</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1378648"/>
                  </a:ext>
                </a:extLst>
              </a:tr>
              <a:tr h="129304">
                <a:tc>
                  <a:txBody>
                    <a:bodyPr/>
                    <a:lstStyle/>
                    <a:p>
                      <a:pPr algn="just">
                        <a:lnSpc>
                          <a:spcPct val="107000"/>
                        </a:lnSpc>
                        <a:spcAft>
                          <a:spcPts val="0"/>
                        </a:spcAft>
                      </a:pPr>
                      <a:r>
                        <a:rPr lang="ru-RU" sz="1000">
                          <a:effectLst/>
                          <a:latin typeface="Century Schoolbook" panose="02040604050505020304" pitchFamily="18" charset="0"/>
                          <a:ea typeface="Calibri" panose="020F0502020204030204" pitchFamily="34" charset="0"/>
                        </a:rPr>
                        <a:t>38.02.03. Операционная деятельность в логистике</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8215118"/>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Times New Roman" panose="02020603050405020304" pitchFamily="18" charset="0"/>
                        </a:rPr>
                        <a:t>38.02.04 Коммерция (по отраслям)</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3775480"/>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38.02.05 Товароведение и экспертиза качества потребительских товаров</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764525"/>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38.02.07 Банковское дело</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3603245"/>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39.02.01 Социальная работа</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5904418"/>
                  </a:ext>
                </a:extLst>
              </a:tr>
              <a:tr h="129304">
                <a:tc>
                  <a:txBody>
                    <a:bodyPr/>
                    <a:lstStyle/>
                    <a:p>
                      <a:pPr algn="just">
                        <a:lnSpc>
                          <a:spcPct val="107000"/>
                        </a:lnSpc>
                        <a:spcAft>
                          <a:spcPts val="0"/>
                        </a:spcAft>
                      </a:pPr>
                      <a:r>
                        <a:rPr lang="ru-RU" sz="1000">
                          <a:effectLst/>
                          <a:latin typeface="Century Schoolbook" panose="02040604050505020304" pitchFamily="18" charset="0"/>
                          <a:ea typeface="Calibri" panose="020F0502020204030204" pitchFamily="34" charset="0"/>
                        </a:rPr>
                        <a:t>40.02.01 Право и организация социального обеспечения</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0487978"/>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43.02.14 Гостиничное </a:t>
                      </a:r>
                      <a:r>
                        <a:rPr lang="ru-RU" sz="1000" dirty="0" err="1" smtClean="0">
                          <a:effectLst/>
                          <a:latin typeface="Century Schoolbook" panose="02040604050505020304" pitchFamily="18" charset="0"/>
                          <a:ea typeface="Calibri" panose="020F0502020204030204" pitchFamily="34" charset="0"/>
                        </a:rPr>
                        <a:t>дело</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662001"/>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43.02.16 Туризм и гостеприимство</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4283906"/>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44.02.01 Дошкольное </a:t>
                      </a:r>
                      <a:r>
                        <a:rPr lang="ru-RU" sz="1000" dirty="0" err="1" smtClean="0">
                          <a:effectLst/>
                          <a:latin typeface="Century Schoolbook" panose="02040604050505020304" pitchFamily="18" charset="0"/>
                          <a:ea typeface="Calibri" panose="020F0502020204030204" pitchFamily="34" charset="0"/>
                        </a:rPr>
                        <a:t>образование</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360444"/>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44.02.02 Преподавание в начальных </a:t>
                      </a:r>
                      <a:r>
                        <a:rPr lang="ru-RU" sz="1000" dirty="0" err="1" smtClean="0">
                          <a:effectLst/>
                          <a:latin typeface="Century Schoolbook" panose="02040604050505020304" pitchFamily="18" charset="0"/>
                          <a:ea typeface="Calibri" panose="020F0502020204030204" pitchFamily="34" charset="0"/>
                        </a:rPr>
                        <a:t>классах</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2086416"/>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44.02.04 Специальное дошкольное </a:t>
                      </a:r>
                      <a:r>
                        <a:rPr lang="ru-RU" sz="1000" dirty="0" err="1" smtClean="0">
                          <a:effectLst/>
                          <a:latin typeface="Century Schoolbook" panose="02040604050505020304" pitchFamily="18" charset="0"/>
                          <a:ea typeface="Calibri" panose="020F0502020204030204" pitchFamily="34" charset="0"/>
                        </a:rPr>
                        <a:t>образование</a:t>
                      </a:r>
                      <a:r>
                        <a:rPr lang="ru-RU" sz="1000" baseline="30000" dirty="0" err="1" smtClean="0">
                          <a:effectLst/>
                          <a:latin typeface="Century Schoolbook" panose="02040604050505020304" pitchFamily="18" charset="0"/>
                          <a:ea typeface="Calibri" panose="020F0502020204030204" pitchFamily="34" charset="0"/>
                        </a:rPr>
                        <a:t>ПОА</a:t>
                      </a:r>
                      <a:endParaRPr lang="ru-RU" sz="1000" dirty="0">
                        <a:effectLst/>
                        <a:latin typeface="Century Schoolbook" panose="02040604050505020304" pitchFamily="18" charset="0"/>
                        <a:ea typeface="Calibri" panose="020F0502020204030204" pitchFamily="34" charset="0"/>
                      </a:endParaRP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3452434"/>
                  </a:ext>
                </a:extLst>
              </a:tr>
              <a:tr h="129304">
                <a:tc>
                  <a:txBody>
                    <a:bodyPr/>
                    <a:lstStyle/>
                    <a:p>
                      <a:pPr algn="just">
                        <a:lnSpc>
                          <a:spcPct val="107000"/>
                        </a:lnSpc>
                        <a:spcAft>
                          <a:spcPts val="0"/>
                        </a:spcAft>
                      </a:pPr>
                      <a:r>
                        <a:rPr lang="ru-RU" sz="1000">
                          <a:effectLst/>
                          <a:latin typeface="Century Schoolbook" panose="02040604050505020304" pitchFamily="18" charset="0"/>
                          <a:ea typeface="Calibri" panose="020F0502020204030204" pitchFamily="34" charset="0"/>
                        </a:rPr>
                        <a:t>44.02.06 Профессиональное обучение (по отраслям)</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3777184"/>
                  </a:ext>
                </a:extLst>
              </a:tr>
              <a:tr h="129304">
                <a:tc>
                  <a:txBody>
                    <a:bodyPr/>
                    <a:lstStyle/>
                    <a:p>
                      <a:pPr algn="just">
                        <a:lnSpc>
                          <a:spcPct val="107000"/>
                        </a:lnSpc>
                        <a:spcAft>
                          <a:spcPts val="0"/>
                        </a:spcAft>
                      </a:pPr>
                      <a:r>
                        <a:rPr lang="ru-RU" sz="1000">
                          <a:effectLst/>
                          <a:latin typeface="Century Schoolbook" panose="02040604050505020304" pitchFamily="18" charset="0"/>
                          <a:ea typeface="Calibri" panose="020F0502020204030204" pitchFamily="34" charset="0"/>
                        </a:rPr>
                        <a:t>46.02.01 Документационное обеспечение управления и архивоведение</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5608585"/>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49.02.01 Физическая культура</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36537"/>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54.02.01 Дизайн (по отраслям)</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457972"/>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16185 Оператор швейного оборудования</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591168"/>
                  </a:ext>
                </a:extLst>
              </a:tr>
              <a:tr h="151057">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16675 Повар</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7268084"/>
                  </a:ext>
                </a:extLst>
              </a:tr>
              <a:tr h="129304">
                <a:tc>
                  <a:txBody>
                    <a:bodyPr/>
                    <a:lstStyle/>
                    <a:p>
                      <a:pPr algn="just">
                        <a:lnSpc>
                          <a:spcPct val="107000"/>
                        </a:lnSpc>
                        <a:spcAft>
                          <a:spcPts val="0"/>
                        </a:spcAft>
                      </a:pPr>
                      <a:r>
                        <a:rPr lang="ru-RU" sz="1000" dirty="0">
                          <a:effectLst/>
                          <a:latin typeface="Century Schoolbook" panose="02040604050505020304" pitchFamily="18" charset="0"/>
                          <a:ea typeface="Calibri" panose="020F0502020204030204" pitchFamily="34" charset="0"/>
                        </a:rPr>
                        <a:t>18103 Садовник</a:t>
                      </a:r>
                    </a:p>
                  </a:txBody>
                  <a:tcPr marL="54380" marR="543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9190139"/>
                  </a:ext>
                </a:extLst>
              </a:tr>
            </a:tbl>
          </a:graphicData>
        </a:graphic>
      </p:graphicFrame>
      <p:pic>
        <p:nvPicPr>
          <p:cNvPr id="7" name="Рисунок 6"/>
          <p:cNvPicPr>
            <a:picLocks noChangeAspect="1"/>
          </p:cNvPicPr>
          <p:nvPr/>
        </p:nvPicPr>
        <p:blipFill>
          <a:blip r:embed="rId2"/>
          <a:stretch>
            <a:fillRect/>
          </a:stretch>
        </p:blipFill>
        <p:spPr>
          <a:xfrm>
            <a:off x="902614" y="740557"/>
            <a:ext cx="3088360" cy="2572163"/>
          </a:xfrm>
          <a:prstGeom prst="rect">
            <a:avLst/>
          </a:prstGeom>
        </p:spPr>
      </p:pic>
      <p:pic>
        <p:nvPicPr>
          <p:cNvPr id="8" name="Рисунок 7"/>
          <p:cNvPicPr>
            <a:picLocks noChangeAspect="1"/>
          </p:cNvPicPr>
          <p:nvPr/>
        </p:nvPicPr>
        <p:blipFill>
          <a:blip r:embed="rId3"/>
          <a:stretch>
            <a:fillRect/>
          </a:stretch>
        </p:blipFill>
        <p:spPr>
          <a:xfrm>
            <a:off x="8919800" y="3794086"/>
            <a:ext cx="3149144" cy="2521812"/>
          </a:xfrm>
          <a:prstGeom prst="rect">
            <a:avLst/>
          </a:prstGeom>
        </p:spPr>
      </p:pic>
      <p:sp>
        <p:nvSpPr>
          <p:cNvPr id="10" name="Прямоугольник 9"/>
          <p:cNvSpPr/>
          <p:nvPr/>
        </p:nvSpPr>
        <p:spPr>
          <a:xfrm>
            <a:off x="902614" y="5004772"/>
            <a:ext cx="2739999" cy="1574405"/>
          </a:xfrm>
          <a:prstGeom prst="rect">
            <a:avLst/>
          </a:prstGeom>
        </p:spPr>
        <p:txBody>
          <a:bodyPr wrap="square">
            <a:spAutoFit/>
          </a:bodyPr>
          <a:lstStyle/>
          <a:p>
            <a:pPr algn="ctr">
              <a:lnSpc>
                <a:spcPct val="107000"/>
              </a:lnSpc>
              <a:spcAft>
                <a:spcPts val="0"/>
              </a:spcAft>
            </a:pPr>
            <a:r>
              <a:rPr lang="ru-RU" sz="1200" dirty="0">
                <a:latin typeface="Century Schoolbook" panose="02040604050505020304" pitchFamily="18" charset="0"/>
                <a:ea typeface="Calibri" panose="020F0502020204030204" pitchFamily="34" charset="0"/>
              </a:rPr>
              <a:t>Все </a:t>
            </a:r>
            <a:r>
              <a:rPr lang="ru-RU" sz="1200" dirty="0" smtClean="0">
                <a:latin typeface="Century Schoolbook" panose="02040604050505020304" pitchFamily="18" charset="0"/>
                <a:ea typeface="Calibri" panose="020F0502020204030204" pitchFamily="34" charset="0"/>
              </a:rPr>
              <a:t>направления подготовки/специальности </a:t>
            </a:r>
            <a:r>
              <a:rPr lang="ru-RU" sz="1200" dirty="0">
                <a:latin typeface="Century Schoolbook" panose="02040604050505020304" pitchFamily="18" charset="0"/>
                <a:ea typeface="Calibri" panose="020F0502020204030204" pitchFamily="34" charset="0"/>
              </a:rPr>
              <a:t>в соответствии с осуществленным мониторингом удовлетворяют потребностям регионального рынка труда.</a:t>
            </a:r>
          </a:p>
          <a:p>
            <a:pPr algn="ctr">
              <a:lnSpc>
                <a:spcPct val="107000"/>
              </a:lnSpc>
              <a:spcAft>
                <a:spcPts val="0"/>
              </a:spcAft>
            </a:pPr>
            <a:r>
              <a:rPr lang="ru-RU" dirty="0">
                <a:latin typeface="Times New Roman" panose="02020603050405020304" pitchFamily="18" charset="0"/>
                <a:ea typeface="Calibri" panose="020F0502020204030204" pitchFamily="34" charset="0"/>
              </a:rPr>
              <a:t> </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12" name="Рисунок 11"/>
          <p:cNvPicPr>
            <a:picLocks noChangeAspect="1"/>
          </p:cNvPicPr>
          <p:nvPr/>
        </p:nvPicPr>
        <p:blipFill>
          <a:blip r:embed="rId5"/>
          <a:stretch>
            <a:fillRect/>
          </a:stretch>
        </p:blipFill>
        <p:spPr>
          <a:xfrm rot="1559598">
            <a:off x="10867773" y="187860"/>
            <a:ext cx="1397490" cy="513730"/>
          </a:xfrm>
          <a:prstGeom prst="rect">
            <a:avLst/>
          </a:prstGeom>
        </p:spPr>
      </p:pic>
      <p:sp>
        <p:nvSpPr>
          <p:cNvPr id="13" name="Прямоугольник 12"/>
          <p:cNvSpPr/>
          <p:nvPr/>
        </p:nvSpPr>
        <p:spPr>
          <a:xfrm>
            <a:off x="4518242" y="-3304"/>
            <a:ext cx="4041491" cy="364972"/>
          </a:xfrm>
          <a:prstGeom prst="rect">
            <a:avLst/>
          </a:prstGeom>
        </p:spPr>
        <p:txBody>
          <a:bodyPr wrap="none">
            <a:spAutoFit/>
          </a:bodyPr>
          <a:lstStyle/>
          <a:p>
            <a:pPr lvl="0">
              <a:lnSpc>
                <a:spcPct val="107000"/>
              </a:lnSpc>
              <a:spcAft>
                <a:spcPts val="0"/>
              </a:spcAft>
            </a:pPr>
            <a:r>
              <a:rPr lang="ru-RU" b="1" dirty="0">
                <a:latin typeface="Century Schoolbook" panose="02040604050505020304" pitchFamily="18" charset="0"/>
                <a:ea typeface="Times New Roman" panose="02020603050405020304" pitchFamily="18" charset="0"/>
              </a:rPr>
              <a:t>Образовательная деятельность</a:t>
            </a:r>
            <a:endParaRPr lang="ru-RU" dirty="0">
              <a:latin typeface="Century Schoolbook" panose="02040604050505020304" pitchFamily="18" charset="0"/>
              <a:ea typeface="Calibri" panose="020F0502020204030204" pitchFamily="34" charset="0"/>
            </a:endParaRPr>
          </a:p>
        </p:txBody>
      </p:sp>
      <p:sp>
        <p:nvSpPr>
          <p:cNvPr id="14" name="Прямоугольник 13"/>
          <p:cNvSpPr/>
          <p:nvPr/>
        </p:nvSpPr>
        <p:spPr>
          <a:xfrm>
            <a:off x="3990973" y="6315898"/>
            <a:ext cx="2208833" cy="586314"/>
          </a:xfrm>
          <a:prstGeom prst="rect">
            <a:avLst/>
          </a:prstGeom>
        </p:spPr>
        <p:txBody>
          <a:bodyPr wrap="square">
            <a:spAutoFit/>
          </a:bodyPr>
          <a:lstStyle/>
          <a:p>
            <a:pPr>
              <a:lnSpc>
                <a:spcPct val="107000"/>
              </a:lnSpc>
              <a:spcAft>
                <a:spcPts val="0"/>
              </a:spcAft>
            </a:pPr>
            <a:r>
              <a:rPr lang="ru-RU" sz="1000" i="1" baseline="30000" dirty="0">
                <a:latin typeface="Century Schoolbook" panose="02040604050505020304" pitchFamily="18" charset="0"/>
                <a:ea typeface="Calibri" panose="020F0502020204030204" pitchFamily="34" charset="0"/>
              </a:rPr>
              <a:t>Примечание:</a:t>
            </a:r>
            <a:endParaRPr lang="ru-RU" sz="1000" dirty="0">
              <a:latin typeface="Century Schoolbook" panose="02040604050505020304" pitchFamily="18" charset="0"/>
              <a:ea typeface="Calibri" panose="020F0502020204030204" pitchFamily="34" charset="0"/>
            </a:endParaRPr>
          </a:p>
          <a:p>
            <a:pPr>
              <a:lnSpc>
                <a:spcPct val="107000"/>
              </a:lnSpc>
              <a:spcAft>
                <a:spcPts val="0"/>
              </a:spcAft>
            </a:pPr>
            <a:r>
              <a:rPr lang="ru-RU" sz="1000" i="1" baseline="30000" dirty="0">
                <a:latin typeface="Century Schoolbook" panose="02040604050505020304" pitchFamily="18" charset="0"/>
                <a:ea typeface="Calibri" panose="020F0502020204030204" pitchFamily="34" charset="0"/>
              </a:rPr>
              <a:t>ПОА – образовательные программы, прошедшие </a:t>
            </a:r>
            <a:endParaRPr lang="ru-RU" sz="1000" dirty="0">
              <a:latin typeface="Century Schoolbook" panose="02040604050505020304" pitchFamily="18" charset="0"/>
              <a:ea typeface="Calibri" panose="020F0502020204030204" pitchFamily="34" charset="0"/>
            </a:endParaRPr>
          </a:p>
          <a:p>
            <a:pPr>
              <a:lnSpc>
                <a:spcPct val="107000"/>
              </a:lnSpc>
              <a:spcAft>
                <a:spcPts val="0"/>
              </a:spcAft>
            </a:pPr>
            <a:r>
              <a:rPr lang="ru-RU" sz="1000" i="1" baseline="30000" dirty="0">
                <a:latin typeface="Century Schoolbook" panose="02040604050505020304" pitchFamily="18" charset="0"/>
                <a:ea typeface="Calibri" panose="020F0502020204030204" pitchFamily="34" charset="0"/>
              </a:rPr>
              <a:t>профессионально-общественную аккредитацию</a:t>
            </a:r>
            <a:endParaRPr lang="ru-RU" sz="1000" dirty="0">
              <a:effectLst/>
              <a:latin typeface="Century Schoolbook" panose="02040604050505020304" pitchFamily="18" charset="0"/>
              <a:ea typeface="Calibri" panose="020F0502020204030204" pitchFamily="34" charset="0"/>
            </a:endParaRPr>
          </a:p>
        </p:txBody>
      </p:sp>
      <p:pic>
        <p:nvPicPr>
          <p:cNvPr id="15" name="Рисунок 14"/>
          <p:cNvPicPr>
            <a:picLocks noChangeAspect="1"/>
          </p:cNvPicPr>
          <p:nvPr/>
        </p:nvPicPr>
        <p:blipFill>
          <a:blip r:embed="rId6"/>
          <a:stretch>
            <a:fillRect/>
          </a:stretch>
        </p:blipFill>
        <p:spPr>
          <a:xfrm>
            <a:off x="1342746" y="5054992"/>
            <a:ext cx="213829" cy="189849"/>
          </a:xfrm>
          <a:prstGeom prst="rect">
            <a:avLst/>
          </a:prstGeom>
        </p:spPr>
      </p:pic>
    </p:spTree>
    <p:extLst>
      <p:ext uri="{BB962C8B-B14F-4D97-AF65-F5344CB8AC3E}">
        <p14:creationId xmlns:p14="http://schemas.microsoft.com/office/powerpoint/2010/main" val="679446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42" presetClass="entr" presetSubtype="0" fill="hold"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1000"/>
                                        <p:tgtEl>
                                          <p:spTgt spid="14">
                                            <p:txEl>
                                              <p:pRg st="0" end="0"/>
                                            </p:txEl>
                                          </p:spTgt>
                                        </p:tgtEl>
                                      </p:cBhvr>
                                    </p:animEffect>
                                    <p:anim calcmode="lin" valueType="num">
                                      <p:cBhvr>
                                        <p:cTn id="14"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Effect transition="in" filter="fade">
                                      <p:cBhvr>
                                        <p:cTn id="18" dur="1000"/>
                                        <p:tgtEl>
                                          <p:spTgt spid="14">
                                            <p:txEl>
                                              <p:pRg st="1" end="1"/>
                                            </p:txEl>
                                          </p:spTgt>
                                        </p:tgtEl>
                                      </p:cBhvr>
                                    </p:animEffect>
                                    <p:anim calcmode="lin" valueType="num">
                                      <p:cBhvr>
                                        <p:cTn id="19"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animEffect transition="in" filter="fade">
                                      <p:cBhvr>
                                        <p:cTn id="23" dur="1000"/>
                                        <p:tgtEl>
                                          <p:spTgt spid="14">
                                            <p:txEl>
                                              <p:pRg st="2" end="2"/>
                                            </p:txEl>
                                          </p:spTgt>
                                        </p:tgtEl>
                                      </p:cBhvr>
                                    </p:animEffect>
                                    <p:anim calcmode="lin" valueType="num">
                                      <p:cBhvr>
                                        <p:cTn id="24"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Прямоугольник 49"/>
          <p:cNvSpPr/>
          <p:nvPr/>
        </p:nvSpPr>
        <p:spPr>
          <a:xfrm>
            <a:off x="1177158" y="471303"/>
            <a:ext cx="9764111" cy="400110"/>
          </a:xfrm>
          <a:prstGeom prst="rect">
            <a:avLst/>
          </a:prstGeom>
        </p:spPr>
        <p:txBody>
          <a:bodyPr wrap="square">
            <a:spAutoFit/>
          </a:bodyPr>
          <a:lstStyle/>
          <a:p>
            <a:pPr algn="just">
              <a:spcAft>
                <a:spcPts val="0"/>
              </a:spcAft>
            </a:pPr>
            <a:r>
              <a:rPr lang="ru-RU" sz="1000" b="1" dirty="0">
                <a:latin typeface="Century Schoolbook" panose="02040604050505020304" pitchFamily="18" charset="0"/>
              </a:rPr>
              <a:t>В университете на базе Института дополнительного образования (ИДО) реализуется широкий спектр дополнительных образовательных программ. Сайт ИДО: </a:t>
            </a:r>
            <a:r>
              <a:rPr lang="en-US" sz="1000" b="1" dirty="0">
                <a:latin typeface="Century Schoolbook" panose="02040604050505020304" pitchFamily="18" charset="0"/>
                <a:hlinkClick r:id="rId2"/>
              </a:rPr>
              <a:t>https://ido.ggtu.ru/</a:t>
            </a:r>
            <a:r>
              <a:rPr lang="ru-RU" sz="1000" b="1" dirty="0">
                <a:latin typeface="Century Schoolbook" panose="02040604050505020304" pitchFamily="18" charset="0"/>
              </a:rPr>
              <a:t> </a:t>
            </a:r>
            <a:endParaRPr lang="ru-RU" sz="1000" b="1" dirty="0">
              <a:effectLst/>
              <a:latin typeface="Century Schoolbook" panose="02040604050505020304" pitchFamily="18" charset="0"/>
            </a:endParaRPr>
          </a:p>
        </p:txBody>
      </p:sp>
      <p:sp>
        <p:nvSpPr>
          <p:cNvPr id="53" name="Прямоугольник 52"/>
          <p:cNvSpPr/>
          <p:nvPr/>
        </p:nvSpPr>
        <p:spPr>
          <a:xfrm>
            <a:off x="1492468" y="1206050"/>
            <a:ext cx="5528442" cy="2246769"/>
          </a:xfrm>
          <a:prstGeom prst="rect">
            <a:avLst/>
          </a:prstGeom>
        </p:spPr>
        <p:txBody>
          <a:bodyPr wrap="square">
            <a:spAutoFit/>
          </a:bodyPr>
          <a:lstStyle/>
          <a:p>
            <a:pPr algn="just">
              <a:spcAft>
                <a:spcPts val="0"/>
              </a:spcAft>
            </a:pPr>
            <a:r>
              <a:rPr lang="ru-RU" sz="1000" b="1" dirty="0">
                <a:latin typeface="Century Schoolbook" panose="02040604050505020304" pitchFamily="18" charset="0"/>
              </a:rPr>
              <a:t>Среди наиболее востребованных слушателями такие программы повышения квалификации, как</a:t>
            </a:r>
          </a:p>
          <a:p>
            <a:pPr algn="just">
              <a:spcAft>
                <a:spcPts val="0"/>
              </a:spcAft>
            </a:pPr>
            <a:endParaRPr lang="ru-RU" sz="1000" b="1" dirty="0">
              <a:latin typeface="Century Schoolbook" panose="02040604050505020304" pitchFamily="18" charset="0"/>
            </a:endParaRPr>
          </a:p>
          <a:p>
            <a:pPr marL="171450" indent="-171450" algn="just">
              <a:spcAft>
                <a:spcPts val="0"/>
              </a:spcAft>
              <a:buFont typeface="Wingdings" panose="05000000000000000000" pitchFamily="2" charset="2"/>
              <a:buChar char="v"/>
            </a:pPr>
            <a:r>
              <a:rPr lang="ru-RU" sz="1000" b="1" dirty="0">
                <a:latin typeface="Century Schoolbook" panose="02040604050505020304" pitchFamily="18" charset="0"/>
              </a:rPr>
              <a:t>«Педагогика раннего возраста», </a:t>
            </a:r>
          </a:p>
          <a:p>
            <a:pPr marL="171450" indent="-171450" algn="just">
              <a:spcAft>
                <a:spcPts val="0"/>
              </a:spcAft>
              <a:buFont typeface="Wingdings" panose="05000000000000000000" pitchFamily="2" charset="2"/>
              <a:buChar char="v"/>
            </a:pPr>
            <a:r>
              <a:rPr lang="ru-RU" sz="1000" b="1" dirty="0">
                <a:latin typeface="Century Schoolbook" panose="02040604050505020304" pitchFamily="18" charset="0"/>
              </a:rPr>
              <a:t>«Игровые технологии как инструмент развития креативного мышления обучающихся», </a:t>
            </a:r>
          </a:p>
          <a:p>
            <a:pPr marL="171450" indent="-171450" algn="just">
              <a:spcAft>
                <a:spcPts val="0"/>
              </a:spcAft>
              <a:buFont typeface="Wingdings" panose="05000000000000000000" pitchFamily="2" charset="2"/>
              <a:buChar char="v"/>
            </a:pPr>
            <a:r>
              <a:rPr lang="ru-RU" sz="1000" b="1" dirty="0">
                <a:latin typeface="Century Schoolbook" panose="02040604050505020304" pitchFamily="18" charset="0"/>
              </a:rPr>
              <a:t>«Инклюзия в дошкольных образовательных организациях», «Реализация требований обновленных ФГОС НОО, ФГОС ООО в работе учителя», </a:t>
            </a:r>
          </a:p>
          <a:p>
            <a:pPr marL="171450" indent="-171450" algn="just">
              <a:spcAft>
                <a:spcPts val="0"/>
              </a:spcAft>
              <a:buFont typeface="Wingdings" panose="05000000000000000000" pitchFamily="2" charset="2"/>
              <a:buChar char="v"/>
            </a:pPr>
            <a:r>
              <a:rPr lang="ru-RU" sz="1000" b="1" dirty="0">
                <a:latin typeface="Century Schoolbook" panose="02040604050505020304" pitchFamily="18" charset="0"/>
              </a:rPr>
              <a:t>«Использование интерактивного, мультимедийного оборудования, электронных образовательных ресурсов в образовательной деятельности», </a:t>
            </a:r>
          </a:p>
          <a:p>
            <a:pPr marL="171450" indent="-171450" algn="just">
              <a:spcAft>
                <a:spcPts val="0"/>
              </a:spcAft>
              <a:buFont typeface="Wingdings" panose="05000000000000000000" pitchFamily="2" charset="2"/>
              <a:buChar char="v"/>
            </a:pPr>
            <a:r>
              <a:rPr lang="ru-RU" sz="1000" b="1" dirty="0">
                <a:latin typeface="Century Schoolbook" panose="02040604050505020304" pitchFamily="18" charset="0"/>
              </a:rPr>
              <a:t>«Организация образовательного процесса с применением дистанционных образовательных технологий»,</a:t>
            </a:r>
          </a:p>
          <a:p>
            <a:pPr marL="171450" indent="-171450" algn="just">
              <a:spcAft>
                <a:spcPts val="0"/>
              </a:spcAft>
              <a:buFont typeface="Wingdings" panose="05000000000000000000" pitchFamily="2" charset="2"/>
              <a:buChar char="v"/>
            </a:pPr>
            <a:r>
              <a:rPr lang="ru-RU" sz="1000" b="1" dirty="0">
                <a:latin typeface="Century Schoolbook" panose="02040604050505020304" pitchFamily="18" charset="0"/>
              </a:rPr>
              <a:t> «Применение различных e-</a:t>
            </a:r>
            <a:r>
              <a:rPr lang="ru-RU" sz="1000" b="1" dirty="0" err="1">
                <a:latin typeface="Century Schoolbook" panose="02040604050505020304" pitchFamily="18" charset="0"/>
              </a:rPr>
              <a:t>Learning</a:t>
            </a:r>
            <a:r>
              <a:rPr lang="ru-RU" sz="1000" b="1" dirty="0">
                <a:latin typeface="Century Schoolbook" panose="02040604050505020304" pitchFamily="18" charset="0"/>
              </a:rPr>
              <a:t> сред для организации дистанционного обучения в сфере образования». </a:t>
            </a:r>
            <a:endParaRPr lang="ru-RU" sz="1000" b="1" dirty="0">
              <a:effectLst/>
              <a:latin typeface="Century Schoolbook" panose="02040604050505020304" pitchFamily="18" charset="0"/>
            </a:endParaRPr>
          </a:p>
        </p:txBody>
      </p:sp>
      <p:pic>
        <p:nvPicPr>
          <p:cNvPr id="54" name="Рисунок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5602" y="1260109"/>
            <a:ext cx="2850851" cy="2804179"/>
          </a:xfrm>
          <a:prstGeom prst="rect">
            <a:avLst/>
          </a:prstGeom>
        </p:spPr>
      </p:pic>
      <p:pic>
        <p:nvPicPr>
          <p:cNvPr id="56" name="Рисунок 55"/>
          <p:cNvPicPr>
            <a:picLocks noChangeAspect="1"/>
          </p:cNvPicPr>
          <p:nvPr/>
        </p:nvPicPr>
        <p:blipFill>
          <a:blip r:embed="rId4"/>
          <a:stretch>
            <a:fillRect/>
          </a:stretch>
        </p:blipFill>
        <p:spPr>
          <a:xfrm rot="637889">
            <a:off x="1849709" y="3948155"/>
            <a:ext cx="2961777" cy="2133845"/>
          </a:xfrm>
          <a:prstGeom prst="rect">
            <a:avLst/>
          </a:prstGeom>
        </p:spPr>
      </p:pic>
      <p:pic>
        <p:nvPicPr>
          <p:cNvPr id="57" name="Рисунок 56"/>
          <p:cNvPicPr>
            <a:picLocks noChangeAspect="1"/>
          </p:cNvPicPr>
          <p:nvPr/>
        </p:nvPicPr>
        <p:blipFill>
          <a:blip r:embed="rId5"/>
          <a:stretch>
            <a:fillRect/>
          </a:stretch>
        </p:blipFill>
        <p:spPr>
          <a:xfrm rot="618251">
            <a:off x="5409703" y="4070866"/>
            <a:ext cx="2746950" cy="2024895"/>
          </a:xfrm>
          <a:prstGeom prst="rect">
            <a:avLst/>
          </a:prstGeom>
        </p:spPr>
      </p:pic>
      <p:pic>
        <p:nvPicPr>
          <p:cNvPr id="58" name="Рисунок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2" name="Прямоугольник 1"/>
          <p:cNvSpPr/>
          <p:nvPr/>
        </p:nvSpPr>
        <p:spPr>
          <a:xfrm>
            <a:off x="8894821" y="4064288"/>
            <a:ext cx="2046448" cy="215444"/>
          </a:xfrm>
          <a:prstGeom prst="rect">
            <a:avLst/>
          </a:prstGeom>
        </p:spPr>
        <p:txBody>
          <a:bodyPr wrap="square">
            <a:spAutoFit/>
          </a:bodyPr>
          <a:lstStyle/>
          <a:p>
            <a:pPr algn="just">
              <a:spcAft>
                <a:spcPts val="0"/>
              </a:spcAft>
            </a:pPr>
            <a:r>
              <a:rPr lang="ru-RU" sz="800" b="1" dirty="0">
                <a:latin typeface="Century Schoolbook" panose="02040604050505020304" pitchFamily="18" charset="0"/>
              </a:rPr>
              <a:t>Преподаватели и слушатели</a:t>
            </a:r>
          </a:p>
        </p:txBody>
      </p:sp>
      <p:sp>
        <p:nvSpPr>
          <p:cNvPr id="3" name="Прямоугольник 2"/>
          <p:cNvSpPr/>
          <p:nvPr/>
        </p:nvSpPr>
        <p:spPr>
          <a:xfrm>
            <a:off x="4693914" y="6282950"/>
            <a:ext cx="1606599" cy="492443"/>
          </a:xfrm>
          <a:prstGeom prst="rect">
            <a:avLst/>
          </a:prstGeom>
        </p:spPr>
        <p:txBody>
          <a:bodyPr wrap="square">
            <a:spAutoFit/>
          </a:bodyPr>
          <a:lstStyle/>
          <a:p>
            <a:pPr algn="just">
              <a:spcAft>
                <a:spcPts val="0"/>
              </a:spcAft>
            </a:pPr>
            <a:r>
              <a:rPr lang="ru-RU" sz="800" b="1" dirty="0">
                <a:latin typeface="Century Schoolbook" panose="02040604050505020304" pitchFamily="18" charset="0"/>
              </a:rPr>
              <a:t>Слушатели на занятиях</a:t>
            </a:r>
          </a:p>
          <a:p>
            <a:pPr algn="just">
              <a:spcAft>
                <a:spcPts val="0"/>
              </a:spcAft>
            </a:pPr>
            <a:endParaRPr lang="ru-RU" b="1" dirty="0">
              <a:latin typeface="Century Schoolbook" panose="02040604050505020304" pitchFamily="18" charset="0"/>
            </a:endParaRPr>
          </a:p>
        </p:txBody>
      </p:sp>
      <p:pic>
        <p:nvPicPr>
          <p:cNvPr id="12" name="Рисунок 11"/>
          <p:cNvPicPr>
            <a:picLocks noChangeAspect="1"/>
          </p:cNvPicPr>
          <p:nvPr/>
        </p:nvPicPr>
        <p:blipFill>
          <a:blip r:embed="rId7"/>
          <a:stretch>
            <a:fillRect/>
          </a:stretch>
        </p:blipFill>
        <p:spPr>
          <a:xfrm rot="1559598">
            <a:off x="10867773" y="187860"/>
            <a:ext cx="1397490" cy="513730"/>
          </a:xfrm>
          <a:prstGeom prst="rect">
            <a:avLst/>
          </a:prstGeom>
        </p:spPr>
      </p:pic>
      <p:sp>
        <p:nvSpPr>
          <p:cNvPr id="13" name="Прямоугольник 12"/>
          <p:cNvSpPr/>
          <p:nvPr/>
        </p:nvSpPr>
        <p:spPr>
          <a:xfrm>
            <a:off x="4518242" y="-3304"/>
            <a:ext cx="4041491" cy="364972"/>
          </a:xfrm>
          <a:prstGeom prst="rect">
            <a:avLst/>
          </a:prstGeom>
        </p:spPr>
        <p:txBody>
          <a:bodyPr wrap="none">
            <a:spAutoFit/>
          </a:bodyPr>
          <a:lstStyle/>
          <a:p>
            <a:pPr lvl="0">
              <a:lnSpc>
                <a:spcPct val="107000"/>
              </a:lnSpc>
              <a:spcAft>
                <a:spcPts val="0"/>
              </a:spcAft>
            </a:pPr>
            <a:r>
              <a:rPr lang="ru-RU" b="1" dirty="0">
                <a:latin typeface="Century Schoolbook" panose="02040604050505020304" pitchFamily="18" charset="0"/>
                <a:ea typeface="Times New Roman" panose="02020603050405020304" pitchFamily="18" charset="0"/>
              </a:rPr>
              <a:t>Образовательная деятельность</a:t>
            </a:r>
            <a:endParaRPr lang="ru-RU"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37677751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xEl>
                                              <p:pRg st="0" end="0"/>
                                            </p:txEl>
                                          </p:spTgt>
                                        </p:tgtEl>
                                        <p:attrNameLst>
                                          <p:attrName>style.visibility</p:attrName>
                                        </p:attrNameLst>
                                      </p:cBhvr>
                                      <p:to>
                                        <p:strVal val="visible"/>
                                      </p:to>
                                    </p:set>
                                    <p:animEffect transition="in" filter="fade">
                                      <p:cBhvr>
                                        <p:cTn id="7" dur="1000"/>
                                        <p:tgtEl>
                                          <p:spTgt spid="50">
                                            <p:txEl>
                                              <p:pRg st="0" end="0"/>
                                            </p:txEl>
                                          </p:spTgt>
                                        </p:tgtEl>
                                      </p:cBhvr>
                                    </p:animEffect>
                                    <p:anim calcmode="lin" valueType="num">
                                      <p:cBhvr>
                                        <p:cTn id="8"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1000"/>
                                        <p:tgtEl>
                                          <p:spTgt spid="53"/>
                                        </p:tgtEl>
                                      </p:cBhvr>
                                    </p:animEffect>
                                    <p:anim calcmode="lin" valueType="num">
                                      <p:cBhvr>
                                        <p:cTn id="15" dur="1000" fill="hold"/>
                                        <p:tgtEl>
                                          <p:spTgt spid="53"/>
                                        </p:tgtEl>
                                        <p:attrNameLst>
                                          <p:attrName>ppt_x</p:attrName>
                                        </p:attrNameLst>
                                      </p:cBhvr>
                                      <p:tavLst>
                                        <p:tav tm="0">
                                          <p:val>
                                            <p:strVal val="#ppt_x"/>
                                          </p:val>
                                        </p:tav>
                                        <p:tav tm="100000">
                                          <p:val>
                                            <p:strVal val="#ppt_x"/>
                                          </p:val>
                                        </p:tav>
                                      </p:tavLst>
                                    </p:anim>
                                    <p:anim calcmode="lin" valueType="num">
                                      <p:cBhvr>
                                        <p:cTn id="1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circle(in)">
                                      <p:cBhvr>
                                        <p:cTn id="21" dur="2000"/>
                                        <p:tgtEl>
                                          <p:spTgt spid="56"/>
                                        </p:tgtEl>
                                      </p:cBhvr>
                                    </p:animEffect>
                                  </p:childTnLst>
                                </p:cTn>
                              </p:par>
                              <p:par>
                                <p:cTn id="22" presetID="6" presetClass="entr" presetSubtype="16"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in)">
                                      <p:cBhvr>
                                        <p:cTn id="24" dur="2000"/>
                                        <p:tgtEl>
                                          <p:spTgt spid="5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par>
                                <p:cTn id="28" presetID="6"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circle(in)">
                                      <p:cBhvr>
                                        <p:cTn id="30" dur="2000"/>
                                        <p:tgtEl>
                                          <p:spTgt spid="54"/>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60575" y="640935"/>
            <a:ext cx="10605331" cy="861774"/>
          </a:xfrm>
          <a:prstGeom prst="rect">
            <a:avLst/>
          </a:prstGeom>
        </p:spPr>
        <p:txBody>
          <a:bodyPr wrap="square">
            <a:spAutoFit/>
          </a:bodyPr>
          <a:lstStyle/>
          <a:p>
            <a:pPr marL="171450" indent="-171450" algn="just">
              <a:spcAft>
                <a:spcPts val="0"/>
              </a:spcAft>
              <a:buFont typeface="Arial" panose="020B0604020202020204" pitchFamily="34" charset="0"/>
              <a:buChar char="•"/>
            </a:pPr>
            <a:r>
              <a:rPr lang="ru-RU" sz="1000" b="1" dirty="0">
                <a:latin typeface="Century Schoolbook" panose="02040604050505020304" pitchFamily="18" charset="0"/>
              </a:rPr>
              <a:t>За отчетный период в ИДО по программам повышения квалификации прошли обучение слушатели более чем из 30 различных регионов Московской области и Российской Федерации (Московская  обл.: Орехово-Зуевский </a:t>
            </a:r>
            <a:r>
              <a:rPr lang="ru-RU" sz="1000" b="1" dirty="0" err="1">
                <a:latin typeface="Century Schoolbook" panose="02040604050505020304" pitchFamily="18" charset="0"/>
              </a:rPr>
              <a:t>г.о</a:t>
            </a:r>
            <a:r>
              <a:rPr lang="ru-RU" sz="1000" b="1" dirty="0">
                <a:latin typeface="Century Schoolbook" panose="02040604050505020304" pitchFamily="18" charset="0"/>
              </a:rPr>
              <a:t>., Павлово-Посадский </a:t>
            </a:r>
            <a:r>
              <a:rPr lang="ru-RU" sz="1000" b="1" dirty="0" err="1">
                <a:latin typeface="Century Schoolbook" panose="02040604050505020304" pitchFamily="18" charset="0"/>
              </a:rPr>
              <a:t>г.о</a:t>
            </a:r>
            <a:r>
              <a:rPr lang="ru-RU" sz="1000" b="1" dirty="0">
                <a:latin typeface="Century Schoolbook" panose="02040604050505020304" pitchFamily="18" charset="0"/>
              </a:rPr>
              <a:t>., Раменский </a:t>
            </a:r>
            <a:r>
              <a:rPr lang="ru-RU" sz="1000" b="1" dirty="0" err="1">
                <a:latin typeface="Century Schoolbook" panose="02040604050505020304" pitchFamily="18" charset="0"/>
              </a:rPr>
              <a:t>г.о</a:t>
            </a:r>
            <a:r>
              <a:rPr lang="ru-RU" sz="1000" b="1" dirty="0">
                <a:latin typeface="Century Schoolbook" panose="02040604050505020304" pitchFamily="18" charset="0"/>
              </a:rPr>
              <a:t>., Шатурский </a:t>
            </a:r>
            <a:r>
              <a:rPr lang="ru-RU" sz="1000" b="1" dirty="0" err="1">
                <a:latin typeface="Century Schoolbook" panose="02040604050505020304" pitchFamily="18" charset="0"/>
              </a:rPr>
              <a:t>г.о</a:t>
            </a:r>
            <a:r>
              <a:rPr lang="ru-RU" sz="1000" b="1" dirty="0">
                <a:latin typeface="Century Schoolbook" panose="02040604050505020304" pitchFamily="18" charset="0"/>
              </a:rPr>
              <a:t>., </a:t>
            </a:r>
            <a:r>
              <a:rPr lang="ru-RU" sz="1000" b="1" dirty="0" err="1">
                <a:latin typeface="Century Schoolbook" panose="02040604050505020304" pitchFamily="18" charset="0"/>
              </a:rPr>
              <a:t>г.о</a:t>
            </a:r>
            <a:r>
              <a:rPr lang="ru-RU" sz="1000" b="1" dirty="0">
                <a:latin typeface="Century Schoolbook" panose="02040604050505020304" pitchFamily="18" charset="0"/>
              </a:rPr>
              <a:t>. Балашиха, Дмитровский </a:t>
            </a:r>
            <a:r>
              <a:rPr lang="ru-RU" sz="1000" b="1" dirty="0" err="1">
                <a:latin typeface="Century Schoolbook" panose="02040604050505020304" pitchFamily="18" charset="0"/>
              </a:rPr>
              <a:t>г.о</a:t>
            </a:r>
            <a:r>
              <a:rPr lang="ru-RU" sz="1000" b="1" dirty="0">
                <a:latin typeface="Century Schoolbook" panose="02040604050505020304" pitchFamily="18" charset="0"/>
              </a:rPr>
              <a:t>., </a:t>
            </a:r>
            <a:r>
              <a:rPr lang="ru-RU" sz="1000" b="1" dirty="0" err="1">
                <a:latin typeface="Century Schoolbook" panose="02040604050505020304" pitchFamily="18" charset="0"/>
              </a:rPr>
              <a:t>г.о</a:t>
            </a:r>
            <a:r>
              <a:rPr lang="ru-RU" sz="1000" b="1" dirty="0">
                <a:latin typeface="Century Schoolbook" panose="02040604050505020304" pitchFamily="18" charset="0"/>
              </a:rPr>
              <a:t>. Истра, Воскресенский </a:t>
            </a:r>
            <a:r>
              <a:rPr lang="ru-RU" sz="1000" b="1" dirty="0" err="1">
                <a:latin typeface="Century Schoolbook" panose="02040604050505020304" pitchFamily="18" charset="0"/>
              </a:rPr>
              <a:t>г.о</a:t>
            </a:r>
            <a:r>
              <a:rPr lang="ru-RU" sz="1000" b="1" dirty="0">
                <a:latin typeface="Century Schoolbook" panose="02040604050505020304" pitchFamily="18" charset="0"/>
              </a:rPr>
              <a:t>., </a:t>
            </a:r>
            <a:r>
              <a:rPr lang="ru-RU" sz="1000" b="1" dirty="0" err="1">
                <a:latin typeface="Century Schoolbook" panose="02040604050505020304" pitchFamily="18" charset="0"/>
              </a:rPr>
              <a:t>г.о</a:t>
            </a:r>
            <a:r>
              <a:rPr lang="ru-RU" sz="1000" b="1" dirty="0">
                <a:latin typeface="Century Schoolbook" panose="02040604050505020304" pitchFamily="18" charset="0"/>
              </a:rPr>
              <a:t>. Егорьевск, Богородский </a:t>
            </a:r>
            <a:r>
              <a:rPr lang="ru-RU" sz="1000" b="1" dirty="0" err="1">
                <a:latin typeface="Century Schoolbook" panose="02040604050505020304" pitchFamily="18" charset="0"/>
              </a:rPr>
              <a:t>г.о</a:t>
            </a:r>
            <a:r>
              <a:rPr lang="ru-RU" sz="1000" b="1" dirty="0">
                <a:latin typeface="Century Schoolbook" panose="02040604050505020304" pitchFamily="18" charset="0"/>
              </a:rPr>
              <a:t>., </a:t>
            </a:r>
            <a:r>
              <a:rPr lang="ru-RU" sz="1000" b="1" dirty="0" err="1">
                <a:latin typeface="Century Schoolbook" panose="02040604050505020304" pitchFamily="18" charset="0"/>
              </a:rPr>
              <a:t>г.о</a:t>
            </a:r>
            <a:r>
              <a:rPr lang="ru-RU" sz="1000" b="1" dirty="0">
                <a:latin typeface="Century Schoolbook" panose="02040604050505020304" pitchFamily="18" charset="0"/>
              </a:rPr>
              <a:t>. Электросталь, Щелковский </a:t>
            </a:r>
            <a:r>
              <a:rPr lang="ru-RU" sz="1000" b="1" dirty="0" err="1">
                <a:latin typeface="Century Schoolbook" panose="02040604050505020304" pitchFamily="18" charset="0"/>
              </a:rPr>
              <a:t>г.о</a:t>
            </a:r>
            <a:r>
              <a:rPr lang="ru-RU" sz="1000" b="1" dirty="0">
                <a:latin typeface="Century Schoolbook" panose="02040604050505020304" pitchFamily="18" charset="0"/>
              </a:rPr>
              <a:t>., Сергиево-Посадский </a:t>
            </a:r>
            <a:r>
              <a:rPr lang="ru-RU" sz="1000" b="1" dirty="0" err="1">
                <a:latin typeface="Century Schoolbook" panose="02040604050505020304" pitchFamily="18" charset="0"/>
              </a:rPr>
              <a:t>г.о</a:t>
            </a:r>
            <a:r>
              <a:rPr lang="ru-RU" sz="1000" b="1" dirty="0">
                <a:latin typeface="Century Schoolbook" panose="02040604050505020304" pitchFamily="18" charset="0"/>
              </a:rPr>
              <a:t>., г. Реутов, </a:t>
            </a:r>
            <a:r>
              <a:rPr lang="ru-RU" sz="1000" b="1" dirty="0" err="1">
                <a:latin typeface="Century Schoolbook" panose="02040604050505020304" pitchFamily="18" charset="0"/>
              </a:rPr>
              <a:t>г.о</a:t>
            </a:r>
            <a:r>
              <a:rPr lang="ru-RU" sz="1000" b="1" dirty="0">
                <a:latin typeface="Century Schoolbook" panose="02040604050505020304" pitchFamily="18" charset="0"/>
              </a:rPr>
              <a:t>. Серпухов, Ступинский </a:t>
            </a:r>
            <a:r>
              <a:rPr lang="ru-RU" sz="1000" b="1" dirty="0" err="1">
                <a:latin typeface="Century Schoolbook" panose="02040604050505020304" pitchFamily="18" charset="0"/>
              </a:rPr>
              <a:t>г.о</a:t>
            </a:r>
            <a:r>
              <a:rPr lang="ru-RU" sz="1000" b="1" dirty="0">
                <a:latin typeface="Century Schoolbook" panose="02040604050505020304" pitchFamily="18" charset="0"/>
              </a:rPr>
              <a:t>., Одинцовский </a:t>
            </a:r>
            <a:r>
              <a:rPr lang="ru-RU" sz="1000" b="1" dirty="0" err="1">
                <a:latin typeface="Century Schoolbook" panose="02040604050505020304" pitchFamily="18" charset="0"/>
              </a:rPr>
              <a:t>г.о</a:t>
            </a:r>
            <a:r>
              <a:rPr lang="ru-RU" sz="1000" b="1" dirty="0">
                <a:latin typeface="Century Schoolbook" panose="02040604050505020304" pitchFamily="18" charset="0"/>
              </a:rPr>
              <a:t>.; другие субъекты РФ: Республика Татарстан(1), Белгородская обл.(2), Самарская обл.(3), Иркутская обл.(4) и др.)</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8" name="Рисунок 7"/>
          <p:cNvPicPr>
            <a:picLocks noChangeAspect="1"/>
          </p:cNvPicPr>
          <p:nvPr/>
        </p:nvPicPr>
        <p:blipFill>
          <a:blip r:embed="rId3"/>
          <a:stretch>
            <a:fillRect/>
          </a:stretch>
        </p:blipFill>
        <p:spPr>
          <a:xfrm>
            <a:off x="820077" y="2259058"/>
            <a:ext cx="4377336" cy="4127639"/>
          </a:xfrm>
          <a:prstGeom prst="rect">
            <a:avLst/>
          </a:prstGeom>
        </p:spPr>
      </p:pic>
      <p:pic>
        <p:nvPicPr>
          <p:cNvPr id="10" name="Рисунок 9"/>
          <p:cNvPicPr>
            <a:picLocks noChangeAspect="1"/>
          </p:cNvPicPr>
          <p:nvPr/>
        </p:nvPicPr>
        <p:blipFill>
          <a:blip r:embed="rId4"/>
          <a:stretch>
            <a:fillRect/>
          </a:stretch>
        </p:blipFill>
        <p:spPr>
          <a:xfrm>
            <a:off x="4027660" y="1572426"/>
            <a:ext cx="1110252" cy="1692067"/>
          </a:xfrm>
          <a:prstGeom prst="rect">
            <a:avLst/>
          </a:prstGeom>
        </p:spPr>
      </p:pic>
      <p:pic>
        <p:nvPicPr>
          <p:cNvPr id="11" name="Рисунок 10"/>
          <p:cNvPicPr>
            <a:picLocks noChangeAspect="1"/>
          </p:cNvPicPr>
          <p:nvPr/>
        </p:nvPicPr>
        <p:blipFill>
          <a:blip r:embed="rId5"/>
          <a:stretch>
            <a:fillRect/>
          </a:stretch>
        </p:blipFill>
        <p:spPr>
          <a:xfrm>
            <a:off x="5256913" y="1950257"/>
            <a:ext cx="6815113" cy="3732911"/>
          </a:xfrm>
          <a:prstGeom prst="rect">
            <a:avLst/>
          </a:prstGeom>
        </p:spPr>
      </p:pic>
      <p:sp>
        <p:nvSpPr>
          <p:cNvPr id="4" name="Прямоугольник 3"/>
          <p:cNvSpPr/>
          <p:nvPr/>
        </p:nvSpPr>
        <p:spPr>
          <a:xfrm>
            <a:off x="1112249" y="1628779"/>
            <a:ext cx="2563738" cy="243913"/>
          </a:xfrm>
          <a:prstGeom prst="rect">
            <a:avLst/>
          </a:prstGeom>
        </p:spPr>
        <p:txBody>
          <a:bodyPr wrap="square">
            <a:spAutoFit/>
          </a:bodyPr>
          <a:lstStyle/>
          <a:p>
            <a:pPr lvl="0">
              <a:lnSpc>
                <a:spcPct val="107000"/>
              </a:lnSpc>
              <a:spcAft>
                <a:spcPts val="0"/>
              </a:spcAft>
            </a:pPr>
            <a:r>
              <a:rPr lang="ru-RU" sz="1000" b="1" dirty="0">
                <a:latin typeface="Century Schoolbook" panose="02040604050505020304" pitchFamily="18" charset="0"/>
                <a:ea typeface="Calibri" panose="020F0502020204030204" pitchFamily="34" charset="0"/>
              </a:rPr>
              <a:t>Московская область</a:t>
            </a:r>
          </a:p>
        </p:txBody>
      </p:sp>
      <p:sp>
        <p:nvSpPr>
          <p:cNvPr id="13" name="Прямоугольник 12"/>
          <p:cNvSpPr/>
          <p:nvPr/>
        </p:nvSpPr>
        <p:spPr>
          <a:xfrm>
            <a:off x="7580878" y="1628779"/>
            <a:ext cx="2793716" cy="243913"/>
          </a:xfrm>
          <a:prstGeom prst="rect">
            <a:avLst/>
          </a:prstGeom>
        </p:spPr>
        <p:txBody>
          <a:bodyPr wrap="square">
            <a:spAutoFit/>
          </a:bodyPr>
          <a:lstStyle/>
          <a:p>
            <a:pPr lvl="0">
              <a:lnSpc>
                <a:spcPct val="107000"/>
              </a:lnSpc>
              <a:spcAft>
                <a:spcPts val="0"/>
              </a:spcAft>
            </a:pPr>
            <a:r>
              <a:rPr lang="ru-RU" sz="1000" b="1" dirty="0">
                <a:latin typeface="Century Schoolbook" panose="02040604050505020304" pitchFamily="18" charset="0"/>
                <a:ea typeface="Calibri" panose="020F0502020204030204" pitchFamily="34" charset="0"/>
              </a:rPr>
              <a:t>Российская Федерация</a:t>
            </a:r>
          </a:p>
        </p:txBody>
      </p:sp>
      <p:pic>
        <p:nvPicPr>
          <p:cNvPr id="14" name="Рисунок 13"/>
          <p:cNvPicPr>
            <a:picLocks noChangeAspect="1"/>
          </p:cNvPicPr>
          <p:nvPr/>
        </p:nvPicPr>
        <p:blipFill>
          <a:blip r:embed="rId6"/>
          <a:stretch>
            <a:fillRect/>
          </a:stretch>
        </p:blipFill>
        <p:spPr>
          <a:xfrm rot="1559598">
            <a:off x="10867773" y="187860"/>
            <a:ext cx="1397490" cy="513730"/>
          </a:xfrm>
          <a:prstGeom prst="rect">
            <a:avLst/>
          </a:prstGeom>
        </p:spPr>
      </p:pic>
      <p:sp>
        <p:nvSpPr>
          <p:cNvPr id="12" name="Прямоугольник 11"/>
          <p:cNvSpPr/>
          <p:nvPr/>
        </p:nvSpPr>
        <p:spPr>
          <a:xfrm>
            <a:off x="4518242" y="-3304"/>
            <a:ext cx="4041491" cy="364972"/>
          </a:xfrm>
          <a:prstGeom prst="rect">
            <a:avLst/>
          </a:prstGeom>
        </p:spPr>
        <p:txBody>
          <a:bodyPr wrap="none">
            <a:spAutoFit/>
          </a:bodyPr>
          <a:lstStyle/>
          <a:p>
            <a:pPr lvl="0">
              <a:lnSpc>
                <a:spcPct val="107000"/>
              </a:lnSpc>
              <a:spcAft>
                <a:spcPts val="0"/>
              </a:spcAft>
            </a:pPr>
            <a:r>
              <a:rPr lang="ru-RU" b="1" dirty="0">
                <a:latin typeface="Century Schoolbook" panose="02040604050505020304" pitchFamily="18" charset="0"/>
                <a:ea typeface="Times New Roman" panose="02020603050405020304" pitchFamily="18" charset="0"/>
              </a:rPr>
              <a:t>Образовательная деятельность</a:t>
            </a:r>
            <a:endParaRPr lang="ru-RU"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28956504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3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fltVal val="0"/>
                                          </p:val>
                                        </p:tav>
                                        <p:tav tm="100000">
                                          <p:val>
                                            <p:strVal val="#ppt_w"/>
                                          </p:val>
                                        </p:tav>
                                      </p:tavLst>
                                    </p:anim>
                                    <p:anim calcmode="lin" valueType="num">
                                      <p:cBhvr>
                                        <p:cTn id="21" dur="1000" fill="hold"/>
                                        <p:tgtEl>
                                          <p:spTgt spid="10"/>
                                        </p:tgtEl>
                                        <p:attrNameLst>
                                          <p:attrName>ppt_h</p:attrName>
                                        </p:attrNameLst>
                                      </p:cBhvr>
                                      <p:tavLst>
                                        <p:tav tm="0">
                                          <p:val>
                                            <p:fltVal val="0"/>
                                          </p:val>
                                        </p:tav>
                                        <p:tav tm="100000">
                                          <p:val>
                                            <p:strVal val="#ppt_h"/>
                                          </p:val>
                                        </p:tav>
                                      </p:tavLst>
                                    </p:anim>
                                    <p:anim calcmode="lin" valueType="num">
                                      <p:cBhvr>
                                        <p:cTn id="22" dur="1000" fill="hold"/>
                                        <p:tgtEl>
                                          <p:spTgt spid="10"/>
                                        </p:tgtEl>
                                        <p:attrNameLst>
                                          <p:attrName>style.rotation</p:attrName>
                                        </p:attrNameLst>
                                      </p:cBhvr>
                                      <p:tavLst>
                                        <p:tav tm="0">
                                          <p:val>
                                            <p:fltVal val="90"/>
                                          </p:val>
                                        </p:tav>
                                        <p:tav tm="100000">
                                          <p:val>
                                            <p:fltVal val="0"/>
                                          </p:val>
                                        </p:tav>
                                      </p:tavLst>
                                    </p:anim>
                                    <p:animEffect transition="in" filter="fade">
                                      <p:cBhvr>
                                        <p:cTn id="23" dur="1000"/>
                                        <p:tgtEl>
                                          <p:spTgt spid="10"/>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fltVal val="0"/>
                                          </p:val>
                                        </p:tav>
                                        <p:tav tm="100000">
                                          <p:val>
                                            <p:strVal val="#ppt_w"/>
                                          </p:val>
                                        </p:tav>
                                      </p:tavLst>
                                    </p:anim>
                                    <p:anim calcmode="lin" valueType="num">
                                      <p:cBhvr>
                                        <p:cTn id="35" dur="1000" fill="hold"/>
                                        <p:tgtEl>
                                          <p:spTgt spid="11"/>
                                        </p:tgtEl>
                                        <p:attrNameLst>
                                          <p:attrName>ppt_h</p:attrName>
                                        </p:attrNameLst>
                                      </p:cBhvr>
                                      <p:tavLst>
                                        <p:tav tm="0">
                                          <p:val>
                                            <p:fltVal val="0"/>
                                          </p:val>
                                        </p:tav>
                                        <p:tav tm="100000">
                                          <p:val>
                                            <p:strVal val="#ppt_h"/>
                                          </p:val>
                                        </p:tav>
                                      </p:tavLst>
                                    </p:anim>
                                    <p:anim calcmode="lin" valueType="num">
                                      <p:cBhvr>
                                        <p:cTn id="36" dur="1000" fill="hold"/>
                                        <p:tgtEl>
                                          <p:spTgt spid="11"/>
                                        </p:tgtEl>
                                        <p:attrNameLst>
                                          <p:attrName>style.rotation</p:attrName>
                                        </p:attrNameLst>
                                      </p:cBhvr>
                                      <p:tavLst>
                                        <p:tav tm="0">
                                          <p:val>
                                            <p:fltVal val="90"/>
                                          </p:val>
                                        </p:tav>
                                        <p:tav tm="100000">
                                          <p:val>
                                            <p:fltVal val="0"/>
                                          </p:val>
                                        </p:tav>
                                      </p:tavLst>
                                    </p:anim>
                                    <p:animEffect transition="in" filter="fade">
                                      <p:cBhvr>
                                        <p:cTn id="37" dur="1000"/>
                                        <p:tgtEl>
                                          <p:spTgt spid="11"/>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79813" y="258047"/>
            <a:ext cx="1499128" cy="307777"/>
          </a:xfrm>
          <a:prstGeom prst="rect">
            <a:avLst/>
          </a:prstGeom>
        </p:spPr>
        <p:txBody>
          <a:bodyPr wrap="none">
            <a:spAutoFit/>
          </a:bodyPr>
          <a:lstStyle/>
          <a:p>
            <a:r>
              <a:rPr lang="ru-RU" sz="1400" b="1" dirty="0">
                <a:latin typeface="Century Schoolbook" panose="02040604050505020304" pitchFamily="18" charset="0"/>
                <a:ea typeface="Calibri" panose="020F0502020204030204" pitchFamily="34" charset="0"/>
              </a:rPr>
              <a:t>Центры ГГТУ</a:t>
            </a:r>
            <a:endParaRPr lang="ru-RU" sz="1400" b="1" dirty="0">
              <a:latin typeface="Century Schoolbook" panose="02040604050505020304" pitchFamily="18" charset="0"/>
            </a:endParaRPr>
          </a:p>
        </p:txBody>
      </p:sp>
      <p:sp>
        <p:nvSpPr>
          <p:cNvPr id="4" name="Прямоугольник 3"/>
          <p:cNvSpPr/>
          <p:nvPr/>
        </p:nvSpPr>
        <p:spPr>
          <a:xfrm>
            <a:off x="699183" y="741605"/>
            <a:ext cx="4841174" cy="2125197"/>
          </a:xfrm>
          <a:prstGeom prst="rect">
            <a:avLst/>
          </a:prstGeom>
        </p:spPr>
        <p:txBody>
          <a:bodyPr wrap="square">
            <a:spAutoFit/>
          </a:bodyPr>
          <a:lstStyle/>
          <a:p>
            <a:pPr marL="285750" indent="-200025" algn="just">
              <a:spcAft>
                <a:spcPts val="0"/>
              </a:spcAft>
              <a:buFont typeface="Arial" panose="020B0604020202020204" pitchFamily="34" charset="0"/>
              <a:buChar char="•"/>
            </a:pPr>
            <a:r>
              <a:rPr lang="ru-RU" sz="1000" b="1" u="sng" spc="-20" dirty="0">
                <a:latin typeface="Century Schoolbook" panose="02040604050505020304" pitchFamily="18" charset="0"/>
              </a:rPr>
              <a:t>Московский областной центр дошкольного образования (</a:t>
            </a:r>
            <a:r>
              <a:rPr lang="ru-RU" sz="1000" b="1" u="sng" spc="-20" dirty="0">
                <a:latin typeface="Century Schoolbook" panose="02040604050505020304" pitchFamily="18" charset="0"/>
                <a:ea typeface="Calibri" panose="020F0502020204030204" pitchFamily="34" charset="0"/>
              </a:rPr>
              <a:t>МОЦДО) </a:t>
            </a:r>
            <a:r>
              <a:rPr lang="ru-RU" sz="1000" b="1" spc="-20" dirty="0">
                <a:latin typeface="Century Schoolbook" panose="02040604050505020304" pitchFamily="18" charset="0"/>
                <a:ea typeface="Calibri" panose="020F0502020204030204" pitchFamily="34" charset="0"/>
              </a:rPr>
              <a:t>является экспериментальной площадкой</a:t>
            </a:r>
            <a:r>
              <a:rPr lang="ru-RU" sz="1000" b="1" spc="-20" dirty="0">
                <a:latin typeface="Century Schoolbook" panose="02040604050505020304" pitchFamily="18" charset="0"/>
              </a:rPr>
              <a:t> Федерального государственного автономного учреждения «Федеральный институт развития образования»</a:t>
            </a:r>
            <a:r>
              <a:rPr lang="ru-RU" sz="1000" b="1" spc="-20" dirty="0">
                <a:latin typeface="Century Schoolbook" panose="02040604050505020304" pitchFamily="18" charset="0"/>
                <a:ea typeface="Calibri" panose="020F0502020204030204" pitchFamily="34" charset="0"/>
              </a:rPr>
              <a:t> и общественной организации «</a:t>
            </a:r>
            <a:r>
              <a:rPr lang="ru-RU" sz="1000" b="1" spc="-20" dirty="0">
                <a:latin typeface="Century Schoolbook" panose="02040604050505020304" pitchFamily="18" charset="0"/>
              </a:rPr>
              <a:t>Ассоциация педагогов дошкольных образовательных организаций Московской области».  </a:t>
            </a:r>
          </a:p>
          <a:p>
            <a:pPr marL="285750" indent="-200025" algn="just">
              <a:spcAft>
                <a:spcPts val="0"/>
              </a:spcAft>
              <a:buFont typeface="Arial" panose="020B0604020202020204" pitchFamily="34" charset="0"/>
              <a:buChar char="•"/>
            </a:pPr>
            <a:r>
              <a:rPr lang="ru-RU" sz="1000" b="1" spc="-20" dirty="0">
                <a:latin typeface="Century Schoolbook" panose="02040604050505020304" pitchFamily="18" charset="0"/>
              </a:rPr>
              <a:t>Сайт </a:t>
            </a:r>
            <a:r>
              <a:rPr lang="ru-RU" sz="1000" b="1" spc="-20" dirty="0">
                <a:latin typeface="Century Schoolbook" panose="02040604050505020304" pitchFamily="18" charset="0"/>
                <a:ea typeface="Calibri" panose="020F0502020204030204" pitchFamily="34" charset="0"/>
              </a:rPr>
              <a:t>МОЦДО:  </a:t>
            </a:r>
            <a:r>
              <a:rPr lang="en-US" sz="1000" b="1" spc="-20" dirty="0">
                <a:latin typeface="Century Schoolbook" panose="02040604050505020304" pitchFamily="18" charset="0"/>
                <a:hlinkClick r:id="rId2"/>
              </a:rPr>
              <a:t>https://mocdo.ggtu.ru/</a:t>
            </a:r>
            <a:r>
              <a:rPr lang="ru-RU" sz="1000" b="1" spc="-20" dirty="0">
                <a:latin typeface="Century Schoolbook" panose="02040604050505020304" pitchFamily="18" charset="0"/>
              </a:rPr>
              <a:t> </a:t>
            </a:r>
          </a:p>
          <a:p>
            <a:pPr marL="285750" indent="-200025" algn="just">
              <a:spcAft>
                <a:spcPts val="0"/>
              </a:spcAft>
              <a:buFont typeface="Arial" panose="020B0604020202020204" pitchFamily="34" charset="0"/>
              <a:buChar char="•"/>
            </a:pPr>
            <a:r>
              <a:rPr lang="ru-RU" sz="1000" b="1" spc="-20" dirty="0">
                <a:latin typeface="Century Schoolbook" panose="02040604050505020304" pitchFamily="18" charset="0"/>
              </a:rPr>
              <a:t>В 2022 году было проведено 23 мероприятия.</a:t>
            </a:r>
          </a:p>
          <a:p>
            <a:pPr marL="285750" indent="-200025" algn="just">
              <a:spcAft>
                <a:spcPts val="0"/>
              </a:spcAft>
              <a:buFont typeface="Arial" panose="020B0604020202020204" pitchFamily="34" charset="0"/>
              <a:buChar char="•"/>
            </a:pPr>
            <a:endParaRPr lang="ru-RU" sz="1000" b="1" spc="-20" dirty="0">
              <a:effectLst/>
              <a:latin typeface="Century Schoolbook" panose="02040604050505020304" pitchFamily="18" charset="0"/>
            </a:endParaRPr>
          </a:p>
          <a:p>
            <a:pPr marL="285750" indent="-200025" algn="just">
              <a:buFont typeface="Arial" panose="020B0604020202020204" pitchFamily="34" charset="0"/>
              <a:buChar char="•"/>
            </a:pPr>
            <a:r>
              <a:rPr lang="ru-RU" sz="1000" b="1" dirty="0">
                <a:latin typeface="Century Schoolbook" panose="02040604050505020304" pitchFamily="18" charset="0"/>
                <a:ea typeface="Calibri" panose="020F0502020204030204" pitchFamily="34" charset="0"/>
              </a:rPr>
              <a:t>Университету присвоен статус экспериментальной площадки Федерального государственного автономного учреждения «Федеральный институт развития образования».</a:t>
            </a:r>
          </a:p>
          <a:p>
            <a:pPr marL="285750" indent="-200025" algn="just">
              <a:spcAft>
                <a:spcPts val="0"/>
              </a:spcAft>
              <a:buFont typeface="Arial" panose="020B0604020202020204" pitchFamily="34" charset="0"/>
              <a:buChar char="•"/>
            </a:pPr>
            <a:endParaRPr lang="ru-RU" sz="1000" b="1" dirty="0">
              <a:effectLst/>
              <a:latin typeface="Century Schoolbook" panose="02040604050505020304" pitchFamily="18" charset="0"/>
            </a:endParaRPr>
          </a:p>
        </p:txBody>
      </p:sp>
      <p:sp>
        <p:nvSpPr>
          <p:cNvPr id="5" name="Прямоугольник 4"/>
          <p:cNvSpPr/>
          <p:nvPr/>
        </p:nvSpPr>
        <p:spPr>
          <a:xfrm>
            <a:off x="3342471" y="3766482"/>
            <a:ext cx="8346577" cy="1015663"/>
          </a:xfrm>
          <a:prstGeom prst="rect">
            <a:avLst/>
          </a:prstGeom>
        </p:spPr>
        <p:txBody>
          <a:bodyPr wrap="square">
            <a:spAutoFit/>
          </a:bodyPr>
          <a:lstStyle/>
          <a:p>
            <a:pPr marL="285750" indent="-285750" algn="just">
              <a:spcAft>
                <a:spcPts val="0"/>
              </a:spcAft>
              <a:buFont typeface="Arial" panose="020B0604020202020204" pitchFamily="34" charset="0"/>
              <a:buChar char="•"/>
            </a:pPr>
            <a:r>
              <a:rPr lang="ru-RU" sz="1000" b="1" u="sng" spc="-20" dirty="0">
                <a:latin typeface="Century Schoolbook" panose="02040604050505020304" pitchFamily="18" charset="0"/>
              </a:rPr>
              <a:t>Ресурсный центр педагогического образования Московской области (РЦПОМО) </a:t>
            </a:r>
            <a:r>
              <a:rPr lang="ru-RU" sz="1000" b="1" spc="-20" dirty="0">
                <a:latin typeface="Century Schoolbook" panose="02040604050505020304" pitchFamily="18" charset="0"/>
              </a:rPr>
              <a:t>консолидирует усилия образовательных организаций Подмосковья по развитию системы педагогического образования и повышению качества подготовки педагогических кадров в регионе. За более чем 5 лет плодотворной работы Центра на его базе получили дополнительное профессиональное образование </a:t>
            </a:r>
            <a:r>
              <a:rPr lang="ru-RU" sz="1000" b="1" spc="-20" dirty="0">
                <a:solidFill>
                  <a:schemeClr val="accent2">
                    <a:lumMod val="50000"/>
                  </a:schemeClr>
                </a:solidFill>
                <a:latin typeface="Century Schoolbook" panose="02040604050505020304" pitchFamily="18" charset="0"/>
              </a:rPr>
              <a:t>более 7000 педагогических и научно-педагогических кадров Московской области. </a:t>
            </a:r>
          </a:p>
          <a:p>
            <a:pPr marL="285750" indent="-285750" algn="just">
              <a:spcAft>
                <a:spcPts val="0"/>
              </a:spcAft>
              <a:buFont typeface="Arial" panose="020B0604020202020204" pitchFamily="34" charset="0"/>
              <a:buChar char="•"/>
            </a:pPr>
            <a:r>
              <a:rPr lang="ru-RU" sz="1000" b="1" dirty="0">
                <a:latin typeface="Century Schoolbook" panose="02040604050505020304" pitchFamily="18" charset="0"/>
              </a:rPr>
              <a:t>Сайт </a:t>
            </a:r>
            <a:r>
              <a:rPr lang="ru-RU" sz="1000" b="1" spc="-20" dirty="0">
                <a:latin typeface="Century Schoolbook" panose="02040604050505020304" pitchFamily="18" charset="0"/>
              </a:rPr>
              <a:t>РЦПОМО: </a:t>
            </a:r>
            <a:r>
              <a:rPr lang="en-US" sz="1000" b="1" dirty="0">
                <a:latin typeface="Century Schoolbook" panose="02040604050505020304" pitchFamily="18" charset="0"/>
                <a:hlinkClick r:id="rId3"/>
              </a:rPr>
              <a:t>https://pedagog-mo.ggtu.ru/ru/resursnyj-tsentr-pedagogicheskogo-obrazovaniya</a:t>
            </a:r>
            <a:r>
              <a:rPr lang="ru-RU" sz="1000" b="1" dirty="0">
                <a:latin typeface="Century Schoolbook" panose="02040604050505020304" pitchFamily="18" charset="0"/>
              </a:rPr>
              <a:t> </a:t>
            </a:r>
            <a:endParaRPr lang="ru-RU" sz="1000" b="1" dirty="0">
              <a:effectLst/>
              <a:latin typeface="Century Schoolbook" panose="02040604050505020304" pitchFamily="18" charset="0"/>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43362">
            <a:off x="5845880" y="1086659"/>
            <a:ext cx="2256565" cy="1505881"/>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6468" y="679247"/>
            <a:ext cx="2277332" cy="1518362"/>
          </a:xfrm>
          <a:prstGeom prst="rect">
            <a:avLst/>
          </a:prstGeom>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47775">
            <a:off x="9577946" y="1229047"/>
            <a:ext cx="2223752" cy="1482639"/>
          </a:xfrm>
          <a:prstGeom prst="rect">
            <a:avLst/>
          </a:prstGeom>
        </p:spPr>
      </p:pic>
      <p:sp>
        <p:nvSpPr>
          <p:cNvPr id="12" name="Прямоугольник 11"/>
          <p:cNvSpPr/>
          <p:nvPr/>
        </p:nvSpPr>
        <p:spPr>
          <a:xfrm>
            <a:off x="7402421" y="2591880"/>
            <a:ext cx="2725426" cy="246221"/>
          </a:xfrm>
          <a:prstGeom prst="rect">
            <a:avLst/>
          </a:prstGeom>
        </p:spPr>
        <p:txBody>
          <a:bodyPr wrap="none">
            <a:spAutoFit/>
          </a:bodyPr>
          <a:lstStyle/>
          <a:p>
            <a:r>
              <a:rPr lang="ru-RU" sz="1000" dirty="0">
                <a:latin typeface="Century Schoolbook" panose="02040604050505020304" pitchFamily="18" charset="0"/>
              </a:rPr>
              <a:t>Конференции, конкурсы, семинары и др.</a:t>
            </a:r>
          </a:p>
        </p:txBody>
      </p:sp>
      <p:grpSp>
        <p:nvGrpSpPr>
          <p:cNvPr id="13" name="Gruppieren 19"/>
          <p:cNvGrpSpPr/>
          <p:nvPr/>
        </p:nvGrpSpPr>
        <p:grpSpPr>
          <a:xfrm>
            <a:off x="978707" y="3031942"/>
            <a:ext cx="10942173" cy="678173"/>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14" name="Pfeil nach links 15"/>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15" name="Pfeil nach links 16"/>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pic>
        <p:nvPicPr>
          <p:cNvPr id="16" name="Рисунок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1" y="0"/>
            <a:ext cx="641575" cy="6858000"/>
          </a:xfrm>
          <a:prstGeom prst="rect">
            <a:avLst/>
          </a:prstGeom>
        </p:spPr>
      </p:pic>
      <p:pic>
        <p:nvPicPr>
          <p:cNvPr id="7" name="Рисунок 6">
            <a:extLst>
              <a:ext uri="{FF2B5EF4-FFF2-40B4-BE49-F238E27FC236}">
                <a16:creationId xmlns:a16="http://schemas.microsoft.com/office/drawing/2014/main" id="{A41F36EE-4A69-8BC4-E600-E53C8248B4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6079" y="4214018"/>
            <a:ext cx="2222445" cy="1927077"/>
          </a:xfrm>
          <a:prstGeom prst="rect">
            <a:avLst/>
          </a:prstGeom>
        </p:spPr>
      </p:pic>
      <p:pic>
        <p:nvPicPr>
          <p:cNvPr id="17" name="Рисунок 16">
            <a:extLst>
              <a:ext uri="{FF2B5EF4-FFF2-40B4-BE49-F238E27FC236}">
                <a16:creationId xmlns:a16="http://schemas.microsoft.com/office/drawing/2014/main" id="{1249C437-4779-5C06-A3FD-3AB2BD73B5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41249" y="4930535"/>
            <a:ext cx="2356332" cy="1767249"/>
          </a:xfrm>
          <a:prstGeom prst="rect">
            <a:avLst/>
          </a:prstGeom>
        </p:spPr>
      </p:pic>
      <p:pic>
        <p:nvPicPr>
          <p:cNvPr id="19" name="Рисунок 18">
            <a:extLst>
              <a:ext uri="{FF2B5EF4-FFF2-40B4-BE49-F238E27FC236}">
                <a16:creationId xmlns:a16="http://schemas.microsoft.com/office/drawing/2014/main" id="{14D98A11-DAD5-A924-5605-0EB129C795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3356" y="4890499"/>
            <a:ext cx="3122403" cy="1756351"/>
          </a:xfrm>
          <a:prstGeom prst="rect">
            <a:avLst/>
          </a:prstGeom>
        </p:spPr>
      </p:pic>
      <p:pic>
        <p:nvPicPr>
          <p:cNvPr id="20" name="Рисунок 19"/>
          <p:cNvPicPr>
            <a:picLocks noChangeAspect="1"/>
          </p:cNvPicPr>
          <p:nvPr/>
        </p:nvPicPr>
        <p:blipFill>
          <a:blip r:embed="rId11"/>
          <a:stretch>
            <a:fillRect/>
          </a:stretch>
        </p:blipFill>
        <p:spPr>
          <a:xfrm>
            <a:off x="1744331" y="177792"/>
            <a:ext cx="359271" cy="358886"/>
          </a:xfrm>
          <a:prstGeom prst="rect">
            <a:avLst/>
          </a:prstGeom>
        </p:spPr>
      </p:pic>
      <p:sp>
        <p:nvSpPr>
          <p:cNvPr id="18" name="Прямоугольник 17"/>
          <p:cNvSpPr/>
          <p:nvPr/>
        </p:nvSpPr>
        <p:spPr>
          <a:xfrm>
            <a:off x="4518242" y="-3304"/>
            <a:ext cx="4041491" cy="364972"/>
          </a:xfrm>
          <a:prstGeom prst="rect">
            <a:avLst/>
          </a:prstGeom>
        </p:spPr>
        <p:txBody>
          <a:bodyPr wrap="none">
            <a:spAutoFit/>
          </a:bodyPr>
          <a:lstStyle/>
          <a:p>
            <a:pPr lvl="0">
              <a:lnSpc>
                <a:spcPct val="107000"/>
              </a:lnSpc>
              <a:spcAft>
                <a:spcPts val="0"/>
              </a:spcAft>
            </a:pPr>
            <a:r>
              <a:rPr lang="ru-RU" b="1" dirty="0">
                <a:latin typeface="Century Schoolbook" panose="02040604050505020304" pitchFamily="18" charset="0"/>
                <a:ea typeface="Times New Roman" panose="02020603050405020304" pitchFamily="18" charset="0"/>
              </a:rPr>
              <a:t>Образовательная деятельность</a:t>
            </a:r>
            <a:endParaRPr lang="ru-RU"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29370581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6" presetClass="entr" presetSubtype="16"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circle(in)">
                                      <p:cBhvr>
                                        <p:cTn id="48" dur="2000"/>
                                        <p:tgtEl>
                                          <p:spTgt spid="7"/>
                                        </p:tgtEl>
                                      </p:cBhvr>
                                    </p:animEffect>
                                  </p:childTnLst>
                                </p:cTn>
                              </p:par>
                              <p:par>
                                <p:cTn id="49" presetID="6" presetClass="entr" presetSubtype="16"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circle(in)">
                                      <p:cBhvr>
                                        <p:cTn id="51" dur="2000"/>
                                        <p:tgtEl>
                                          <p:spTgt spid="17"/>
                                        </p:tgtEl>
                                      </p:cBhvr>
                                    </p:animEffect>
                                  </p:childTnLst>
                                </p:cTn>
                              </p:par>
                              <p:par>
                                <p:cTn id="52" presetID="6" presetClass="entr" presetSubtype="16"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circle(in)">
                                      <p:cBhvr>
                                        <p:cTn id="5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4538" y="4219422"/>
            <a:ext cx="3804708" cy="2549159"/>
          </a:xfrm>
          <a:prstGeom prst="rect">
            <a:avLst/>
          </a:prstGeom>
        </p:spPr>
        <p:txBody>
          <a:bodyPr wrap="square">
            <a:spAutoFit/>
          </a:bodyPr>
          <a:lstStyle/>
          <a:p>
            <a:pPr marL="285750" indent="-200025" algn="just">
              <a:lnSpc>
                <a:spcPct val="107000"/>
              </a:lnSpc>
              <a:spcAft>
                <a:spcPts val="0"/>
              </a:spcAft>
              <a:buFont typeface="Arial" panose="020B0604020202020204" pitchFamily="34" charset="0"/>
              <a:buChar char="•"/>
            </a:pPr>
            <a:r>
              <a:rPr lang="ru-RU" sz="1000" b="1" spc="-20" dirty="0">
                <a:latin typeface="Century Schoolbook" panose="02040604050505020304" pitchFamily="18" charset="0"/>
                <a:ea typeface="Calibri" panose="020F0502020204030204" pitchFamily="34" charset="0"/>
              </a:rPr>
              <a:t>В ГГТУ действует единственный в Российской Федерации </a:t>
            </a:r>
            <a:r>
              <a:rPr lang="ru-RU" sz="1000" b="1" u="sng" spc="-20" dirty="0">
                <a:latin typeface="Century Schoolbook" panose="02040604050505020304" pitchFamily="18" charset="0"/>
                <a:ea typeface="Calibri" panose="020F0502020204030204" pitchFamily="34" charset="0"/>
              </a:rPr>
              <a:t>Специализированный центр компетенции «Преподавание в младших классах»</a:t>
            </a:r>
            <a:r>
              <a:rPr lang="ru-RU" sz="1000" b="1" spc="-20" dirty="0">
                <a:latin typeface="Century Schoolbook" panose="02040604050505020304" pitchFamily="18" charset="0"/>
                <a:ea typeface="Calibri" panose="020F0502020204030204" pitchFamily="34" charset="0"/>
              </a:rPr>
              <a:t>, который аккредитован Союзом </a:t>
            </a:r>
            <a:r>
              <a:rPr lang="en-US" sz="1000" b="1" spc="-20" dirty="0" err="1">
                <a:latin typeface="Century Schoolbook" panose="02040604050505020304" pitchFamily="18" charset="0"/>
                <a:ea typeface="Calibri" panose="020F0502020204030204" pitchFamily="34" charset="0"/>
              </a:rPr>
              <a:t>WorldSkillsRussia</a:t>
            </a:r>
            <a:r>
              <a:rPr lang="ru-RU" sz="1000" b="1" spc="-20" dirty="0">
                <a:latin typeface="Century Schoolbook" panose="02040604050505020304" pitchFamily="18" charset="0"/>
                <a:ea typeface="Calibri" panose="020F0502020204030204" pitchFamily="34" charset="0"/>
              </a:rPr>
              <a:t>, ему присвоен статус Национального центра. Кроме того, на базе ГГТУ действуют Специализированные центры компетенций «Дошкольное воспитание», «Веб-дизайн и разработка», аккредитованные по стандартам </a:t>
            </a:r>
            <a:r>
              <a:rPr lang="en-US" sz="1000" b="1" spc="-20" dirty="0" err="1">
                <a:latin typeface="Century Schoolbook" panose="02040604050505020304" pitchFamily="18" charset="0"/>
                <a:ea typeface="Calibri" panose="020F0502020204030204" pitchFamily="34" charset="0"/>
              </a:rPr>
              <a:t>WorldSkills</a:t>
            </a:r>
            <a:r>
              <a:rPr lang="ru-RU" sz="1000" b="1" spc="-20" dirty="0">
                <a:latin typeface="Century Schoolbook" panose="02040604050505020304" pitchFamily="18" charset="0"/>
                <a:ea typeface="Calibri" panose="020F0502020204030204" pitchFamily="34" charset="0"/>
              </a:rPr>
              <a:t>.  ГГТУ является областным центром для проведения экзаменов в формате </a:t>
            </a:r>
            <a:r>
              <a:rPr lang="en-US" sz="1000" b="1" spc="-20" dirty="0" err="1">
                <a:latin typeface="Century Schoolbook" panose="02040604050505020304" pitchFamily="18" charset="0"/>
                <a:ea typeface="Calibri" panose="020F0502020204030204" pitchFamily="34" charset="0"/>
              </a:rPr>
              <a:t>WorldSkills</a:t>
            </a:r>
            <a:r>
              <a:rPr lang="ru-RU" sz="1000" b="1" spc="-20" dirty="0">
                <a:latin typeface="Century Schoolbook" panose="02040604050505020304" pitchFamily="18" charset="0"/>
                <a:ea typeface="Calibri" panose="020F0502020204030204" pitchFamily="34" charset="0"/>
              </a:rPr>
              <a:t>. За последние 3 года более 300 выпускников прошли государственную итоговую аттестацию в формате демонстрационного экзамена по стандартам </a:t>
            </a:r>
            <a:r>
              <a:rPr lang="en-US" sz="1000" b="1" spc="-20" dirty="0" err="1">
                <a:latin typeface="Century Schoolbook" panose="02040604050505020304" pitchFamily="18" charset="0"/>
                <a:ea typeface="Calibri" panose="020F0502020204030204" pitchFamily="34" charset="0"/>
              </a:rPr>
              <a:t>WorldSkills</a:t>
            </a:r>
            <a:r>
              <a:rPr lang="ru-RU" sz="1000" b="1" spc="-20" dirty="0">
                <a:latin typeface="Century Schoolbook" panose="02040604050505020304" pitchFamily="18" charset="0"/>
                <a:ea typeface="Calibri" panose="020F0502020204030204" pitchFamily="34" charset="0"/>
              </a:rPr>
              <a:t>, в 2022 году – 20 человек.</a:t>
            </a:r>
            <a:endParaRPr lang="ru-RU" sz="1000" b="1" dirty="0">
              <a:latin typeface="Century Schoolbook" panose="02040604050505020304" pitchFamily="18" charset="0"/>
              <a:ea typeface="Calibri" panose="020F0502020204030204" pitchFamily="34" charset="0"/>
            </a:endParaRPr>
          </a:p>
        </p:txBody>
      </p:sp>
      <p:sp>
        <p:nvSpPr>
          <p:cNvPr id="3" name="Прямоугольник 2"/>
          <p:cNvSpPr/>
          <p:nvPr/>
        </p:nvSpPr>
        <p:spPr>
          <a:xfrm>
            <a:off x="4929917" y="337717"/>
            <a:ext cx="1499128" cy="307777"/>
          </a:xfrm>
          <a:prstGeom prst="rect">
            <a:avLst/>
          </a:prstGeom>
        </p:spPr>
        <p:txBody>
          <a:bodyPr wrap="none">
            <a:spAutoFit/>
          </a:bodyPr>
          <a:lstStyle/>
          <a:p>
            <a:r>
              <a:rPr lang="ru-RU" sz="1400" b="1" dirty="0">
                <a:latin typeface="Century Schoolbook" panose="02040604050505020304" pitchFamily="18" charset="0"/>
                <a:ea typeface="Calibri" panose="020F0502020204030204" pitchFamily="34" charset="0"/>
              </a:rPr>
              <a:t>Центры ГГТУ</a:t>
            </a:r>
            <a:endParaRPr lang="ru-RU" sz="1400" b="1" dirty="0">
              <a:latin typeface="Century Schoolbook" panose="02040604050505020304" pitchFamily="18" charset="0"/>
            </a:endParaRPr>
          </a:p>
        </p:txBody>
      </p:sp>
      <p:sp>
        <p:nvSpPr>
          <p:cNvPr id="5" name="Прямоугольник 4"/>
          <p:cNvSpPr/>
          <p:nvPr/>
        </p:nvSpPr>
        <p:spPr>
          <a:xfrm>
            <a:off x="863021" y="623362"/>
            <a:ext cx="11132048" cy="1785104"/>
          </a:xfrm>
          <a:prstGeom prst="rect">
            <a:avLst/>
          </a:prstGeom>
        </p:spPr>
        <p:txBody>
          <a:bodyPr wrap="square">
            <a:spAutoFit/>
          </a:bodyPr>
          <a:lstStyle/>
          <a:p>
            <a:pPr marL="171450" indent="-171450" algn="just">
              <a:buFont typeface="Arial" panose="020B0604020202020204" pitchFamily="34" charset="0"/>
              <a:buChar char="•"/>
            </a:pPr>
            <a:r>
              <a:rPr lang="ru-RU" sz="1000" b="1" u="sng" dirty="0">
                <a:latin typeface="Century Schoolbook" panose="02040604050505020304" pitchFamily="18" charset="0"/>
                <a:ea typeface="Times New Roman" panose="02020603050405020304" pitchFamily="18" charset="0"/>
              </a:rPr>
              <a:t>Центр непрерывного повышения профессионального мастерства педагогических работников (ЦНППМПР)</a:t>
            </a:r>
            <a:r>
              <a:rPr lang="ru-RU" sz="1000" b="1" dirty="0">
                <a:latin typeface="Century Schoolbook" panose="02040604050505020304" pitchFamily="18" charset="0"/>
                <a:ea typeface="Times New Roman" panose="02020603050405020304" pitchFamily="18" charset="0"/>
              </a:rPr>
              <a:t> осуществляется в рамках реализации федерального проекта «Учитель будущего» национального проекта «Образование</a:t>
            </a:r>
            <a:r>
              <a:rPr lang="ru-RU" sz="1000" b="1" dirty="0">
                <a:latin typeface="Century Schoolbook" panose="02040604050505020304" pitchFamily="18" charset="0"/>
              </a:rPr>
              <a:t> Основная цель деятельности центра: осуществление непрерывного дополнительного  профессионального образования педагогических   работников на основе диагностики профессиональных компетенций с учетом анализа запросов в овладении новыми профессиональными компетенциями и результатов оценочных процедур, проводимых в рамках добровольной независимой оценки профессиональной квалификации, определивших индивидуальные образовательные маршруты совершенствования профессионального мастерства педагогов. </a:t>
            </a:r>
            <a:r>
              <a:rPr lang="ru-RU" sz="1000" b="1" dirty="0">
                <a:latin typeface="Century Schoolbook" panose="02040604050505020304" pitchFamily="18" charset="0"/>
                <a:ea typeface="Times New Roman" panose="02020603050405020304" pitchFamily="18" charset="0"/>
              </a:rPr>
              <a:t>Гибкость и профессионализм реагирования, использование возможностей матричных и сетевых структур, подключение ресурсов организаций дополнительного профессионального образования помогают в реализации задач повышения качества образования. В 2022 году проведено 748 мероприятий: </a:t>
            </a:r>
            <a:r>
              <a:rPr lang="ru-RU" sz="1000" b="1" dirty="0" err="1">
                <a:latin typeface="Century Schoolbook" panose="02040604050505020304" pitchFamily="18" charset="0"/>
                <a:ea typeface="Times New Roman" panose="02020603050405020304" pitchFamily="18" charset="0"/>
              </a:rPr>
              <a:t>вебинары</a:t>
            </a:r>
            <a:r>
              <a:rPr lang="ru-RU" sz="1000" b="1" dirty="0">
                <a:latin typeface="Century Schoolbook" panose="02040604050505020304" pitchFamily="18" charset="0"/>
                <a:ea typeface="Times New Roman" panose="02020603050405020304" pitchFamily="18" charset="0"/>
              </a:rPr>
              <a:t>, мастер-классы, конкурсы, открытые публичные лекции, </a:t>
            </a:r>
            <a:r>
              <a:rPr lang="ru-RU" sz="1000" b="1" dirty="0" err="1">
                <a:latin typeface="Century Schoolbook" panose="02040604050505020304" pitchFamily="18" charset="0"/>
                <a:ea typeface="Times New Roman" panose="02020603050405020304" pitchFamily="18" charset="0"/>
              </a:rPr>
              <a:t>стажировочные</a:t>
            </a:r>
            <a:r>
              <a:rPr lang="ru-RU" sz="1000" b="1" dirty="0">
                <a:latin typeface="Century Schoolbook" panose="02040604050505020304" pitchFamily="18" charset="0"/>
                <a:ea typeface="Times New Roman" panose="02020603050405020304" pitchFamily="18" charset="0"/>
              </a:rPr>
              <a:t> площадки, курсы повышения квалификации. В мероприятиях приняли участие 25861 человек (в 2021 г – 8945 человек). Сайт ЦНППМПР </a:t>
            </a:r>
            <a:r>
              <a:rPr lang="en-US" sz="1000" b="1" dirty="0">
                <a:latin typeface="Century Schoolbook" panose="02040604050505020304" pitchFamily="18" charset="0"/>
                <a:ea typeface="Times New Roman" panose="02020603050405020304" pitchFamily="18" charset="0"/>
                <a:hlinkClick r:id="rId2"/>
              </a:rPr>
              <a:t>https://profcentr.ggtu.ru/</a:t>
            </a:r>
            <a:r>
              <a:rPr lang="ru-RU" sz="1000" b="1" dirty="0">
                <a:latin typeface="Century Schoolbook" panose="02040604050505020304" pitchFamily="18" charset="0"/>
                <a:ea typeface="Times New Roman" panose="02020603050405020304" pitchFamily="18" charset="0"/>
              </a:rPr>
              <a:t> </a:t>
            </a:r>
          </a:p>
          <a:p>
            <a:pPr marL="171450" indent="-171450" algn="just">
              <a:buFont typeface="Arial" panose="020B0604020202020204" pitchFamily="34" charset="0"/>
              <a:buChar char="•"/>
            </a:pPr>
            <a:endParaRPr lang="ru-RU" sz="1000" dirty="0">
              <a:latin typeface="Century Schoolbook" panose="02040604050505020304" pitchFamily="18" charset="0"/>
              <a:ea typeface="Times New Roman" panose="02020603050405020304" pitchFamily="18" charset="0"/>
            </a:endParaRPr>
          </a:p>
          <a:p>
            <a:pPr algn="just">
              <a:spcAft>
                <a:spcPts val="0"/>
              </a:spcAft>
            </a:pPr>
            <a:endParaRPr lang="ru-RU" sz="1000" dirty="0">
              <a:highlight>
                <a:srgbClr val="FFFF00"/>
              </a:highlight>
              <a:latin typeface="Century Schoolbook" panose="02040604050505020304" pitchFamily="18" charset="0"/>
              <a:ea typeface="Times New Roman" panose="0202060305040502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grpSp>
        <p:nvGrpSpPr>
          <p:cNvPr id="7" name="Gruppieren 19"/>
          <p:cNvGrpSpPr/>
          <p:nvPr/>
        </p:nvGrpSpPr>
        <p:grpSpPr>
          <a:xfrm>
            <a:off x="957958" y="3357467"/>
            <a:ext cx="10942173" cy="678534"/>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8" name="Pfeil nach links 15"/>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9" name="Pfeil nach links 16"/>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274" y="2162222"/>
            <a:ext cx="2267249" cy="1175413"/>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9045" y="2161271"/>
            <a:ext cx="2217456" cy="1144438"/>
          </a:xfrm>
          <a:prstGeom prst="rect">
            <a:avLst/>
          </a:prstGeom>
        </p:spPr>
      </p:pic>
      <p:pic>
        <p:nvPicPr>
          <p:cNvPr id="12" name="Рисунок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1391" y="2165239"/>
            <a:ext cx="1863050" cy="1182085"/>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63075" y="2161272"/>
            <a:ext cx="1987390" cy="1178716"/>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4731" y="4191205"/>
            <a:ext cx="2520158" cy="1680105"/>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1150" y="4559330"/>
            <a:ext cx="2535027" cy="1690018"/>
          </a:xfrm>
          <a:prstGeom prst="rect">
            <a:avLst/>
          </a:prstGeom>
        </p:spPr>
      </p:pic>
      <p:pic>
        <p:nvPicPr>
          <p:cNvPr id="16" name="Рисунок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50550" y="5177058"/>
            <a:ext cx="2387285" cy="1591523"/>
          </a:xfrm>
          <a:prstGeom prst="rect">
            <a:avLst/>
          </a:prstGeom>
        </p:spPr>
      </p:pic>
      <p:pic>
        <p:nvPicPr>
          <p:cNvPr id="18" name="Рисунок 17"/>
          <p:cNvPicPr>
            <a:picLocks noChangeAspect="1"/>
          </p:cNvPicPr>
          <p:nvPr/>
        </p:nvPicPr>
        <p:blipFill>
          <a:blip r:embed="rId11"/>
          <a:stretch>
            <a:fillRect/>
          </a:stretch>
        </p:blipFill>
        <p:spPr>
          <a:xfrm>
            <a:off x="4459923" y="286608"/>
            <a:ext cx="359271" cy="358886"/>
          </a:xfrm>
          <a:prstGeom prst="rect">
            <a:avLst/>
          </a:prstGeom>
        </p:spPr>
      </p:pic>
      <p:sp>
        <p:nvSpPr>
          <p:cNvPr id="19" name="Прямоугольник 18"/>
          <p:cNvSpPr/>
          <p:nvPr/>
        </p:nvSpPr>
        <p:spPr>
          <a:xfrm>
            <a:off x="4518242" y="-3304"/>
            <a:ext cx="4041491" cy="364972"/>
          </a:xfrm>
          <a:prstGeom prst="rect">
            <a:avLst/>
          </a:prstGeom>
        </p:spPr>
        <p:txBody>
          <a:bodyPr wrap="none">
            <a:spAutoFit/>
          </a:bodyPr>
          <a:lstStyle/>
          <a:p>
            <a:pPr lvl="0">
              <a:lnSpc>
                <a:spcPct val="107000"/>
              </a:lnSpc>
              <a:spcAft>
                <a:spcPts val="0"/>
              </a:spcAft>
            </a:pPr>
            <a:r>
              <a:rPr lang="ru-RU" b="1" dirty="0">
                <a:latin typeface="Century Schoolbook" panose="02040604050505020304" pitchFamily="18" charset="0"/>
                <a:ea typeface="Times New Roman" panose="02020603050405020304" pitchFamily="18" charset="0"/>
              </a:rPr>
              <a:t>Образовательная деятельность</a:t>
            </a:r>
            <a:endParaRPr lang="ru-RU"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27165131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6" presetClass="entr" presetSubtype="16"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2000"/>
                                        <p:tgtEl>
                                          <p:spTgt spid="14"/>
                                        </p:tgtEl>
                                      </p:cBhvr>
                                    </p:animEffect>
                                  </p:childTnLst>
                                </p:cTn>
                              </p:par>
                              <p:par>
                                <p:cTn id="44" presetID="6" presetClass="entr" presetSubtype="16"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par>
                                <p:cTn id="47" presetID="6"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512998" y="477739"/>
            <a:ext cx="5032147" cy="338554"/>
          </a:xfrm>
          <a:prstGeom prst="rect">
            <a:avLst/>
          </a:prstGeom>
        </p:spPr>
        <p:txBody>
          <a:bodyPr wrap="none">
            <a:spAutoFit/>
          </a:bodyPr>
          <a:lstStyle/>
          <a:p>
            <a:r>
              <a:rPr lang="ru-RU" sz="1600" b="1" dirty="0">
                <a:latin typeface="Century Schoolbook" panose="02040604050505020304" pitchFamily="18" charset="0"/>
                <a:ea typeface="Calibri" panose="020F0502020204030204" pitchFamily="34" charset="0"/>
              </a:rPr>
              <a:t>Независимая оценка качества образования</a:t>
            </a:r>
            <a:r>
              <a:rPr lang="ru-RU" sz="1600" dirty="0">
                <a:latin typeface="Century Schoolbook" panose="02040604050505020304" pitchFamily="18" charset="0"/>
                <a:ea typeface="Calibri" panose="020F0502020204030204" pitchFamily="34" charset="0"/>
              </a:rPr>
              <a:t> </a:t>
            </a:r>
            <a:endParaRPr lang="ru-RU" sz="1600" dirty="0">
              <a:latin typeface="Century Schoolbook" panose="02040604050505020304" pitchFamily="18" charset="0"/>
            </a:endParaRPr>
          </a:p>
        </p:txBody>
      </p:sp>
      <p:sp>
        <p:nvSpPr>
          <p:cNvPr id="4" name="Прямоугольник 3"/>
          <p:cNvSpPr/>
          <p:nvPr/>
        </p:nvSpPr>
        <p:spPr>
          <a:xfrm>
            <a:off x="746350" y="889072"/>
            <a:ext cx="11017025" cy="861774"/>
          </a:xfrm>
          <a:prstGeom prst="rect">
            <a:avLst/>
          </a:prstGeom>
        </p:spPr>
        <p:txBody>
          <a:bodyPr wrap="square">
            <a:spAutoFit/>
          </a:bodyPr>
          <a:lstStyle/>
          <a:p>
            <a:pPr marL="171450" indent="-171450" algn="just">
              <a:spcAft>
                <a:spcPts val="0"/>
              </a:spcAft>
              <a:buFont typeface="Arial" panose="020B0604020202020204" pitchFamily="34" charset="0"/>
              <a:buChar char="•"/>
            </a:pPr>
            <a:r>
              <a:rPr lang="ru-RU" sz="1000" dirty="0">
                <a:latin typeface="Century Schoolbook" panose="02040604050505020304" pitchFamily="18" charset="0"/>
              </a:rPr>
              <a:t>В целях независимой оценки качества образовательной деятельности вуз ежегодно участвует в проектах НИИ Мониторинга качества образовании «Федеральный интернет-экзамен в сфере профессионального образования», «Федеральный Интернет-экзамен для выпускников </a:t>
            </a:r>
            <a:r>
              <a:rPr lang="ru-RU" sz="1000" dirty="0" err="1">
                <a:latin typeface="Century Schoolbook" panose="02040604050505020304" pitchFamily="18" charset="0"/>
              </a:rPr>
              <a:t>бакалавриата</a:t>
            </a:r>
            <a:r>
              <a:rPr lang="ru-RU" sz="1000" dirty="0">
                <a:latin typeface="Century Schoolbook" panose="02040604050505020304" pitchFamily="18" charset="0"/>
              </a:rPr>
              <a:t> (ФИЭБ)». </a:t>
            </a:r>
          </a:p>
          <a:p>
            <a:pPr marL="180975" algn="just"/>
            <a:r>
              <a:rPr lang="ru-RU" sz="1000" dirty="0">
                <a:latin typeface="Century Schoolbook" panose="02040604050505020304" pitchFamily="18" charset="0"/>
              </a:rPr>
              <a:t>В 2022 году Университет получил </a:t>
            </a:r>
            <a:r>
              <a:rPr lang="ru-RU" sz="1000" b="1" dirty="0">
                <a:latin typeface="Century Schoolbook" panose="02040604050505020304" pitchFamily="18" charset="0"/>
              </a:rPr>
              <a:t>сертификаты качества</a:t>
            </a:r>
            <a:r>
              <a:rPr lang="ru-RU" sz="1000" dirty="0">
                <a:latin typeface="Century Schoolbook" panose="02040604050505020304" pitchFamily="18" charset="0"/>
              </a:rPr>
              <a:t> НИИ Мониторинга качества образования. Независимую оценку качества образования прошли такие направления подготовки</a:t>
            </a:r>
            <a:r>
              <a:rPr lang="ru-RU" sz="1000" dirty="0"/>
              <a:t>, как:</a:t>
            </a:r>
          </a:p>
          <a:p>
            <a:pPr marL="180975" algn="just">
              <a:spcAft>
                <a:spcPts val="0"/>
              </a:spcAft>
            </a:pPr>
            <a:endParaRPr lang="ru-RU" sz="1000" dirty="0">
              <a:effectLst/>
              <a:latin typeface="Century Schoolbook" panose="02040604050505020304" pitchFamily="18" charset="0"/>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1355459819"/>
              </p:ext>
            </p:extLst>
          </p:nvPr>
        </p:nvGraphicFramePr>
        <p:xfrm>
          <a:off x="1319550" y="1724440"/>
          <a:ext cx="9153525" cy="1472565"/>
        </p:xfrm>
        <a:graphic>
          <a:graphicData uri="http://schemas.openxmlformats.org/drawingml/2006/table">
            <a:tbl>
              <a:tblPr firstRow="1" firstCol="1" bandRow="1"/>
              <a:tblGrid>
                <a:gridCol w="4476101">
                  <a:extLst>
                    <a:ext uri="{9D8B030D-6E8A-4147-A177-3AD203B41FA5}">
                      <a16:colId xmlns:a16="http://schemas.microsoft.com/office/drawing/2014/main" val="2745443254"/>
                    </a:ext>
                  </a:extLst>
                </a:gridCol>
                <a:gridCol w="4677424">
                  <a:extLst>
                    <a:ext uri="{9D8B030D-6E8A-4147-A177-3AD203B41FA5}">
                      <a16:colId xmlns:a16="http://schemas.microsoft.com/office/drawing/2014/main" val="646729480"/>
                    </a:ext>
                  </a:extLst>
                </a:gridCol>
              </a:tblGrid>
              <a:tr h="0">
                <a:tc>
                  <a:txBody>
                    <a:bodyPr/>
                    <a:lstStyle/>
                    <a:p>
                      <a:pPr algn="ctr">
                        <a:spcAft>
                          <a:spcPts val="0"/>
                        </a:spcAft>
                      </a:pPr>
                      <a:r>
                        <a:rPr lang="ru-RU" sz="1000" dirty="0">
                          <a:effectLst/>
                          <a:latin typeface="Times New Roman" panose="02020603050405020304" pitchFamily="18" charset="0"/>
                        </a:rPr>
                        <a:t>Программы ВО</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000" dirty="0">
                          <a:effectLst/>
                          <a:latin typeface="Times New Roman" panose="02020603050405020304" pitchFamily="18" charset="0"/>
                        </a:rPr>
                        <a:t>Программы СПО</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8021079"/>
                  </a:ext>
                </a:extLst>
              </a:tr>
              <a:tr h="1320165">
                <a:tc>
                  <a:txBody>
                    <a:bodyPr/>
                    <a:lstStyle/>
                    <a:p>
                      <a:pPr>
                        <a:spcAft>
                          <a:spcPts val="0"/>
                        </a:spcAft>
                      </a:pPr>
                      <a:r>
                        <a:rPr lang="ru-RU" sz="1000" dirty="0">
                          <a:effectLst/>
                          <a:latin typeface="Times New Roman" panose="02020603050405020304" pitchFamily="18" charset="0"/>
                        </a:rPr>
                        <a:t>33.05.01 Фармация</a:t>
                      </a:r>
                    </a:p>
                    <a:p>
                      <a:pPr>
                        <a:spcAft>
                          <a:spcPts val="0"/>
                        </a:spcAft>
                      </a:pPr>
                      <a:r>
                        <a:rPr lang="ru-RU" sz="1000" dirty="0">
                          <a:effectLst/>
                          <a:latin typeface="Times New Roman" panose="02020603050405020304" pitchFamily="18" charset="0"/>
                        </a:rPr>
                        <a:t>40.03.01 Юриспруденция</a:t>
                      </a:r>
                    </a:p>
                    <a:p>
                      <a:pPr>
                        <a:spcAft>
                          <a:spcPts val="0"/>
                        </a:spcAft>
                      </a:pPr>
                      <a:r>
                        <a:rPr lang="ru-RU" sz="1000" dirty="0">
                          <a:effectLst/>
                          <a:latin typeface="Times New Roman" panose="02020603050405020304" pitchFamily="18" charset="0"/>
                        </a:rPr>
                        <a:t>44.03.01 Педагогическое образование</a:t>
                      </a:r>
                    </a:p>
                    <a:p>
                      <a:pPr>
                        <a:spcAft>
                          <a:spcPts val="0"/>
                        </a:spcAft>
                      </a:pPr>
                      <a:r>
                        <a:rPr lang="ru-RU" sz="1000" dirty="0">
                          <a:effectLst/>
                          <a:latin typeface="Times New Roman" panose="02020603050405020304" pitchFamily="18" charset="0"/>
                        </a:rPr>
                        <a:t>44.03.02 Психолого-педагогическое образование</a:t>
                      </a:r>
                    </a:p>
                    <a:p>
                      <a:pPr>
                        <a:spcAft>
                          <a:spcPts val="0"/>
                        </a:spcAft>
                      </a:pPr>
                      <a:r>
                        <a:rPr lang="ru-RU" sz="1000" dirty="0">
                          <a:effectLst/>
                          <a:latin typeface="Times New Roman" panose="02020603050405020304" pitchFamily="18" charset="0"/>
                        </a:rPr>
                        <a:t>44.03.03 Специальное (дефектологическое) образование</a:t>
                      </a:r>
                    </a:p>
                    <a:p>
                      <a:pPr>
                        <a:spcAft>
                          <a:spcPts val="0"/>
                        </a:spcAft>
                      </a:pPr>
                      <a:r>
                        <a:rPr lang="ru-RU" sz="1000" dirty="0">
                          <a:effectLst/>
                          <a:latin typeface="Times New Roman" panose="02020603050405020304" pitchFamily="18" charset="0"/>
                        </a:rPr>
                        <a:t>44.03.05 Педагогическое образование (с двумя профилями подготовки)</a:t>
                      </a:r>
                    </a:p>
                    <a:p>
                      <a:pPr>
                        <a:spcAft>
                          <a:spcPts val="0"/>
                        </a:spcAft>
                      </a:pPr>
                      <a:r>
                        <a:rPr lang="ru-RU" sz="1000" dirty="0">
                          <a:effectLst/>
                          <a:latin typeface="Times New Roman" panose="02020603050405020304" pitchFamily="18" charset="0"/>
                        </a:rPr>
                        <a:t>45.03.02 Лингвистика </a:t>
                      </a:r>
                    </a:p>
                    <a:p>
                      <a:pPr>
                        <a:spcAft>
                          <a:spcPts val="0"/>
                        </a:spcAft>
                      </a:pPr>
                      <a:r>
                        <a:rPr lang="ru-RU" sz="1000" dirty="0">
                          <a:effectLst/>
                          <a:latin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000" dirty="0">
                          <a:effectLst/>
                          <a:latin typeface="Times New Roman" panose="02020603050405020304" pitchFamily="18" charset="0"/>
                        </a:rPr>
                        <a:t>09.02.06 Сетевое и системное администрирование</a:t>
                      </a:r>
                    </a:p>
                    <a:p>
                      <a:pPr>
                        <a:spcAft>
                          <a:spcPts val="0"/>
                        </a:spcAft>
                      </a:pPr>
                      <a:r>
                        <a:rPr lang="ru-RU" sz="1000" dirty="0">
                          <a:effectLst/>
                          <a:latin typeface="Times New Roman" panose="02020603050405020304" pitchFamily="18" charset="0"/>
                        </a:rPr>
                        <a:t>09.02.07 Информационные системы и программирование</a:t>
                      </a:r>
                    </a:p>
                    <a:p>
                      <a:pPr>
                        <a:spcAft>
                          <a:spcPts val="0"/>
                        </a:spcAft>
                      </a:pPr>
                      <a:r>
                        <a:rPr lang="ru-RU" sz="1000" dirty="0">
                          <a:effectLst/>
                          <a:latin typeface="Times New Roman" panose="02020603050405020304" pitchFamily="18" charset="0"/>
                        </a:rPr>
                        <a:t>23.02.01 Организация перевозок и управление на транспорте (по видам)</a:t>
                      </a:r>
                    </a:p>
                    <a:p>
                      <a:pPr>
                        <a:spcAft>
                          <a:spcPts val="0"/>
                        </a:spcAft>
                      </a:pPr>
                      <a:r>
                        <a:rPr lang="ru-RU" sz="1000" dirty="0">
                          <a:effectLst/>
                          <a:latin typeface="Times New Roman" panose="02020603050405020304" pitchFamily="18" charset="0"/>
                        </a:rPr>
                        <a:t>43.02.14 Гостиничное дело</a:t>
                      </a:r>
                    </a:p>
                    <a:p>
                      <a:pPr>
                        <a:spcAft>
                          <a:spcPts val="0"/>
                        </a:spcAft>
                      </a:pPr>
                      <a:r>
                        <a:rPr lang="ru-RU" sz="1000" dirty="0">
                          <a:effectLst/>
                          <a:latin typeface="Times New Roman" panose="02020603050405020304" pitchFamily="18" charset="0"/>
                        </a:rPr>
                        <a:t>44.02.01 Дошкольное образование</a:t>
                      </a:r>
                    </a:p>
                    <a:p>
                      <a:pPr>
                        <a:spcAft>
                          <a:spcPts val="0"/>
                        </a:spcAft>
                      </a:pPr>
                      <a:r>
                        <a:rPr lang="ru-RU" sz="1000" dirty="0">
                          <a:effectLst/>
                          <a:latin typeface="Times New Roman" panose="02020603050405020304" pitchFamily="18" charset="0"/>
                        </a:rPr>
                        <a:t>44.02.04 Специальное дошкольное образование</a:t>
                      </a:r>
                    </a:p>
                    <a:p>
                      <a:pPr>
                        <a:spcAft>
                          <a:spcPts val="0"/>
                        </a:spcAft>
                      </a:pPr>
                      <a:r>
                        <a:rPr lang="ru-RU" sz="1000" dirty="0">
                          <a:effectLst/>
                          <a:latin typeface="Times New Roman" panose="02020603050405020304" pitchFamily="18" charset="0"/>
                        </a:rPr>
                        <a:t>44.02.06 Профессиональное обучение (по отраслям)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2068165"/>
                  </a:ext>
                </a:extLst>
              </a:tr>
            </a:tbl>
          </a:graphicData>
        </a:graphic>
      </p:graphicFrame>
      <p:pic>
        <p:nvPicPr>
          <p:cNvPr id="19" name="Рисунок 18"/>
          <p:cNvPicPr/>
          <p:nvPr/>
        </p:nvPicPr>
        <p:blipFill>
          <a:blip r:embed="rId2" cstate="print">
            <a:extLst>
              <a:ext uri="{28A0092B-C50C-407E-A947-70E740481C1C}">
                <a14:useLocalDpi xmlns:a14="http://schemas.microsoft.com/office/drawing/2010/main" val="0"/>
              </a:ext>
            </a:extLst>
          </a:blip>
          <a:stretch>
            <a:fillRect/>
          </a:stretch>
        </p:blipFill>
        <p:spPr>
          <a:xfrm>
            <a:off x="3139223" y="3377800"/>
            <a:ext cx="2047240" cy="2896870"/>
          </a:xfrm>
          <a:prstGeom prst="rect">
            <a:avLst/>
          </a:prstGeom>
        </p:spPr>
      </p:pic>
      <p:pic>
        <p:nvPicPr>
          <p:cNvPr id="18" name="Рисунок 17"/>
          <p:cNvPicPr/>
          <p:nvPr/>
        </p:nvPicPr>
        <p:blipFill>
          <a:blip r:embed="rId3" cstate="print">
            <a:extLst>
              <a:ext uri="{28A0092B-C50C-407E-A947-70E740481C1C}">
                <a14:useLocalDpi xmlns:a14="http://schemas.microsoft.com/office/drawing/2010/main" val="0"/>
              </a:ext>
            </a:extLst>
          </a:blip>
          <a:stretch>
            <a:fillRect/>
          </a:stretch>
        </p:blipFill>
        <p:spPr>
          <a:xfrm rot="20527763">
            <a:off x="1462931" y="3617364"/>
            <a:ext cx="2016810" cy="2896869"/>
          </a:xfrm>
          <a:prstGeom prst="rect">
            <a:avLst/>
          </a:prstGeom>
        </p:spPr>
      </p:pic>
      <p:pic>
        <p:nvPicPr>
          <p:cNvPr id="20" name="Рисунок 19" descr="Сертификат-0"/>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62509">
            <a:off x="6019800" y="3614917"/>
            <a:ext cx="2095500" cy="2896869"/>
          </a:xfrm>
          <a:prstGeom prst="rect">
            <a:avLst/>
          </a:prstGeom>
          <a:noFill/>
        </p:spPr>
      </p:pic>
      <p:pic>
        <p:nvPicPr>
          <p:cNvPr id="22" name="Рисунок 21" descr="Сертификат-3"/>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53795">
            <a:off x="9095101" y="3667331"/>
            <a:ext cx="2062163" cy="2896869"/>
          </a:xfrm>
          <a:prstGeom prst="rect">
            <a:avLst/>
          </a:prstGeom>
          <a:noFill/>
        </p:spPr>
      </p:pic>
      <p:pic>
        <p:nvPicPr>
          <p:cNvPr id="21" name="Рисунок 20" descr="Сертификат-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4167" y="3477733"/>
            <a:ext cx="2052975" cy="2896869"/>
          </a:xfrm>
          <a:prstGeom prst="rect">
            <a:avLst/>
          </a:prstGeom>
          <a:noFill/>
        </p:spPr>
      </p:pic>
      <p:pic>
        <p:nvPicPr>
          <p:cNvPr id="23" name="Рисунок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13" name="Рисунок 12"/>
          <p:cNvPicPr>
            <a:picLocks noChangeAspect="1"/>
          </p:cNvPicPr>
          <p:nvPr/>
        </p:nvPicPr>
        <p:blipFill>
          <a:blip r:embed="rId8"/>
          <a:stretch>
            <a:fillRect/>
          </a:stretch>
        </p:blipFill>
        <p:spPr>
          <a:xfrm rot="1559598">
            <a:off x="10867773" y="187860"/>
            <a:ext cx="1397490" cy="513730"/>
          </a:xfrm>
          <a:prstGeom prst="rect">
            <a:avLst/>
          </a:prstGeom>
        </p:spPr>
      </p:pic>
      <p:sp>
        <p:nvSpPr>
          <p:cNvPr id="14" name="Прямоугольник 13"/>
          <p:cNvSpPr/>
          <p:nvPr/>
        </p:nvSpPr>
        <p:spPr>
          <a:xfrm>
            <a:off x="4518242" y="-3304"/>
            <a:ext cx="4041491" cy="364972"/>
          </a:xfrm>
          <a:prstGeom prst="rect">
            <a:avLst/>
          </a:prstGeom>
        </p:spPr>
        <p:txBody>
          <a:bodyPr wrap="none">
            <a:spAutoFit/>
          </a:bodyPr>
          <a:lstStyle/>
          <a:p>
            <a:pPr lvl="0">
              <a:lnSpc>
                <a:spcPct val="107000"/>
              </a:lnSpc>
              <a:spcAft>
                <a:spcPts val="0"/>
              </a:spcAft>
            </a:pPr>
            <a:r>
              <a:rPr lang="ru-RU" b="1" dirty="0">
                <a:latin typeface="Century Schoolbook" panose="02040604050505020304" pitchFamily="18" charset="0"/>
                <a:ea typeface="Times New Roman" panose="02020603050405020304" pitchFamily="18" charset="0"/>
              </a:rPr>
              <a:t>Образовательная деятельность</a:t>
            </a:r>
            <a:endParaRPr lang="ru-RU"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35441331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fltVal val="0"/>
                                          </p:val>
                                        </p:tav>
                                        <p:tav tm="100000">
                                          <p:val>
                                            <p:strVal val="#ppt_h"/>
                                          </p:val>
                                        </p:tav>
                                      </p:tavLst>
                                    </p:anim>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Прямоугольник 23"/>
          <p:cNvSpPr/>
          <p:nvPr/>
        </p:nvSpPr>
        <p:spPr>
          <a:xfrm>
            <a:off x="2812060" y="0"/>
            <a:ext cx="8034572" cy="388696"/>
          </a:xfrm>
          <a:prstGeom prst="rect">
            <a:avLst/>
          </a:prstGeom>
        </p:spPr>
        <p:txBody>
          <a:bodyPr wrap="none">
            <a:spAutoFit/>
          </a:bodyPr>
          <a:lstStyle/>
          <a:p>
            <a:pPr lvl="0">
              <a:lnSpc>
                <a:spcPct val="107000"/>
              </a:lnSpc>
              <a:spcAft>
                <a:spcPts val="0"/>
              </a:spcAft>
            </a:pPr>
            <a:r>
              <a:rPr lang="ru-RU" b="1" dirty="0">
                <a:latin typeface="Century Schoolbook" panose="02040604050505020304" pitchFamily="18" charset="0"/>
                <a:ea typeface="Times New Roman" panose="02020603050405020304" pitchFamily="18" charset="0"/>
              </a:rPr>
              <a:t>Кадровое обеспечение реализации образовательных программ</a:t>
            </a:r>
            <a:endParaRPr lang="ru-RU" dirty="0">
              <a:latin typeface="Century Schoolbook" panose="02040604050505020304" pitchFamily="18" charset="0"/>
              <a:ea typeface="Calibri" panose="020F0502020204030204" pitchFamily="34" charset="0"/>
            </a:endParaRPr>
          </a:p>
        </p:txBody>
      </p:sp>
      <p:grpSp>
        <p:nvGrpSpPr>
          <p:cNvPr id="26" name="그룹 47"/>
          <p:cNvGrpSpPr>
            <a:grpSpLocks/>
          </p:cNvGrpSpPr>
          <p:nvPr/>
        </p:nvGrpSpPr>
        <p:grpSpPr bwMode="auto">
          <a:xfrm flipH="1">
            <a:off x="1428750" y="379996"/>
            <a:ext cx="9670435" cy="4808159"/>
            <a:chOff x="-1204654" y="789033"/>
            <a:chExt cx="11209009" cy="6006042"/>
          </a:xfrm>
        </p:grpSpPr>
        <p:pic>
          <p:nvPicPr>
            <p:cNvPr id="27" name="Picture 4" descr="66"/>
            <p:cNvPicPr>
              <a:picLocks noChangeAspect="1" noChangeArrowheads="1"/>
            </p:cNvPicPr>
            <p:nvPr/>
          </p:nvPicPr>
          <p:blipFill>
            <a:blip r:embed="rId2">
              <a:lum bright="4000" contrast="18000"/>
              <a:grayscl/>
              <a:extLst>
                <a:ext uri="{28A0092B-C50C-407E-A947-70E740481C1C}">
                  <a14:useLocalDpi xmlns:a14="http://schemas.microsoft.com/office/drawing/2010/main" val="0"/>
                </a:ext>
              </a:extLst>
            </a:blip>
            <a:srcRect/>
            <a:stretch>
              <a:fillRect/>
            </a:stretch>
          </p:blipFill>
          <p:spPr bwMode="auto">
            <a:xfrm>
              <a:off x="38623" y="2069087"/>
              <a:ext cx="9144000"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 Box 6"/>
            <p:cNvSpPr txBox="1">
              <a:spLocks noChangeArrowheads="1"/>
            </p:cNvSpPr>
            <p:nvPr/>
          </p:nvSpPr>
          <p:spPr bwMode="auto">
            <a:xfrm>
              <a:off x="6121661" y="2860459"/>
              <a:ext cx="22708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ru-RU" altLang="ko-KR" sz="2000" b="1" i="0" u="none" strike="noStrike" kern="0" cap="none" spc="0" normalizeH="0" baseline="0" noProof="0" dirty="0">
                  <a:ln>
                    <a:noFill/>
                  </a:ln>
                  <a:solidFill>
                    <a:srgbClr val="C00000"/>
                  </a:solidFill>
                  <a:effectLst/>
                  <a:uLnTx/>
                  <a:uFillTx/>
                  <a:latin typeface="Century Schoolbook" panose="02040604050505020304" pitchFamily="18" charset="0"/>
                </a:rPr>
                <a:t>Кадровое обеспечение </a:t>
              </a:r>
              <a:endParaRPr kumimoji="1" lang="en-US" altLang="ko-KR" sz="2000" b="1" i="0" u="none" strike="noStrike" kern="0" cap="none" spc="0" normalizeH="0" baseline="0" noProof="0" dirty="0">
                <a:ln>
                  <a:noFill/>
                </a:ln>
                <a:solidFill>
                  <a:srgbClr val="C00000"/>
                </a:solidFill>
                <a:effectLst/>
                <a:uLnTx/>
                <a:uFillTx/>
                <a:latin typeface="Century Schoolbook" panose="02040604050505020304" pitchFamily="18" charset="0"/>
              </a:endParaRPr>
            </a:p>
          </p:txBody>
        </p:sp>
        <p:sp>
          <p:nvSpPr>
            <p:cNvPr id="60" name="Oval 12"/>
            <p:cNvSpPr>
              <a:spLocks noChangeArrowheads="1"/>
            </p:cNvSpPr>
            <p:nvPr/>
          </p:nvSpPr>
          <p:spPr bwMode="auto">
            <a:xfrm>
              <a:off x="179388" y="4648200"/>
              <a:ext cx="1500187" cy="1082675"/>
            </a:xfrm>
            <a:prstGeom prst="ellipse">
              <a:avLst/>
            </a:prstGeom>
            <a:gradFill rotWithShape="1">
              <a:gsLst>
                <a:gs pos="0">
                  <a:srgbClr val="000000">
                    <a:alpha val="14999"/>
                  </a:srgbClr>
                </a:gs>
                <a:gs pos="100000">
                  <a:srgbClr val="000000">
                    <a:gamma/>
                    <a:tint val="57647"/>
                    <a:invGamma/>
                    <a:alpha val="0"/>
                  </a:srgbClr>
                </a:gs>
              </a:gsLst>
              <a:path path="shape">
                <a:fillToRect l="50000" t="50000" r="50000" b="50000"/>
              </a:path>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굴림" charset="-127"/>
                <a:ea typeface="굴림" charset="-127"/>
              </a:endParaRPr>
            </a:p>
          </p:txBody>
        </p:sp>
        <p:grpSp>
          <p:nvGrpSpPr>
            <p:cNvPr id="30" name="그룹 67"/>
            <p:cNvGrpSpPr>
              <a:grpSpLocks/>
            </p:cNvGrpSpPr>
            <p:nvPr/>
          </p:nvGrpSpPr>
          <p:grpSpPr bwMode="auto">
            <a:xfrm>
              <a:off x="-1204654" y="793300"/>
              <a:ext cx="4147878" cy="4354963"/>
              <a:chOff x="-1204653" y="793300"/>
              <a:chExt cx="4147879" cy="4354962"/>
            </a:xfrm>
          </p:grpSpPr>
          <p:sp>
            <p:nvSpPr>
              <p:cNvPr id="51" name="Oval 27"/>
              <p:cNvSpPr>
                <a:spLocks noChangeArrowheads="1"/>
              </p:cNvSpPr>
              <p:nvPr/>
            </p:nvSpPr>
            <p:spPr bwMode="auto">
              <a:xfrm>
                <a:off x="1331913" y="3983037"/>
                <a:ext cx="1611313" cy="1165225"/>
              </a:xfrm>
              <a:prstGeom prst="ellipse">
                <a:avLst/>
              </a:prstGeom>
              <a:gradFill rotWithShape="1">
                <a:gsLst>
                  <a:gs pos="0">
                    <a:srgbClr val="000000">
                      <a:alpha val="14999"/>
                    </a:srgbClr>
                  </a:gs>
                  <a:gs pos="100000">
                    <a:srgbClr val="000000">
                      <a:gamma/>
                      <a:tint val="57647"/>
                      <a:invGamma/>
                      <a:alpha val="0"/>
                    </a:srgbClr>
                  </a:gs>
                </a:gsLst>
                <a:path path="shape">
                  <a:fillToRect l="50000" t="50000" r="50000" b="50000"/>
                </a:path>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굴림" charset="-127"/>
                  <a:ea typeface="굴림" charset="-127"/>
                </a:endParaRPr>
              </a:p>
            </p:txBody>
          </p:sp>
          <p:sp>
            <p:nvSpPr>
              <p:cNvPr id="52" name="Oval 29"/>
              <p:cNvSpPr>
                <a:spLocks noChangeArrowheads="1"/>
              </p:cNvSpPr>
              <p:nvPr/>
            </p:nvSpPr>
            <p:spPr bwMode="auto">
              <a:xfrm>
                <a:off x="1407992" y="3253710"/>
                <a:ext cx="1457204" cy="1457498"/>
              </a:xfrm>
              <a:prstGeom prst="ellipse">
                <a:avLst/>
              </a:prstGeom>
              <a:gradFill flip="none" rotWithShape="1">
                <a:gsLst>
                  <a:gs pos="0">
                    <a:srgbClr val="969696">
                      <a:shade val="30000"/>
                      <a:satMod val="115000"/>
                    </a:srgbClr>
                  </a:gs>
                  <a:gs pos="50000">
                    <a:srgbClr val="969696">
                      <a:shade val="67500"/>
                      <a:satMod val="115000"/>
                    </a:srgbClr>
                  </a:gs>
                  <a:gs pos="100000">
                    <a:srgbClr val="969696">
                      <a:shade val="100000"/>
                      <a:satMod val="115000"/>
                    </a:srgbClr>
                  </a:gs>
                </a:gsLst>
                <a:lin ang="5400000" scaled="1"/>
                <a:tileRect/>
              </a:gradFill>
              <a:ln w="9525" algn="ctr">
                <a:noFill/>
                <a:round/>
                <a:headEnd/>
                <a:tailEnd/>
              </a:ln>
              <a:effectLst/>
              <a:scene3d>
                <a:camera prst="orthographicFront"/>
                <a:lightRig rig="threePt" dir="t"/>
              </a:scene3d>
              <a:sp3d extrusionH="285750">
                <a:bevelT w="863600" h="19050" prst="angle"/>
                <a:bevelB w="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FFFFFF"/>
                  </a:solidFill>
                  <a:effectLst/>
                  <a:uLnTx/>
                  <a:uFillTx/>
                  <a:latin typeface="굴림" charset="-127"/>
                  <a:ea typeface="굴림" charset="-127"/>
                </a:endParaRPr>
              </a:p>
            </p:txBody>
          </p:sp>
          <p:grpSp>
            <p:nvGrpSpPr>
              <p:cNvPr id="53" name="Group 30"/>
              <p:cNvGrpSpPr>
                <a:grpSpLocks/>
              </p:cNvGrpSpPr>
              <p:nvPr/>
            </p:nvGrpSpPr>
            <p:grpSpPr bwMode="auto">
              <a:xfrm>
                <a:off x="1366798" y="3213109"/>
                <a:ext cx="1533283" cy="1539448"/>
                <a:chOff x="2467" y="3153"/>
                <a:chExt cx="998" cy="999"/>
              </a:xfrm>
            </p:grpSpPr>
            <p:sp>
              <p:nvSpPr>
                <p:cNvPr id="58" name="Oval 31"/>
                <p:cNvSpPr>
                  <a:spLocks noChangeArrowheads="1"/>
                </p:cNvSpPr>
                <p:nvPr/>
              </p:nvSpPr>
              <p:spPr bwMode="auto">
                <a:xfrm>
                  <a:off x="2815" y="3173"/>
                  <a:ext cx="264" cy="266"/>
                </a:xfrm>
                <a:prstGeom prst="ellipse">
                  <a:avLst/>
                </a:prstGeom>
                <a:gradFill rotWithShape="1">
                  <a:gsLst>
                    <a:gs pos="0">
                      <a:srgbClr val="FFFFFF"/>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ko-KR" sz="1800" b="0" i="0" u="none" strike="noStrike" kern="0" cap="none" spc="0" normalizeH="0" baseline="0" noProof="0">
                    <a:ln>
                      <a:noFill/>
                    </a:ln>
                    <a:solidFill>
                      <a:sysClr val="windowText" lastClr="000000"/>
                    </a:solidFill>
                    <a:effectLst/>
                    <a:uLnTx/>
                    <a:uFillTx/>
                  </a:endParaRPr>
                </a:p>
              </p:txBody>
            </p:sp>
            <p:pic>
              <p:nvPicPr>
                <p:cNvPr id="59" name="Picture 32" descr="그림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7" y="3153"/>
                  <a:ext cx="998"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 name="Text Box 34"/>
              <p:cNvSpPr txBox="1">
                <a:spLocks noChangeArrowheads="1"/>
              </p:cNvSpPr>
              <p:nvPr/>
            </p:nvSpPr>
            <p:spPr bwMode="auto">
              <a:xfrm>
                <a:off x="1693862" y="3716337"/>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ru-RU" altLang="ko-KR" sz="2400" b="1" i="0" u="none" strike="noStrike" kern="0" cap="none" spc="0" normalizeH="0" baseline="0" noProof="0" dirty="0">
                    <a:ln>
                      <a:noFill/>
                    </a:ln>
                    <a:effectLst/>
                    <a:uLnTx/>
                    <a:uFillTx/>
                    <a:latin typeface="Times New Roman" pitchFamily="18" charset="0"/>
                    <a:ea typeface="굴림" pitchFamily="34" charset="-127"/>
                  </a:rPr>
                  <a:t>ДПО</a:t>
                </a:r>
                <a:endParaRPr kumimoji="1" lang="en-US" altLang="ko-KR" sz="2400" b="1" i="0" u="none" strike="noStrike" kern="0" cap="none" spc="0" normalizeH="0" baseline="0" noProof="0" dirty="0">
                  <a:ln>
                    <a:noFill/>
                  </a:ln>
                  <a:effectLst/>
                  <a:uLnTx/>
                  <a:uFillTx/>
                  <a:latin typeface="Times New Roman" pitchFamily="18" charset="0"/>
                  <a:ea typeface="굴림" pitchFamily="34" charset="-127"/>
                </a:endParaRPr>
              </a:p>
            </p:txBody>
          </p:sp>
          <p:sp>
            <p:nvSpPr>
              <p:cNvPr id="55" name="Text Box 36"/>
              <p:cNvSpPr txBox="1">
                <a:spLocks noChangeArrowheads="1"/>
              </p:cNvSpPr>
              <p:nvPr/>
            </p:nvSpPr>
            <p:spPr bwMode="auto">
              <a:xfrm>
                <a:off x="-1204653" y="793300"/>
                <a:ext cx="3191176" cy="80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ru-RU" altLang="ko-KR" sz="1200" i="0" u="none" strike="noStrike" kern="0" cap="none" spc="0" normalizeH="0" baseline="0" noProof="0" dirty="0">
                    <a:ln>
                      <a:noFill/>
                    </a:ln>
                    <a:effectLst/>
                    <a:uLnTx/>
                    <a:uFillTx/>
                    <a:latin typeface="Century Schoolbook" panose="02040604050505020304" pitchFamily="18" charset="0"/>
                  </a:rPr>
                  <a:t>В подготовке</a:t>
                </a:r>
                <a:r>
                  <a:rPr kumimoji="1" lang="ru-RU" altLang="ko-KR" sz="1200" i="0" u="none" strike="noStrike" kern="0" cap="none" spc="0" normalizeH="0" noProof="0" dirty="0">
                    <a:ln>
                      <a:noFill/>
                    </a:ln>
                    <a:effectLst/>
                    <a:uLnTx/>
                    <a:uFillTx/>
                    <a:latin typeface="Century Schoolbook" panose="02040604050505020304" pitchFamily="18" charset="0"/>
                  </a:rPr>
                  <a:t> </a:t>
                </a:r>
                <a:r>
                  <a:rPr kumimoji="1" lang="ru-RU" altLang="ko-KR" sz="1200" i="0" u="none" strike="noStrike" kern="0" cap="none" spc="0" normalizeH="0" noProof="0" dirty="0" smtClean="0">
                    <a:ln>
                      <a:noFill/>
                    </a:ln>
                    <a:effectLst/>
                    <a:uLnTx/>
                    <a:uFillTx/>
                    <a:latin typeface="Century Schoolbook" panose="02040604050505020304" pitchFamily="18" charset="0"/>
                  </a:rPr>
                  <a:t>слушателей по программам ДПО </a:t>
                </a:r>
                <a:r>
                  <a:rPr kumimoji="1" lang="ru-RU" altLang="ko-KR" sz="1200" i="0" u="none" strike="noStrike" kern="0" cap="none" spc="0" normalizeH="0" noProof="0" dirty="0">
                    <a:ln>
                      <a:noFill/>
                    </a:ln>
                    <a:effectLst/>
                    <a:uLnTx/>
                    <a:uFillTx/>
                    <a:latin typeface="Century Schoolbook" panose="02040604050505020304" pitchFamily="18" charset="0"/>
                  </a:rPr>
                  <a:t>принимали </a:t>
                </a:r>
                <a:r>
                  <a:rPr kumimoji="1" lang="ru-RU" altLang="ko-KR" sz="1200" i="0" u="none" strike="noStrike" kern="0" cap="none" spc="0" normalizeH="0" noProof="0">
                    <a:ln>
                      <a:noFill/>
                    </a:ln>
                    <a:effectLst/>
                    <a:uLnTx/>
                    <a:uFillTx/>
                    <a:latin typeface="Century Schoolbook" panose="02040604050505020304" pitchFamily="18" charset="0"/>
                  </a:rPr>
                  <a:t>участие </a:t>
                </a:r>
                <a:r>
                  <a:rPr kumimoji="1" lang="ru-RU" altLang="ko-KR" sz="1200" i="0" u="none" strike="noStrike" kern="0" cap="none" spc="0" normalizeH="0" noProof="0" smtClean="0">
                    <a:ln>
                      <a:noFill/>
                    </a:ln>
                    <a:effectLst/>
                    <a:uLnTx/>
                    <a:uFillTx/>
                    <a:latin typeface="Century Schoolbook" panose="02040604050505020304" pitchFamily="18" charset="0"/>
                  </a:rPr>
                  <a:t>85 </a:t>
                </a:r>
                <a:r>
                  <a:rPr kumimoji="1" lang="ru-RU" altLang="ko-KR" sz="1200" i="0" u="none" strike="noStrike" kern="0" cap="none" spc="0" normalizeH="0" noProof="0" dirty="0">
                    <a:ln>
                      <a:noFill/>
                    </a:ln>
                    <a:effectLst/>
                    <a:uLnTx/>
                    <a:uFillTx/>
                    <a:latin typeface="Century Schoolbook" panose="02040604050505020304" pitchFamily="18" charset="0"/>
                  </a:rPr>
                  <a:t>преподавателей. </a:t>
                </a:r>
                <a:endParaRPr kumimoji="1" lang="en-US" altLang="ko-KR" sz="1200" i="0" u="none" strike="noStrike" kern="0" cap="none" spc="0" normalizeH="0" baseline="0" noProof="0" dirty="0">
                  <a:ln>
                    <a:noFill/>
                  </a:ln>
                  <a:effectLst/>
                  <a:uLnTx/>
                  <a:uFillTx/>
                  <a:latin typeface="Century Schoolbook" panose="02040604050505020304" pitchFamily="18" charset="0"/>
                </a:endParaRPr>
              </a:p>
            </p:txBody>
          </p:sp>
          <p:sp>
            <p:nvSpPr>
              <p:cNvPr id="50" name="Line 24"/>
              <p:cNvSpPr>
                <a:spLocks noChangeShapeType="1"/>
              </p:cNvSpPr>
              <p:nvPr/>
            </p:nvSpPr>
            <p:spPr bwMode="auto">
              <a:xfrm flipH="1" flipV="1">
                <a:off x="706094" y="1744954"/>
                <a:ext cx="1187541" cy="1467405"/>
              </a:xfrm>
              <a:prstGeom prst="line">
                <a:avLst/>
              </a:prstGeom>
              <a:noFill/>
              <a:ln w="9525">
                <a:solidFill>
                  <a:srgbClr val="FFFFFF"/>
                </a:solidFill>
                <a:prstDash val="dash"/>
                <a:round/>
                <a:headEnd/>
                <a:tailEnd type="oval" w="lg" len="lg"/>
              </a:ln>
              <a:effectLst>
                <a:glow rad="127000">
                  <a:schemeClr val="bg2">
                    <a:lumMod val="75000"/>
                  </a:schemeClr>
                </a:glo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31" name="그룹 69"/>
            <p:cNvGrpSpPr>
              <a:grpSpLocks/>
            </p:cNvGrpSpPr>
            <p:nvPr/>
          </p:nvGrpSpPr>
          <p:grpSpPr bwMode="auto">
            <a:xfrm>
              <a:off x="1620573" y="810831"/>
              <a:ext cx="3559351" cy="3975482"/>
              <a:chOff x="1620573" y="810831"/>
              <a:chExt cx="3559352" cy="3975483"/>
            </a:xfrm>
          </p:grpSpPr>
          <p:sp>
            <p:nvSpPr>
              <p:cNvPr id="41" name="Oval 41"/>
              <p:cNvSpPr>
                <a:spLocks noChangeArrowheads="1"/>
              </p:cNvSpPr>
              <p:nvPr/>
            </p:nvSpPr>
            <p:spPr bwMode="auto">
              <a:xfrm>
                <a:off x="2627313" y="3490914"/>
                <a:ext cx="1792288" cy="1295400"/>
              </a:xfrm>
              <a:prstGeom prst="ellipse">
                <a:avLst/>
              </a:prstGeom>
              <a:gradFill rotWithShape="1">
                <a:gsLst>
                  <a:gs pos="0">
                    <a:srgbClr val="000000">
                      <a:alpha val="14999"/>
                    </a:srgbClr>
                  </a:gs>
                  <a:gs pos="100000">
                    <a:srgbClr val="000000">
                      <a:gamma/>
                      <a:tint val="57647"/>
                      <a:invGamma/>
                      <a:alpha val="0"/>
                    </a:srgbClr>
                  </a:gs>
                </a:gsLst>
                <a:path path="shape">
                  <a:fillToRect l="50000" t="50000" r="50000" b="50000"/>
                </a:path>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굴림" charset="-127"/>
                  <a:ea typeface="굴림" charset="-127"/>
                </a:endParaRPr>
              </a:p>
            </p:txBody>
          </p:sp>
          <p:sp>
            <p:nvSpPr>
              <p:cNvPr id="42" name="Oval 43"/>
              <p:cNvSpPr>
                <a:spLocks noChangeArrowheads="1"/>
              </p:cNvSpPr>
              <p:nvPr/>
            </p:nvSpPr>
            <p:spPr bwMode="auto">
              <a:xfrm>
                <a:off x="2732089" y="2709185"/>
                <a:ext cx="1620870" cy="1619920"/>
              </a:xfrm>
              <a:prstGeom prst="ellipse">
                <a:avLst/>
              </a:prstGeom>
              <a:solidFill>
                <a:schemeClr val="accent6">
                  <a:lumMod val="75000"/>
                </a:schemeClr>
              </a:solidFill>
              <a:ln w="9525" algn="ctr">
                <a:noFill/>
                <a:round/>
                <a:headEnd/>
                <a:tailEnd/>
              </a:ln>
              <a:effectLst/>
              <a:scene3d>
                <a:camera prst="orthographicFront"/>
                <a:lightRig rig="threePt" dir="t"/>
              </a:scene3d>
              <a:sp3d extrusionH="285750">
                <a:bevelT w="863600" h="19050" prst="angle"/>
                <a:bevelB w="0"/>
              </a:sp3d>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rgbClr val="FFFFFF"/>
                  </a:solidFill>
                  <a:effectLst/>
                  <a:uLnTx/>
                  <a:uFillTx/>
                  <a:latin typeface="굴림" charset="-127"/>
                  <a:ea typeface="굴림" charset="-127"/>
                </a:endParaRPr>
              </a:p>
            </p:txBody>
          </p:sp>
          <p:grpSp>
            <p:nvGrpSpPr>
              <p:cNvPr id="43" name="그룹 65"/>
              <p:cNvGrpSpPr>
                <a:grpSpLocks/>
              </p:cNvGrpSpPr>
              <p:nvPr/>
            </p:nvGrpSpPr>
            <p:grpSpPr bwMode="auto">
              <a:xfrm>
                <a:off x="2681451" y="2657888"/>
                <a:ext cx="1705494" cy="1729056"/>
                <a:chOff x="2681451" y="2657888"/>
                <a:chExt cx="1705494" cy="1729056"/>
              </a:xfrm>
            </p:grpSpPr>
            <p:sp>
              <p:nvSpPr>
                <p:cNvPr id="46" name="Oval 45"/>
                <p:cNvSpPr>
                  <a:spLocks noChangeArrowheads="1"/>
                </p:cNvSpPr>
                <p:nvPr/>
              </p:nvSpPr>
              <p:spPr bwMode="auto">
                <a:xfrm>
                  <a:off x="3270386" y="2657888"/>
                  <a:ext cx="451153" cy="455460"/>
                </a:xfrm>
                <a:prstGeom prst="ellipse">
                  <a:avLst/>
                </a:prstGeom>
                <a:gradFill rotWithShape="1">
                  <a:gsLst>
                    <a:gs pos="0">
                      <a:srgbClr val="FFFFFF"/>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ko-KR" sz="1800" b="0" i="0" u="none" strike="noStrike" kern="0" cap="none" spc="0" normalizeH="0" baseline="0" noProof="0">
                    <a:ln>
                      <a:noFill/>
                    </a:ln>
                    <a:solidFill>
                      <a:sysClr val="windowText" lastClr="000000"/>
                    </a:solidFill>
                    <a:effectLst/>
                    <a:uLnTx/>
                    <a:uFillTx/>
                  </a:endParaRPr>
                </a:p>
              </p:txBody>
            </p:sp>
            <p:pic>
              <p:nvPicPr>
                <p:cNvPr id="47" name="Picture 46" descr="그림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451" y="2678113"/>
                  <a:ext cx="1705494" cy="1708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48"/>
                <p:cNvSpPr txBox="1">
                  <a:spLocks noChangeArrowheads="1"/>
                </p:cNvSpPr>
                <p:nvPr/>
              </p:nvSpPr>
              <p:spPr bwMode="auto">
                <a:xfrm>
                  <a:off x="3074793" y="3257551"/>
                  <a:ext cx="897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ru-RU" altLang="ko-KR" sz="2400" b="1" i="0" u="none" strike="noStrike" kern="0" cap="none" spc="0" normalizeH="0" baseline="0" noProof="0" dirty="0">
                      <a:ln>
                        <a:noFill/>
                      </a:ln>
                      <a:effectLst/>
                      <a:uLnTx/>
                      <a:uFillTx/>
                      <a:latin typeface="Times New Roman" pitchFamily="18" charset="0"/>
                      <a:ea typeface="굴림" pitchFamily="34" charset="-127"/>
                    </a:rPr>
                    <a:t>СПО</a:t>
                  </a:r>
                  <a:endParaRPr kumimoji="1" lang="en-US" altLang="ko-KR" sz="2400" b="1" i="0" u="none" strike="noStrike" kern="0" cap="none" spc="0" normalizeH="0" baseline="0" noProof="0" dirty="0">
                    <a:ln>
                      <a:noFill/>
                    </a:ln>
                    <a:effectLst/>
                    <a:uLnTx/>
                    <a:uFillTx/>
                    <a:latin typeface="Times New Roman" pitchFamily="18" charset="0"/>
                    <a:ea typeface="굴림" pitchFamily="34" charset="-127"/>
                  </a:endParaRPr>
                </a:p>
              </p:txBody>
            </p:sp>
            <p:sp>
              <p:nvSpPr>
                <p:cNvPr id="49" name="Text Box 49"/>
                <p:cNvSpPr txBox="1">
                  <a:spLocks noChangeArrowheads="1"/>
                </p:cNvSpPr>
                <p:nvPr/>
              </p:nvSpPr>
              <p:spPr bwMode="auto">
                <a:xfrm>
                  <a:off x="3429824" y="3616326"/>
                  <a:ext cx="18726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ko-KR" sz="1000" b="1" i="0" u="none" strike="noStrike" kern="0" cap="none" spc="0" normalizeH="0" baseline="0" noProof="0" dirty="0">
                    <a:ln>
                      <a:noFill/>
                    </a:ln>
                    <a:solidFill>
                      <a:srgbClr val="FFFFFF"/>
                    </a:solidFill>
                    <a:effectLst/>
                    <a:uLnTx/>
                    <a:uFillTx/>
                    <a:latin typeface="Times New Roman" pitchFamily="18" charset="0"/>
                    <a:ea typeface="굴림" pitchFamily="34" charset="-127"/>
                  </a:endParaRPr>
                </a:p>
              </p:txBody>
            </p:sp>
          </p:grpSp>
          <p:sp>
            <p:nvSpPr>
              <p:cNvPr id="44" name="Line 50"/>
              <p:cNvSpPr>
                <a:spLocks noChangeShapeType="1"/>
              </p:cNvSpPr>
              <p:nvPr/>
            </p:nvSpPr>
            <p:spPr bwMode="auto">
              <a:xfrm flipH="1" flipV="1">
                <a:off x="3400248" y="1804399"/>
                <a:ext cx="95711" cy="1000820"/>
              </a:xfrm>
              <a:prstGeom prst="line">
                <a:avLst/>
              </a:prstGeom>
              <a:noFill/>
              <a:ln w="9525">
                <a:solidFill>
                  <a:srgbClr val="FFFFFF"/>
                </a:solidFill>
                <a:prstDash val="dash"/>
                <a:round/>
                <a:headEnd/>
                <a:tailEnd type="oval" w="lg" len="lg"/>
              </a:ln>
              <a:effectLst>
                <a:glow rad="63500">
                  <a:schemeClr val="accent6">
                    <a:lumMod val="75000"/>
                  </a:schemeClr>
                </a:glo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 name="Text Box 51"/>
              <p:cNvSpPr txBox="1">
                <a:spLocks noChangeArrowheads="1"/>
              </p:cNvSpPr>
              <p:nvPr/>
            </p:nvSpPr>
            <p:spPr bwMode="auto">
              <a:xfrm>
                <a:off x="1620573" y="810831"/>
                <a:ext cx="3559352" cy="80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171450" marR="0" lvl="0" indent="-1714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ru-RU" altLang="ko-KR" sz="1200" i="0" u="none" strike="noStrike" kern="0" cap="none" spc="0" normalizeH="0" baseline="0" noProof="0" dirty="0">
                    <a:ln>
                      <a:noFill/>
                    </a:ln>
                    <a:effectLst/>
                    <a:uLnTx/>
                    <a:uFillTx/>
                    <a:latin typeface="Century Schoolbook" panose="02040604050505020304" pitchFamily="18" charset="0"/>
                  </a:rPr>
                  <a:t>В подготовке </a:t>
                </a:r>
                <a:r>
                  <a:rPr kumimoji="1" lang="ru-RU" altLang="ko-KR" sz="1200" i="0" u="none" strike="noStrike" kern="0" cap="none" spc="0" normalizeH="0" baseline="0" noProof="0" dirty="0" smtClean="0">
                    <a:ln>
                      <a:noFill/>
                    </a:ln>
                    <a:effectLst/>
                    <a:uLnTx/>
                    <a:uFillTx/>
                    <a:latin typeface="Century Schoolbook" panose="02040604050505020304" pitchFamily="18" charset="0"/>
                  </a:rPr>
                  <a:t>студентов по программам СПО </a:t>
                </a:r>
                <a:r>
                  <a:rPr kumimoji="1" lang="ru-RU" altLang="ko-KR" sz="1200" i="0" u="none" strike="noStrike" kern="0" cap="none" spc="0" normalizeH="0" baseline="0" noProof="0" dirty="0">
                    <a:ln>
                      <a:noFill/>
                    </a:ln>
                    <a:effectLst/>
                    <a:uLnTx/>
                    <a:uFillTx/>
                    <a:latin typeface="Century Schoolbook" panose="02040604050505020304" pitchFamily="18" charset="0"/>
                  </a:rPr>
                  <a:t>принимали участие 147 преподавателей.</a:t>
                </a:r>
                <a:r>
                  <a:rPr kumimoji="1" lang="ru-RU" altLang="ko-KR" sz="1200" b="1" i="0" u="none" strike="noStrike" kern="0" cap="none" spc="0" normalizeH="0" baseline="0" noProof="0" dirty="0">
                    <a:ln>
                      <a:noFill/>
                    </a:ln>
                    <a:effectLst/>
                    <a:uLnTx/>
                    <a:uFillTx/>
                    <a:latin typeface="Century Schoolbook" panose="02040604050505020304" pitchFamily="18" charset="0"/>
                  </a:rPr>
                  <a:t> </a:t>
                </a:r>
                <a:endParaRPr kumimoji="1" lang="en-US" altLang="ko-KR" sz="1200" b="1" i="0" u="none" strike="noStrike" kern="0" cap="none" spc="0" normalizeH="0" baseline="0" noProof="0" dirty="0">
                  <a:ln>
                    <a:noFill/>
                  </a:ln>
                  <a:effectLst/>
                  <a:uLnTx/>
                  <a:uFillTx/>
                  <a:latin typeface="Century Schoolbook" panose="02040604050505020304" pitchFamily="18" charset="0"/>
                </a:endParaRPr>
              </a:p>
            </p:txBody>
          </p:sp>
        </p:grpSp>
        <p:sp>
          <p:nvSpPr>
            <p:cNvPr id="33" name="Oval 57"/>
            <p:cNvSpPr>
              <a:spLocks noChangeArrowheads="1"/>
            </p:cNvSpPr>
            <p:nvPr/>
          </p:nvSpPr>
          <p:spPr bwMode="auto">
            <a:xfrm>
              <a:off x="4067175" y="3092450"/>
              <a:ext cx="2028825" cy="1466850"/>
            </a:xfrm>
            <a:prstGeom prst="ellipse">
              <a:avLst/>
            </a:prstGeom>
            <a:gradFill rotWithShape="1">
              <a:gsLst>
                <a:gs pos="0">
                  <a:srgbClr val="000000">
                    <a:alpha val="14999"/>
                  </a:srgbClr>
                </a:gs>
                <a:gs pos="100000">
                  <a:srgbClr val="000000">
                    <a:gamma/>
                    <a:tint val="57647"/>
                    <a:invGamma/>
                    <a:alpha val="0"/>
                  </a:srgbClr>
                </a:gs>
              </a:gsLst>
              <a:path path="shape">
                <a:fillToRect l="50000" t="50000" r="50000" b="50000"/>
              </a:path>
            </a:gradFill>
            <a:ln w="9525" algn="ctr">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굴림" charset="-127"/>
                <a:ea typeface="굴림" charset="-127"/>
              </a:endParaRPr>
            </a:p>
          </p:txBody>
        </p:sp>
        <p:sp>
          <p:nvSpPr>
            <p:cNvPr id="34" name="Oval 58"/>
            <p:cNvSpPr>
              <a:spLocks noChangeArrowheads="1"/>
            </p:cNvSpPr>
            <p:nvPr/>
          </p:nvSpPr>
          <p:spPr bwMode="auto">
            <a:xfrm>
              <a:off x="4162967" y="2173073"/>
              <a:ext cx="1834785" cy="1835749"/>
            </a:xfrm>
            <a:prstGeom prst="ellipse">
              <a:avLst/>
            </a:prstGeom>
            <a:gradFill rotWithShape="1">
              <a:gsLst>
                <a:gs pos="0">
                  <a:srgbClr val="FEDA02"/>
                </a:gs>
                <a:gs pos="100000">
                  <a:srgbClr val="FE6900"/>
                </a:gs>
              </a:gsLst>
              <a:lin ang="5400000" scaled="1"/>
            </a:gradFill>
            <a:ln w="19050" algn="ctr">
              <a:noFill/>
              <a:round/>
              <a:headEnd/>
              <a:tailEnd/>
            </a:ln>
            <a:effectLst>
              <a:outerShdw blurRad="149987" dist="127000" dir="2880000" algn="ctr">
                <a:srgbClr val="000000">
                  <a:alpha val="28000"/>
                </a:srgbClr>
              </a:outerShdw>
            </a:effectLst>
            <a:scene3d>
              <a:camera prst="orthographicFront">
                <a:rot lat="0" lon="0" rev="0"/>
              </a:camera>
              <a:lightRig rig="contrasting" dir="t">
                <a:rot lat="0" lon="0" rev="10200000"/>
              </a:lightRig>
            </a:scene3d>
            <a:sp3d prstMaterial="metal">
              <a:bevelT w="171450" h="139700" prst="slope"/>
            </a:sp3d>
          </p:spPr>
          <p:txBody>
            <a:bodyPr wrap="none" lIns="72000" tIns="0" rIns="72000" bIns="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000" b="1" i="0" u="none" strike="noStrike" kern="0" cap="none" spc="0" normalizeH="0" baseline="0" noProof="0" dirty="0">
                <a:ln>
                  <a:noFill/>
                </a:ln>
                <a:solidFill>
                  <a:srgbClr val="FFFFFF"/>
                </a:solidFill>
                <a:effectLst/>
                <a:uLnTx/>
                <a:uFillTx/>
                <a:latin typeface="Times New Roman" pitchFamily="18" charset="0"/>
                <a:ea typeface="굴림"/>
                <a:cs typeface="Times New Roman" pitchFamily="18" charset="0"/>
              </a:endParaRPr>
            </a:p>
          </p:txBody>
        </p:sp>
        <p:sp>
          <p:nvSpPr>
            <p:cNvPr id="35" name="Oval 60"/>
            <p:cNvSpPr>
              <a:spLocks noChangeArrowheads="1"/>
            </p:cNvSpPr>
            <p:nvPr/>
          </p:nvSpPr>
          <p:spPr bwMode="auto">
            <a:xfrm>
              <a:off x="4776788" y="2162175"/>
              <a:ext cx="511175" cy="515938"/>
            </a:xfrm>
            <a:prstGeom prst="ellipse">
              <a:avLst/>
            </a:prstGeom>
            <a:gradFill rotWithShape="1">
              <a:gsLst>
                <a:gs pos="0">
                  <a:srgbClr val="FFFFFF"/>
                </a:gs>
                <a:gs pos="100000">
                  <a:srgbClr val="000000">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ko-KR" sz="1800" b="0" i="0" u="none" strike="noStrike" kern="0" cap="none" spc="0" normalizeH="0" baseline="0" noProof="0">
                <a:ln>
                  <a:noFill/>
                </a:ln>
                <a:solidFill>
                  <a:sysClr val="windowText" lastClr="000000"/>
                </a:solidFill>
                <a:effectLst/>
                <a:uLnTx/>
                <a:uFillTx/>
              </a:endParaRPr>
            </a:p>
          </p:txBody>
        </p:sp>
        <p:pic>
          <p:nvPicPr>
            <p:cNvPr id="36" name="Picture 61" descr="그림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038" y="2114550"/>
              <a:ext cx="19335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63"/>
            <p:cNvSpPr txBox="1">
              <a:spLocks noChangeArrowheads="1"/>
            </p:cNvSpPr>
            <p:nvPr/>
          </p:nvSpPr>
          <p:spPr bwMode="auto">
            <a:xfrm>
              <a:off x="4228176" y="2936336"/>
              <a:ext cx="1669551" cy="517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ru-RU" altLang="ko-KR" sz="2400" b="1" i="0" u="none" strike="noStrike" kern="0" cap="none" spc="0" normalizeH="0" baseline="0" noProof="0" dirty="0">
                  <a:ln>
                    <a:noFill/>
                  </a:ln>
                  <a:effectLst/>
                  <a:uLnTx/>
                  <a:uFillTx/>
                  <a:latin typeface="Times New Roman" pitchFamily="18" charset="0"/>
                  <a:ea typeface="굴림" pitchFamily="34" charset="-127"/>
                </a:rPr>
                <a:t>ВО</a:t>
              </a:r>
              <a:endParaRPr kumimoji="1" lang="en-US" altLang="ko-KR" sz="2400" b="1" i="0" u="none" strike="noStrike" kern="0" cap="none" spc="0" normalizeH="0" baseline="0" noProof="0" dirty="0">
                <a:ln>
                  <a:noFill/>
                </a:ln>
                <a:effectLst/>
                <a:uLnTx/>
                <a:uFillTx/>
                <a:latin typeface="Times New Roman" pitchFamily="18" charset="0"/>
                <a:ea typeface="굴림" pitchFamily="34" charset="-127"/>
              </a:endParaRPr>
            </a:p>
          </p:txBody>
        </p:sp>
        <p:sp>
          <p:nvSpPr>
            <p:cNvPr id="38" name="Text Box 65"/>
            <p:cNvSpPr txBox="1">
              <a:spLocks noChangeArrowheads="1"/>
            </p:cNvSpPr>
            <p:nvPr/>
          </p:nvSpPr>
          <p:spPr bwMode="auto">
            <a:xfrm>
              <a:off x="5287963" y="789033"/>
              <a:ext cx="4716392" cy="130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L="171450" indent="-171450">
                <a:buFont typeface="Arial" panose="020B0604020202020204" pitchFamily="34" charset="0"/>
                <a:buChar char="•"/>
              </a:pPr>
              <a:r>
                <a:rPr lang="ru-RU" sz="1200" dirty="0">
                  <a:latin typeface="Century Schoolbook" panose="02040604050505020304" pitchFamily="18" charset="0"/>
                  <a:ea typeface="Calibri" panose="020F0502020204030204" pitchFamily="34" charset="0"/>
                </a:rPr>
                <a:t>Подготовка студентов </a:t>
              </a:r>
              <a:r>
                <a:rPr lang="ru-RU" sz="1200" dirty="0" smtClean="0">
                  <a:latin typeface="Century Schoolbook" panose="02040604050505020304" pitchFamily="18" charset="0"/>
                  <a:ea typeface="Calibri" panose="020F0502020204030204" pitchFamily="34" charset="0"/>
                </a:rPr>
                <a:t>по программам ВО осуществлялась </a:t>
              </a:r>
              <a:r>
                <a:rPr lang="ru-RU" sz="1200" dirty="0">
                  <a:latin typeface="Century Schoolbook" panose="02040604050505020304" pitchFamily="18" charset="0"/>
                  <a:ea typeface="Calibri" panose="020F0502020204030204" pitchFamily="34" charset="0"/>
                </a:rPr>
                <a:t>на 18 кафедрах, на которых в 2022 учебном году работало 170 НПР, </a:t>
              </a:r>
              <a:r>
                <a:rPr lang="ru-RU" sz="1200" b="1" dirty="0">
                  <a:latin typeface="Century Schoolbook" panose="02040604050505020304" pitchFamily="18" charset="0"/>
                  <a:ea typeface="Calibri" panose="020F0502020204030204" pitchFamily="34" charset="0"/>
                </a:rPr>
                <a:t>общий процент остепенённых составил 90,58%.</a:t>
              </a:r>
              <a:endParaRPr lang="ru-RU" sz="1200" dirty="0">
                <a:latin typeface="Century Schoolbook" panose="020406040505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ko-KR" sz="1400" b="1" i="0" u="none" strike="noStrike" kern="0" cap="none" spc="0" normalizeH="0" baseline="0" noProof="0" dirty="0">
                <a:ln>
                  <a:noFill/>
                </a:ln>
                <a:effectLst/>
                <a:uLnTx/>
                <a:uFillTx/>
                <a:latin typeface="Times New Roman" pitchFamily="18" charset="0"/>
                <a:ea typeface="굴림" pitchFamily="34" charset="-127"/>
              </a:endParaRPr>
            </a:p>
          </p:txBody>
        </p:sp>
        <p:sp>
          <p:nvSpPr>
            <p:cNvPr id="32" name="Line 54"/>
            <p:cNvSpPr>
              <a:spLocks noChangeShapeType="1"/>
            </p:cNvSpPr>
            <p:nvPr/>
          </p:nvSpPr>
          <p:spPr bwMode="auto">
            <a:xfrm flipV="1">
              <a:off x="5219725" y="1794601"/>
              <a:ext cx="916164" cy="507998"/>
            </a:xfrm>
            <a:prstGeom prst="line">
              <a:avLst/>
            </a:prstGeom>
            <a:noFill/>
            <a:ln w="9525">
              <a:solidFill>
                <a:srgbClr val="FFFFFF"/>
              </a:solidFill>
              <a:prstDash val="dash"/>
              <a:round/>
              <a:headEnd/>
              <a:tailEnd type="oval" w="lg" len="lg"/>
            </a:ln>
            <a:effectLst>
              <a:glow rad="63500">
                <a:schemeClr val="accent4">
                  <a:lumMod val="60000"/>
                  <a:lumOff val="40000"/>
                </a:schemeClr>
              </a:glo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73" name="Прямоугольник 72"/>
          <p:cNvSpPr/>
          <p:nvPr/>
        </p:nvSpPr>
        <p:spPr>
          <a:xfrm>
            <a:off x="931643" y="6291590"/>
            <a:ext cx="10934699" cy="461665"/>
          </a:xfrm>
          <a:prstGeom prst="rect">
            <a:avLst/>
          </a:prstGeom>
        </p:spPr>
        <p:txBody>
          <a:bodyPr wrap="square">
            <a:spAutoFit/>
          </a:bodyPr>
          <a:lstStyle/>
          <a:p>
            <a:pPr marL="171450" indent="-171450">
              <a:buFont typeface="Arial" panose="020B0604020202020204" pitchFamily="34" charset="0"/>
              <a:buChar char="•"/>
            </a:pPr>
            <a:r>
              <a:rPr lang="ru-RU" sz="1200" dirty="0">
                <a:latin typeface="Century Schoolbook" panose="02040604050505020304" pitchFamily="18" charset="0"/>
              </a:rPr>
              <a:t>Важным показателем деятельности вуза является повышение научной и профессиональной квалификаций. Защищена 1 кандидатская диссертация, получено ученое звание доцента - 1 чел., представлены документы в ВАК на получение ученых званий профессора и доцента.</a:t>
            </a:r>
            <a:endParaRPr lang="ru-RU" sz="1200" dirty="0">
              <a:effectLst/>
              <a:latin typeface="Century Schoolbook" panose="02040604050505020304" pitchFamily="18" charset="0"/>
            </a:endParaRPr>
          </a:p>
        </p:txBody>
      </p:sp>
      <p:pic>
        <p:nvPicPr>
          <p:cNvPr id="37" name="Рисунок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54" name="Рисунок 53"/>
          <p:cNvPicPr>
            <a:picLocks noChangeAspect="1"/>
          </p:cNvPicPr>
          <p:nvPr/>
        </p:nvPicPr>
        <p:blipFill>
          <a:blip r:embed="rId5"/>
          <a:stretch>
            <a:fillRect/>
          </a:stretch>
        </p:blipFill>
        <p:spPr>
          <a:xfrm rot="1559598">
            <a:off x="10867773" y="187860"/>
            <a:ext cx="1397490" cy="513730"/>
          </a:xfrm>
          <a:prstGeom prst="rect">
            <a:avLst/>
          </a:prstGeom>
        </p:spPr>
      </p:pic>
      <p:grpSp>
        <p:nvGrpSpPr>
          <p:cNvPr id="40" name="组合 42"/>
          <p:cNvGrpSpPr/>
          <p:nvPr/>
        </p:nvGrpSpPr>
        <p:grpSpPr>
          <a:xfrm>
            <a:off x="4416045" y="4807594"/>
            <a:ext cx="3330449" cy="1374772"/>
            <a:chOff x="731006" y="2415724"/>
            <a:chExt cx="7369386" cy="2849982"/>
          </a:xfrm>
        </p:grpSpPr>
        <p:sp>
          <p:nvSpPr>
            <p:cNvPr id="57" name="椭圆 10"/>
            <p:cNvSpPr>
              <a:spLocks noChangeArrowheads="1"/>
            </p:cNvSpPr>
            <p:nvPr/>
          </p:nvSpPr>
          <p:spPr bwMode="auto">
            <a:xfrm flipH="1" flipV="1">
              <a:off x="4051468" y="3927326"/>
              <a:ext cx="4048924" cy="1085850"/>
            </a:xfrm>
            <a:prstGeom prst="ellipse">
              <a:avLst/>
            </a:prstGeom>
            <a:gradFill rotWithShape="1">
              <a:gsLst>
                <a:gs pos="0">
                  <a:schemeClr val="tx1">
                    <a:lumMod val="93000"/>
                    <a:lumOff val="7000"/>
                  </a:scheme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p:spPr>
          <p:txBody>
            <a:bodyPr wrap="none" lIns="92075" tIns="46038" rIns="92075" bIns="46038" anchor="ctr"/>
            <a:lstStyle/>
            <a:p>
              <a:pPr algn="ctr">
                <a:defRPr/>
              </a:pPr>
              <a:endParaRPr lang="zh-CN" altLang="zh-CN" kern="0">
                <a:latin typeface="Arial" pitchFamily="34" charset="0"/>
              </a:endParaRPr>
            </a:p>
          </p:txBody>
        </p:sp>
        <p:sp>
          <p:nvSpPr>
            <p:cNvPr id="61" name="椭圆 10"/>
            <p:cNvSpPr>
              <a:spLocks noChangeArrowheads="1"/>
            </p:cNvSpPr>
            <p:nvPr/>
          </p:nvSpPr>
          <p:spPr bwMode="auto">
            <a:xfrm flipH="1" flipV="1">
              <a:off x="731006" y="3783788"/>
              <a:ext cx="4377257" cy="1176594"/>
            </a:xfrm>
            <a:prstGeom prst="ellipse">
              <a:avLst/>
            </a:prstGeom>
            <a:gradFill rotWithShape="1">
              <a:gsLst>
                <a:gs pos="0">
                  <a:schemeClr val="tx1">
                    <a:lumMod val="93000"/>
                    <a:lumOff val="7000"/>
                  </a:scheme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p:spPr>
          <p:txBody>
            <a:bodyPr wrap="none" lIns="92075" tIns="46038" rIns="92075" bIns="46038" anchor="ctr"/>
            <a:lstStyle/>
            <a:p>
              <a:pPr algn="ctr">
                <a:defRPr/>
              </a:pPr>
              <a:endParaRPr lang="zh-CN" altLang="zh-CN" kern="0">
                <a:latin typeface="Arial" pitchFamily="34" charset="0"/>
              </a:endParaRPr>
            </a:p>
          </p:txBody>
        </p:sp>
        <p:grpSp>
          <p:nvGrpSpPr>
            <p:cNvPr id="62" name="组合 17"/>
            <p:cNvGrpSpPr/>
            <p:nvPr/>
          </p:nvGrpSpPr>
          <p:grpSpPr>
            <a:xfrm>
              <a:off x="5780550" y="2667659"/>
              <a:ext cx="1735224" cy="1704423"/>
              <a:chOff x="1871700" y="4447617"/>
              <a:chExt cx="905669" cy="889593"/>
            </a:xfrm>
            <a:effectLst>
              <a:reflection blurRad="6350" stA="8000" endPos="23000" dir="5400000" sy="-100000" algn="bl" rotWithShape="0"/>
            </a:effectLst>
          </p:grpSpPr>
          <p:sp>
            <p:nvSpPr>
              <p:cNvPr id="74" name="椭圆 44"/>
              <p:cNvSpPr/>
              <p:nvPr/>
            </p:nvSpPr>
            <p:spPr>
              <a:xfrm>
                <a:off x="1896315" y="4447617"/>
                <a:ext cx="864096" cy="864096"/>
              </a:xfrm>
              <a:prstGeom prst="ellipse">
                <a:avLst/>
              </a:prstGeom>
              <a:gradFill flip="none" rotWithShape="1">
                <a:gsLst>
                  <a:gs pos="18000">
                    <a:srgbClr val="119707"/>
                  </a:gs>
                  <a:gs pos="74000">
                    <a:srgbClr val="8AD53F"/>
                  </a:gs>
                  <a:gs pos="100000">
                    <a:srgbClr val="BCEB6F"/>
                  </a:gs>
                </a:gsLst>
                <a:lin ang="189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75" name="椭圆 45"/>
              <p:cNvSpPr/>
              <p:nvPr/>
            </p:nvSpPr>
            <p:spPr>
              <a:xfrm>
                <a:off x="1913274" y="4473114"/>
                <a:ext cx="864095" cy="864096"/>
              </a:xfrm>
              <a:prstGeom prst="ellipse">
                <a:avLst/>
              </a:prstGeom>
              <a:gradFill flip="none" rotWithShape="1">
                <a:gsLst>
                  <a:gs pos="68000">
                    <a:srgbClr val="119707">
                      <a:alpha val="45000"/>
                    </a:srgbClr>
                  </a:gs>
                  <a:gs pos="84000">
                    <a:schemeClr val="bg1">
                      <a:alpha val="0"/>
                    </a:schemeClr>
                  </a:gs>
                  <a:gs pos="56000">
                    <a:schemeClr val="bg1">
                      <a:alpha val="0"/>
                    </a:schemeClr>
                  </a:gs>
                </a:gsLst>
                <a:path path="circle">
                  <a:fillToRect l="50000" t="50000" r="50000" b="50000"/>
                </a:path>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76" name="椭圆 46"/>
              <p:cNvSpPr/>
              <p:nvPr/>
            </p:nvSpPr>
            <p:spPr>
              <a:xfrm>
                <a:off x="1871700" y="4504639"/>
                <a:ext cx="360040" cy="178491"/>
              </a:xfrm>
              <a:prstGeom prst="ellipse">
                <a:avLst/>
              </a:prstGeom>
              <a:gradFill flip="none" rotWithShape="1">
                <a:gsLst>
                  <a:gs pos="84000">
                    <a:schemeClr val="bg1">
                      <a:alpha val="0"/>
                    </a:schemeClr>
                  </a:gs>
                  <a:gs pos="12000">
                    <a:schemeClr val="bg1">
                      <a:alpha val="60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grpSp>
        <p:sp>
          <p:nvSpPr>
            <p:cNvPr id="63" name="TextBox 11"/>
            <p:cNvSpPr txBox="1">
              <a:spLocks noChangeArrowheads="1"/>
            </p:cNvSpPr>
            <p:nvPr/>
          </p:nvSpPr>
          <p:spPr bwMode="auto">
            <a:xfrm flipH="1">
              <a:off x="6067833" y="2894351"/>
              <a:ext cx="1252351" cy="1194774"/>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ru-RU" altLang="zh-CN" sz="1200" b="1" kern="0" dirty="0" smtClean="0">
                  <a:latin typeface="Century Schoolbook" panose="02040604050505020304" pitchFamily="18" charset="0"/>
                  <a:ea typeface="微软雅黑" pitchFamily="34" charset="-122"/>
                </a:rPr>
                <a:t>51 год</a:t>
              </a:r>
              <a:endParaRPr lang="en-US" altLang="zh-CN" sz="1200" b="1" kern="0" dirty="0">
                <a:latin typeface="Century Schoolbook" panose="02040604050505020304" pitchFamily="18" charset="0"/>
                <a:ea typeface="微软雅黑" pitchFamily="34" charset="-122"/>
              </a:endParaRPr>
            </a:p>
          </p:txBody>
        </p:sp>
        <p:pic>
          <p:nvPicPr>
            <p:cNvPr id="64" name="Picture 53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7095" y="3214656"/>
              <a:ext cx="1358582" cy="205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椭圆 29"/>
            <p:cNvSpPr/>
            <p:nvPr/>
          </p:nvSpPr>
          <p:spPr>
            <a:xfrm>
              <a:off x="1960219" y="2656117"/>
              <a:ext cx="1655571" cy="1655572"/>
            </a:xfrm>
            <a:prstGeom prst="ellipse">
              <a:avLst/>
            </a:prstGeom>
            <a:gradFill flip="none" rotWithShape="1">
              <a:gsLst>
                <a:gs pos="43000">
                  <a:srgbClr val="FF7711"/>
                </a:gs>
                <a:gs pos="67000">
                  <a:srgbClr val="FFAA01"/>
                </a:gs>
                <a:gs pos="100000">
                  <a:srgbClr val="FECE02"/>
                </a:gs>
                <a:gs pos="0">
                  <a:srgbClr val="C73E01"/>
                </a:gs>
                <a:gs pos="80000">
                  <a:srgbClr val="FFC000"/>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66" name="椭圆 30"/>
            <p:cNvSpPr/>
            <p:nvPr/>
          </p:nvSpPr>
          <p:spPr>
            <a:xfrm>
              <a:off x="1951991" y="2667193"/>
              <a:ext cx="1655571" cy="1655571"/>
            </a:xfrm>
            <a:prstGeom prst="ellipse">
              <a:avLst/>
            </a:prstGeom>
            <a:gradFill flip="none" rotWithShape="1">
              <a:gsLst>
                <a:gs pos="68000">
                  <a:srgbClr val="ED4A01">
                    <a:alpha val="80000"/>
                  </a:srgbClr>
                </a:gs>
                <a:gs pos="80000">
                  <a:schemeClr val="bg1">
                    <a:alpha val="0"/>
                  </a:schemeClr>
                </a:gs>
                <a:gs pos="52000">
                  <a:schemeClr val="bg1">
                    <a:alpha val="0"/>
                  </a:schemeClr>
                </a:gs>
              </a:gsLst>
              <a:path path="circle">
                <a:fillToRect l="50000" t="50000" r="50000" b="50000"/>
              </a:path>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altLang="zh-CN" sz="1200" b="1" dirty="0" smtClean="0">
                  <a:solidFill>
                    <a:schemeClr val="tx1"/>
                  </a:solidFill>
                  <a:latin typeface="Century Schoolbook" panose="02040604050505020304" pitchFamily="18" charset="0"/>
                </a:rPr>
                <a:t>50 лет</a:t>
              </a:r>
              <a:endParaRPr lang="zh-CN" altLang="en-US" sz="1200" b="1" dirty="0">
                <a:solidFill>
                  <a:schemeClr val="tx1"/>
                </a:solidFill>
                <a:latin typeface="Century Schoolbook" panose="02040604050505020304" pitchFamily="18" charset="0"/>
              </a:endParaRPr>
            </a:p>
          </p:txBody>
        </p:sp>
        <p:pic>
          <p:nvPicPr>
            <p:cNvPr id="67" name="Picture 66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91941" y="3354944"/>
              <a:ext cx="1235367" cy="190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任意多边形 33"/>
            <p:cNvSpPr/>
            <p:nvPr/>
          </p:nvSpPr>
          <p:spPr>
            <a:xfrm>
              <a:off x="1971152" y="3157751"/>
              <a:ext cx="438151" cy="641350"/>
            </a:xfrm>
            <a:custGeom>
              <a:avLst/>
              <a:gdLst>
                <a:gd name="connsiteX0" fmla="*/ 317500 w 438150"/>
                <a:gd name="connsiteY0" fmla="*/ 482600 h 641350"/>
                <a:gd name="connsiteX1" fmla="*/ 63500 w 438150"/>
                <a:gd name="connsiteY1" fmla="*/ 641350 h 641350"/>
                <a:gd name="connsiteX2" fmla="*/ 0 w 438150"/>
                <a:gd name="connsiteY2" fmla="*/ 438150 h 641350"/>
                <a:gd name="connsiteX3" fmla="*/ 368300 w 438150"/>
                <a:gd name="connsiteY3" fmla="*/ 0 h 641350"/>
                <a:gd name="connsiteX4" fmla="*/ 438150 w 438150"/>
                <a:gd name="connsiteY4" fmla="*/ 133350 h 641350"/>
                <a:gd name="connsiteX5" fmla="*/ 317500 w 438150"/>
                <a:gd name="connsiteY5" fmla="*/ 482600 h 641350"/>
                <a:gd name="connsiteX0" fmla="*/ 317500 w 438150"/>
                <a:gd name="connsiteY0" fmla="*/ 482600 h 641350"/>
                <a:gd name="connsiteX1" fmla="*/ 63500 w 438150"/>
                <a:gd name="connsiteY1" fmla="*/ 641350 h 641350"/>
                <a:gd name="connsiteX2" fmla="*/ 0 w 438150"/>
                <a:gd name="connsiteY2" fmla="*/ 438150 h 641350"/>
                <a:gd name="connsiteX3" fmla="*/ 368300 w 438150"/>
                <a:gd name="connsiteY3" fmla="*/ 0 h 641350"/>
                <a:gd name="connsiteX4" fmla="*/ 438150 w 438150"/>
                <a:gd name="connsiteY4" fmla="*/ 133350 h 641350"/>
                <a:gd name="connsiteX5" fmla="*/ 317500 w 438150"/>
                <a:gd name="connsiteY5" fmla="*/ 482600 h 641350"/>
                <a:gd name="connsiteX0" fmla="*/ 317500 w 438150"/>
                <a:gd name="connsiteY0" fmla="*/ 482600 h 641350"/>
                <a:gd name="connsiteX1" fmla="*/ 63500 w 438150"/>
                <a:gd name="connsiteY1" fmla="*/ 641350 h 641350"/>
                <a:gd name="connsiteX2" fmla="*/ 0 w 438150"/>
                <a:gd name="connsiteY2" fmla="*/ 438150 h 641350"/>
                <a:gd name="connsiteX3" fmla="*/ 368300 w 438150"/>
                <a:gd name="connsiteY3" fmla="*/ 0 h 641350"/>
                <a:gd name="connsiteX4" fmla="*/ 438150 w 438150"/>
                <a:gd name="connsiteY4" fmla="*/ 133350 h 641350"/>
                <a:gd name="connsiteX5" fmla="*/ 317500 w 438150"/>
                <a:gd name="connsiteY5" fmla="*/ 482600 h 641350"/>
                <a:gd name="connsiteX0" fmla="*/ 317500 w 438150"/>
                <a:gd name="connsiteY0" fmla="*/ 482600 h 641350"/>
                <a:gd name="connsiteX1" fmla="*/ 63500 w 438150"/>
                <a:gd name="connsiteY1" fmla="*/ 641350 h 641350"/>
                <a:gd name="connsiteX2" fmla="*/ 0 w 438150"/>
                <a:gd name="connsiteY2" fmla="*/ 438150 h 641350"/>
                <a:gd name="connsiteX3" fmla="*/ 368300 w 438150"/>
                <a:gd name="connsiteY3" fmla="*/ 0 h 641350"/>
                <a:gd name="connsiteX4" fmla="*/ 438150 w 438150"/>
                <a:gd name="connsiteY4" fmla="*/ 133350 h 641350"/>
                <a:gd name="connsiteX5" fmla="*/ 317500 w 438150"/>
                <a:gd name="connsiteY5" fmla="*/ 48260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641350">
                  <a:moveTo>
                    <a:pt x="317500" y="482600"/>
                  </a:moveTo>
                  <a:lnTo>
                    <a:pt x="63500" y="641350"/>
                  </a:lnTo>
                  <a:cubicBezTo>
                    <a:pt x="45508" y="621242"/>
                    <a:pt x="2117" y="543983"/>
                    <a:pt x="0" y="438150"/>
                  </a:cubicBezTo>
                  <a:lnTo>
                    <a:pt x="368300" y="0"/>
                  </a:lnTo>
                  <a:lnTo>
                    <a:pt x="438150" y="133350"/>
                  </a:lnTo>
                  <a:cubicBezTo>
                    <a:pt x="404283" y="376767"/>
                    <a:pt x="357717" y="366183"/>
                    <a:pt x="317500" y="482600"/>
                  </a:cubicBezTo>
                  <a:close/>
                </a:path>
              </a:pathLst>
            </a:custGeom>
            <a:gradFill flip="none" rotWithShape="1">
              <a:gsLst>
                <a:gs pos="42000">
                  <a:srgbClr val="FF7711"/>
                </a:gs>
                <a:gs pos="80000">
                  <a:srgbClr val="FFAA01">
                    <a:lumMod val="98000"/>
                    <a:lumOff val="2000"/>
                  </a:srgbClr>
                </a:gs>
                <a:gs pos="97000">
                  <a:srgbClr val="FECE02">
                    <a:alpha val="0"/>
                  </a:srgbClr>
                </a:gs>
                <a:gs pos="3000">
                  <a:srgbClr val="E14D0B"/>
                </a:gs>
              </a:gsLst>
              <a:lin ang="19800000" scaled="0"/>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sp>
          <p:nvSpPr>
            <p:cNvPr id="69" name="椭圆 43"/>
            <p:cNvSpPr/>
            <p:nvPr/>
          </p:nvSpPr>
          <p:spPr>
            <a:xfrm>
              <a:off x="3979463" y="2415724"/>
              <a:ext cx="1014502" cy="502943"/>
            </a:xfrm>
            <a:prstGeom prst="ellipse">
              <a:avLst/>
            </a:prstGeom>
            <a:gradFill flip="none" rotWithShape="1">
              <a:gsLst>
                <a:gs pos="84000">
                  <a:schemeClr val="bg1">
                    <a:alpha val="0"/>
                  </a:schemeClr>
                </a:gs>
                <a:gs pos="12000">
                  <a:schemeClr val="bg1">
                    <a:alpha val="60000"/>
                  </a:schemeClr>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tx1"/>
                </a:solidFill>
              </a:endParaRPr>
            </a:p>
          </p:txBody>
        </p:sp>
        <p:pic>
          <p:nvPicPr>
            <p:cNvPr id="71" name="Picture 53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77409" y="3347661"/>
              <a:ext cx="1090772" cy="1910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7" name="Text Box 36"/>
          <p:cNvSpPr txBox="1">
            <a:spLocks noChangeArrowheads="1"/>
          </p:cNvSpPr>
          <p:nvPr/>
        </p:nvSpPr>
        <p:spPr bwMode="auto">
          <a:xfrm>
            <a:off x="4147817" y="4163644"/>
            <a:ext cx="41982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굴림" pitchFamily="34" charset="-127"/>
                <a:ea typeface="굴림" pitchFamily="34" charset="-127"/>
              </a:defRPr>
            </a:lvl1pPr>
            <a:lvl2pPr marL="742950" indent="-285750" eaLnBrk="0" hangingPunct="0">
              <a:defRPr kumimoji="1">
                <a:solidFill>
                  <a:schemeClr val="tx1"/>
                </a:solidFill>
                <a:latin typeface="굴림" pitchFamily="34" charset="-127"/>
                <a:ea typeface="굴림" pitchFamily="34" charset="-127"/>
              </a:defRPr>
            </a:lvl2pPr>
            <a:lvl3pPr marL="1143000" indent="-228600" eaLnBrk="0" hangingPunct="0">
              <a:defRPr kumimoji="1">
                <a:solidFill>
                  <a:schemeClr val="tx1"/>
                </a:solidFill>
                <a:latin typeface="굴림" pitchFamily="34" charset="-127"/>
                <a:ea typeface="굴림" pitchFamily="34" charset="-127"/>
              </a:defRPr>
            </a:lvl3pPr>
            <a:lvl4pPr marL="1600200" indent="-228600" eaLnBrk="0" hangingPunct="0">
              <a:defRPr kumimoji="1">
                <a:solidFill>
                  <a:schemeClr val="tx1"/>
                </a:solidFill>
                <a:latin typeface="굴림" pitchFamily="34" charset="-127"/>
                <a:ea typeface="굴림" pitchFamily="34" charset="-127"/>
              </a:defRPr>
            </a:lvl4pPr>
            <a:lvl5pPr marL="2057400" indent="-228600" eaLnBrk="0" hangingPunct="0">
              <a:defRPr kumimoji="1">
                <a:solidFill>
                  <a:schemeClr val="tx1"/>
                </a:solidFill>
                <a:latin typeface="굴림" pitchFamily="34" charset="-127"/>
                <a:ea typeface="굴림" pitchFamily="34" charset="-127"/>
              </a:defRPr>
            </a:lvl5pPr>
            <a:lvl6pPr marL="25146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6pPr>
            <a:lvl7pPr marL="29718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7pPr>
            <a:lvl8pPr marL="34290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8pPr>
            <a:lvl9pPr marL="3886200" indent="-228600" eaLnBrk="0" fontAlgn="base" latinLnBrk="1" hangingPunct="0">
              <a:spcBef>
                <a:spcPct val="0"/>
              </a:spcBef>
              <a:spcAft>
                <a:spcPct val="0"/>
              </a:spcAft>
              <a:defRPr kumimoji="1">
                <a:solidFill>
                  <a:schemeClr val="tx1"/>
                </a:solidFill>
                <a:latin typeface="굴림" pitchFamily="34" charset="-127"/>
                <a:ea typeface="굴림" pitchFamily="34" charset="-127"/>
              </a:defRPr>
            </a:lvl9pPr>
          </a:lstStyle>
          <a:p>
            <a:pPr marR="0" lvl="0" defTabSz="914400" eaLnBrk="1" fontAlgn="auto" latinLnBrk="0" hangingPunct="1">
              <a:lnSpc>
                <a:spcPct val="100000"/>
              </a:lnSpc>
              <a:spcBef>
                <a:spcPts val="0"/>
              </a:spcBef>
              <a:spcAft>
                <a:spcPts val="0"/>
              </a:spcAft>
              <a:buClrTx/>
              <a:buSzTx/>
              <a:tabLst/>
              <a:defRPr/>
            </a:pPr>
            <a:r>
              <a:rPr kumimoji="1" lang="ru-RU" altLang="ko-KR" sz="1200" b="1" i="0" u="none" strike="noStrike" kern="0" cap="none" spc="0" normalizeH="0" baseline="0" noProof="0" dirty="0" smtClean="0">
                <a:ln>
                  <a:noFill/>
                </a:ln>
                <a:effectLst/>
                <a:uLnTx/>
                <a:uFillTx/>
                <a:latin typeface="Century Schoolbook" panose="02040604050505020304" pitchFamily="18" charset="0"/>
              </a:rPr>
              <a:t>Средний</a:t>
            </a:r>
            <a:r>
              <a:rPr kumimoji="1" lang="ru-RU" altLang="ko-KR" sz="1200" b="1" i="0" u="none" strike="noStrike" kern="0" cap="none" spc="0" normalizeH="0" noProof="0" dirty="0" smtClean="0">
                <a:ln>
                  <a:noFill/>
                </a:ln>
                <a:effectLst/>
                <a:uLnTx/>
                <a:uFillTx/>
                <a:latin typeface="Century Schoolbook" panose="02040604050505020304" pitchFamily="18" charset="0"/>
              </a:rPr>
              <a:t> возраст педагогических работников</a:t>
            </a:r>
            <a:endParaRPr kumimoji="1" lang="en-US" altLang="ko-KR" sz="1200" b="1" i="0" u="none" strike="noStrike" kern="0" cap="none" spc="0" normalizeH="0" baseline="0" noProof="0" dirty="0">
              <a:ln>
                <a:noFill/>
              </a:ln>
              <a:effectLst/>
              <a:uLnTx/>
              <a:uFillTx/>
              <a:latin typeface="Century Schoolbook" panose="02040604050505020304" pitchFamily="18" charset="0"/>
            </a:endParaRPr>
          </a:p>
        </p:txBody>
      </p:sp>
      <p:sp>
        <p:nvSpPr>
          <p:cNvPr id="78" name="TextBox 11"/>
          <p:cNvSpPr txBox="1">
            <a:spLocks noChangeArrowheads="1"/>
          </p:cNvSpPr>
          <p:nvPr/>
        </p:nvSpPr>
        <p:spPr bwMode="auto">
          <a:xfrm flipH="1">
            <a:off x="4932759" y="4443239"/>
            <a:ext cx="926238" cy="276999"/>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ru-RU" altLang="zh-CN" sz="1200" b="1" kern="0" dirty="0" smtClean="0">
                <a:latin typeface="Century Schoolbook" panose="02040604050505020304" pitchFamily="18" charset="0"/>
                <a:ea typeface="微软雅黑" pitchFamily="34" charset="-122"/>
              </a:rPr>
              <a:t>2021 год</a:t>
            </a:r>
            <a:endParaRPr lang="en-US" altLang="zh-CN" sz="1200" b="1" kern="0" dirty="0">
              <a:latin typeface="Century Schoolbook" panose="02040604050505020304" pitchFamily="18" charset="0"/>
              <a:ea typeface="微软雅黑" pitchFamily="34" charset="-122"/>
            </a:endParaRPr>
          </a:p>
        </p:txBody>
      </p:sp>
      <p:sp>
        <p:nvSpPr>
          <p:cNvPr id="79" name="TextBox 11"/>
          <p:cNvSpPr txBox="1">
            <a:spLocks noChangeArrowheads="1"/>
          </p:cNvSpPr>
          <p:nvPr/>
        </p:nvSpPr>
        <p:spPr bwMode="auto">
          <a:xfrm flipH="1">
            <a:off x="6717866" y="4436370"/>
            <a:ext cx="926238" cy="276999"/>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defRPr/>
            </a:pPr>
            <a:r>
              <a:rPr lang="ru-RU" altLang="zh-CN" sz="1200" b="1" kern="0" dirty="0" smtClean="0">
                <a:latin typeface="Century Schoolbook" panose="02040604050505020304" pitchFamily="18" charset="0"/>
                <a:ea typeface="微软雅黑" pitchFamily="34" charset="-122"/>
              </a:rPr>
              <a:t>2022 год</a:t>
            </a:r>
            <a:endParaRPr lang="en-US" altLang="zh-CN" sz="1200" b="1" kern="0" dirty="0">
              <a:latin typeface="Century Schoolbook" panose="02040604050505020304" pitchFamily="18" charset="0"/>
              <a:ea typeface="微软雅黑" pitchFamily="34" charset="-122"/>
            </a:endParaRPr>
          </a:p>
        </p:txBody>
      </p:sp>
    </p:spTree>
    <p:extLst>
      <p:ext uri="{BB962C8B-B14F-4D97-AF65-F5344CB8AC3E}">
        <p14:creationId xmlns:p14="http://schemas.microsoft.com/office/powerpoint/2010/main" val="12722916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1000"/>
                                        <p:tgtEl>
                                          <p:spTgt spid="77"/>
                                        </p:tgtEl>
                                      </p:cBhvr>
                                    </p:animEffect>
                                    <p:anim calcmode="lin" valueType="num">
                                      <p:cBhvr>
                                        <p:cTn id="20" dur="1000" fill="hold"/>
                                        <p:tgtEl>
                                          <p:spTgt spid="77"/>
                                        </p:tgtEl>
                                        <p:attrNameLst>
                                          <p:attrName>ppt_x</p:attrName>
                                        </p:attrNameLst>
                                      </p:cBhvr>
                                      <p:tavLst>
                                        <p:tav tm="0">
                                          <p:val>
                                            <p:strVal val="#ppt_x"/>
                                          </p:val>
                                        </p:tav>
                                        <p:tav tm="100000">
                                          <p:val>
                                            <p:strVal val="#ppt_x"/>
                                          </p:val>
                                        </p:tav>
                                      </p:tavLst>
                                    </p:anim>
                                    <p:anim calcmode="lin" valueType="num">
                                      <p:cBhvr>
                                        <p:cTn id="21" dur="1000" fill="hold"/>
                                        <p:tgtEl>
                                          <p:spTgt spid="7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fade">
                                      <p:cBhvr>
                                        <p:cTn id="24" dur="1000"/>
                                        <p:tgtEl>
                                          <p:spTgt spid="78"/>
                                        </p:tgtEl>
                                      </p:cBhvr>
                                    </p:animEffect>
                                    <p:anim calcmode="lin" valueType="num">
                                      <p:cBhvr>
                                        <p:cTn id="25" dur="1000" fill="hold"/>
                                        <p:tgtEl>
                                          <p:spTgt spid="78"/>
                                        </p:tgtEl>
                                        <p:attrNameLst>
                                          <p:attrName>ppt_x</p:attrName>
                                        </p:attrNameLst>
                                      </p:cBhvr>
                                      <p:tavLst>
                                        <p:tav tm="0">
                                          <p:val>
                                            <p:strVal val="#ppt_x"/>
                                          </p:val>
                                        </p:tav>
                                        <p:tav tm="100000">
                                          <p:val>
                                            <p:strVal val="#ppt_x"/>
                                          </p:val>
                                        </p:tav>
                                      </p:tavLst>
                                    </p:anim>
                                    <p:anim calcmode="lin" valueType="num">
                                      <p:cBhvr>
                                        <p:cTn id="26" dur="1000" fill="hold"/>
                                        <p:tgtEl>
                                          <p:spTgt spid="7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9"/>
                                        </p:tgtEl>
                                        <p:attrNameLst>
                                          <p:attrName>style.visibility</p:attrName>
                                        </p:attrNameLst>
                                      </p:cBhvr>
                                      <p:to>
                                        <p:strVal val="visible"/>
                                      </p:to>
                                    </p:set>
                                    <p:animEffect transition="in" filter="fade">
                                      <p:cBhvr>
                                        <p:cTn id="29" dur="1000"/>
                                        <p:tgtEl>
                                          <p:spTgt spid="79"/>
                                        </p:tgtEl>
                                      </p:cBhvr>
                                    </p:animEffect>
                                    <p:anim calcmode="lin" valueType="num">
                                      <p:cBhvr>
                                        <p:cTn id="30" dur="1000" fill="hold"/>
                                        <p:tgtEl>
                                          <p:spTgt spid="79"/>
                                        </p:tgtEl>
                                        <p:attrNameLst>
                                          <p:attrName>ppt_x</p:attrName>
                                        </p:attrNameLst>
                                      </p:cBhvr>
                                      <p:tavLst>
                                        <p:tav tm="0">
                                          <p:val>
                                            <p:strVal val="#ppt_x"/>
                                          </p:val>
                                        </p:tav>
                                        <p:tav tm="100000">
                                          <p:val>
                                            <p:strVal val="#ppt_x"/>
                                          </p:val>
                                        </p:tav>
                                      </p:tavLst>
                                    </p:anim>
                                    <p:anim calcmode="lin" valueType="num">
                                      <p:cBhvr>
                                        <p:cTn id="3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3">
                                            <p:txEl>
                                              <p:pRg st="0" end="0"/>
                                            </p:txEl>
                                          </p:spTgt>
                                        </p:tgtEl>
                                        <p:attrNameLst>
                                          <p:attrName>style.visibility</p:attrName>
                                        </p:attrNameLst>
                                      </p:cBhvr>
                                      <p:to>
                                        <p:strVal val="visible"/>
                                      </p:to>
                                    </p:set>
                                    <p:animEffect transition="in" filter="fade">
                                      <p:cBhvr>
                                        <p:cTn id="36" dur="1000"/>
                                        <p:tgtEl>
                                          <p:spTgt spid="73">
                                            <p:txEl>
                                              <p:pRg st="0" end="0"/>
                                            </p:txEl>
                                          </p:spTgt>
                                        </p:tgtEl>
                                      </p:cBhvr>
                                    </p:animEffect>
                                    <p:anim calcmode="lin" valueType="num">
                                      <p:cBhvr>
                                        <p:cTn id="37" dur="1000" fill="hold"/>
                                        <p:tgtEl>
                                          <p:spTgt spid="73">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7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8" grpId="0"/>
      <p:bldP spid="7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
          <p:cNvGrpSpPr>
            <a:grpSpLocks/>
          </p:cNvGrpSpPr>
          <p:nvPr/>
        </p:nvGrpSpPr>
        <p:grpSpPr bwMode="auto">
          <a:xfrm>
            <a:off x="5572853" y="4024227"/>
            <a:ext cx="938212" cy="2297112"/>
            <a:chOff x="1529" y="1871"/>
            <a:chExt cx="919" cy="1497"/>
          </a:xfrm>
        </p:grpSpPr>
        <p:sp>
          <p:nvSpPr>
            <p:cNvPr id="5" name="Freeform 21"/>
            <p:cNvSpPr>
              <a:spLocks/>
            </p:cNvSpPr>
            <p:nvPr/>
          </p:nvSpPr>
          <p:spPr bwMode="gray">
            <a:xfrm>
              <a:off x="1529" y="1871"/>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 name="Oval 22"/>
            <p:cNvSpPr>
              <a:spLocks noChangeArrowheads="1"/>
            </p:cNvSpPr>
            <p:nvPr/>
          </p:nvSpPr>
          <p:spPr bwMode="gray">
            <a:xfrm>
              <a:off x="1536" y="1872"/>
              <a:ext cx="912" cy="144"/>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Oval 23"/>
            <p:cNvSpPr>
              <a:spLocks noChangeArrowheads="1"/>
            </p:cNvSpPr>
            <p:nvPr/>
          </p:nvSpPr>
          <p:spPr bwMode="gray">
            <a:xfrm>
              <a:off x="1536" y="3224"/>
              <a:ext cx="912" cy="144"/>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8" name="Freeform 24"/>
          <p:cNvSpPr>
            <a:spLocks/>
          </p:cNvSpPr>
          <p:nvPr/>
        </p:nvSpPr>
        <p:spPr bwMode="gray">
          <a:xfrm>
            <a:off x="6789719" y="4038046"/>
            <a:ext cx="936625" cy="2283293"/>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Oval 25"/>
          <p:cNvSpPr>
            <a:spLocks noChangeArrowheads="1"/>
          </p:cNvSpPr>
          <p:nvPr/>
        </p:nvSpPr>
        <p:spPr bwMode="gray">
          <a:xfrm>
            <a:off x="7243190" y="2908101"/>
            <a:ext cx="930275" cy="25717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Oval 26"/>
          <p:cNvSpPr>
            <a:spLocks noChangeArrowheads="1"/>
          </p:cNvSpPr>
          <p:nvPr/>
        </p:nvSpPr>
        <p:spPr bwMode="gray">
          <a:xfrm>
            <a:off x="7243190" y="5319513"/>
            <a:ext cx="930275" cy="257175"/>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11" name="Group 27"/>
          <p:cNvGrpSpPr>
            <a:grpSpLocks/>
          </p:cNvGrpSpPr>
          <p:nvPr/>
        </p:nvGrpSpPr>
        <p:grpSpPr bwMode="auto">
          <a:xfrm>
            <a:off x="4347273" y="4071796"/>
            <a:ext cx="938213" cy="2259585"/>
            <a:chOff x="1529" y="1871"/>
            <a:chExt cx="919" cy="1497"/>
          </a:xfrm>
        </p:grpSpPr>
        <p:sp>
          <p:nvSpPr>
            <p:cNvPr id="12" name="Freeform 28"/>
            <p:cNvSpPr>
              <a:spLocks/>
            </p:cNvSpPr>
            <p:nvPr/>
          </p:nvSpPr>
          <p:spPr bwMode="gray">
            <a:xfrm>
              <a:off x="1529" y="1871"/>
              <a:ext cx="919" cy="1497"/>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Oval 29"/>
            <p:cNvSpPr>
              <a:spLocks noChangeArrowheads="1"/>
            </p:cNvSpPr>
            <p:nvPr/>
          </p:nvSpPr>
          <p:spPr bwMode="gray">
            <a:xfrm>
              <a:off x="1536" y="1872"/>
              <a:ext cx="912" cy="144"/>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 name="Oval 30"/>
            <p:cNvSpPr>
              <a:spLocks noChangeArrowheads="1"/>
            </p:cNvSpPr>
            <p:nvPr/>
          </p:nvSpPr>
          <p:spPr bwMode="gray">
            <a:xfrm>
              <a:off x="1536" y="3224"/>
              <a:ext cx="912" cy="144"/>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5" name="Freeform 31"/>
          <p:cNvSpPr>
            <a:spLocks/>
          </p:cNvSpPr>
          <p:nvPr/>
        </p:nvSpPr>
        <p:spPr bwMode="gray">
          <a:xfrm>
            <a:off x="7980372" y="3997957"/>
            <a:ext cx="936625" cy="2297112"/>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Oval 32"/>
          <p:cNvSpPr>
            <a:spLocks noChangeArrowheads="1"/>
          </p:cNvSpPr>
          <p:nvPr/>
        </p:nvSpPr>
        <p:spPr bwMode="gray">
          <a:xfrm>
            <a:off x="8441753" y="5473501"/>
            <a:ext cx="930275" cy="292100"/>
          </a:xfrm>
          <a:prstGeom prst="ellipse">
            <a:avLst/>
          </a:prstGeom>
          <a:solidFill>
            <a:srgbClr val="FFFFFF">
              <a:alpha val="1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3"/>
          <p:cNvSpPr>
            <a:spLocks noChangeArrowheads="1"/>
          </p:cNvSpPr>
          <p:nvPr/>
        </p:nvSpPr>
        <p:spPr bwMode="gray">
          <a:xfrm>
            <a:off x="7983868" y="6087742"/>
            <a:ext cx="928687" cy="179662"/>
          </a:xfrm>
          <a:prstGeom prst="can">
            <a:avLst>
              <a:gd name="adj" fmla="val 28093"/>
            </a:avLst>
          </a:prstGeom>
          <a:gradFill rotWithShape="1">
            <a:gsLst>
              <a:gs pos="0">
                <a:srgbClr val="A8D02A"/>
              </a:gs>
              <a:gs pos="50000">
                <a:srgbClr val="A8D02A">
                  <a:gamma/>
                  <a:tint val="50980"/>
                  <a:invGamma/>
                </a:srgbClr>
              </a:gs>
              <a:gs pos="100000">
                <a:srgbClr val="A8D02A"/>
              </a:gs>
            </a:gsLst>
            <a:lin ang="0" scaled="1"/>
          </a:gradFill>
          <a:ln w="9525">
            <a:solidFill>
              <a:srgbClr val="F8F8F8">
                <a:alpha val="14999"/>
              </a:srgbClr>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34"/>
          <p:cNvSpPr>
            <a:spLocks noChangeArrowheads="1"/>
          </p:cNvSpPr>
          <p:nvPr/>
        </p:nvSpPr>
        <p:spPr bwMode="gray">
          <a:xfrm>
            <a:off x="4351068" y="5309342"/>
            <a:ext cx="930275" cy="1011868"/>
          </a:xfrm>
          <a:prstGeom prst="can">
            <a:avLst>
              <a:gd name="adj" fmla="val 30417"/>
            </a:avLst>
          </a:prstGeom>
          <a:gradFill rotWithShape="1">
            <a:gsLst>
              <a:gs pos="0">
                <a:srgbClr val="FFC319"/>
              </a:gs>
              <a:gs pos="50000">
                <a:srgbClr val="FFC319">
                  <a:gamma/>
                  <a:tint val="50980"/>
                  <a:invGamma/>
                </a:srgbClr>
              </a:gs>
              <a:gs pos="100000">
                <a:srgbClr val="FFC319"/>
              </a:gs>
            </a:gsLst>
            <a:lin ang="0" scaled="1"/>
          </a:gradFill>
          <a:ln w="9525">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9" name="AutoShape 35"/>
          <p:cNvSpPr>
            <a:spLocks noChangeArrowheads="1"/>
          </p:cNvSpPr>
          <p:nvPr/>
        </p:nvSpPr>
        <p:spPr bwMode="ltGray">
          <a:xfrm>
            <a:off x="5576821" y="5576688"/>
            <a:ext cx="930275" cy="730880"/>
          </a:xfrm>
          <a:prstGeom prst="can">
            <a:avLst>
              <a:gd name="adj" fmla="val 26948"/>
            </a:avLst>
          </a:prstGeom>
          <a:gradFill rotWithShape="1">
            <a:gsLst>
              <a:gs pos="0">
                <a:srgbClr val="FF6161"/>
              </a:gs>
              <a:gs pos="50000">
                <a:srgbClr val="FF6161">
                  <a:gamma/>
                  <a:tint val="50980"/>
                  <a:invGamma/>
                </a:srgbClr>
              </a:gs>
              <a:gs pos="100000">
                <a:srgbClr val="FF6161"/>
              </a:gs>
            </a:gsLst>
            <a:lin ang="0" scaled="1"/>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36"/>
          <p:cNvSpPr>
            <a:spLocks noChangeArrowheads="1"/>
          </p:cNvSpPr>
          <p:nvPr/>
        </p:nvSpPr>
        <p:spPr bwMode="gray">
          <a:xfrm>
            <a:off x="6792893" y="5828723"/>
            <a:ext cx="930275" cy="492616"/>
          </a:xfrm>
          <a:prstGeom prst="can">
            <a:avLst>
              <a:gd name="adj" fmla="val 30022"/>
            </a:avLst>
          </a:prstGeom>
          <a:gradFill rotWithShape="1">
            <a:gsLst>
              <a:gs pos="0">
                <a:srgbClr val="5CB1FE"/>
              </a:gs>
              <a:gs pos="50000">
                <a:srgbClr val="5CB1FE">
                  <a:gamma/>
                  <a:tint val="50980"/>
                  <a:invGamma/>
                </a:srgbClr>
              </a:gs>
              <a:gs pos="100000">
                <a:srgbClr val="5CB1FE"/>
              </a:gs>
            </a:gsLst>
            <a:lin ang="0" scaled="1"/>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Text Box 38"/>
          <p:cNvSpPr txBox="1">
            <a:spLocks noChangeArrowheads="1"/>
          </p:cNvSpPr>
          <p:nvPr/>
        </p:nvSpPr>
        <p:spPr bwMode="auto">
          <a:xfrm>
            <a:off x="5747245" y="5062635"/>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lang="ru-RU" altLang="zh-CN" b="1" kern="0" dirty="0">
                <a:solidFill>
                  <a:srgbClr val="000000"/>
                </a:solidFill>
              </a:rPr>
              <a:t>22</a:t>
            </a:r>
            <a:r>
              <a:rPr kumimoji="0" lang="en-US" altLang="zh-CN" sz="1800" b="1" i="0" u="none" strike="noStrike" kern="0" cap="none" spc="0" normalizeH="0" baseline="0" noProof="0" dirty="0">
                <a:ln>
                  <a:noFill/>
                </a:ln>
                <a:solidFill>
                  <a:srgbClr val="000000"/>
                </a:solidFill>
                <a:effectLst/>
                <a:uLnTx/>
                <a:uFillTx/>
                <a:latin typeface="Arial" charset="0"/>
                <a:ea typeface="宋体" charset="-122"/>
              </a:rPr>
              <a:t>%</a:t>
            </a:r>
          </a:p>
        </p:txBody>
      </p:sp>
      <p:sp>
        <p:nvSpPr>
          <p:cNvPr id="23" name="Text Box 39"/>
          <p:cNvSpPr txBox="1">
            <a:spLocks noChangeArrowheads="1"/>
          </p:cNvSpPr>
          <p:nvPr/>
        </p:nvSpPr>
        <p:spPr bwMode="auto">
          <a:xfrm>
            <a:off x="6982353" y="5062634"/>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lang="ru-RU" altLang="zh-CN" b="1" kern="0" dirty="0">
                <a:solidFill>
                  <a:srgbClr val="000000"/>
                </a:solidFill>
              </a:rPr>
              <a:t>12</a:t>
            </a:r>
            <a:r>
              <a:rPr kumimoji="0" lang="en-US" altLang="zh-CN" sz="1800" b="1" i="0" u="none" strike="noStrike" kern="0" cap="none" spc="0" normalizeH="0" baseline="0" noProof="0" dirty="0">
                <a:ln>
                  <a:noFill/>
                </a:ln>
                <a:solidFill>
                  <a:srgbClr val="000000"/>
                </a:solidFill>
                <a:effectLst/>
                <a:uLnTx/>
                <a:uFillTx/>
                <a:latin typeface="Arial" charset="0"/>
                <a:ea typeface="宋体" charset="-122"/>
              </a:rPr>
              <a:t>%</a:t>
            </a:r>
          </a:p>
        </p:txBody>
      </p:sp>
      <p:sp>
        <p:nvSpPr>
          <p:cNvPr id="24" name="Text Box 40"/>
          <p:cNvSpPr txBox="1">
            <a:spLocks noChangeArrowheads="1"/>
          </p:cNvSpPr>
          <p:nvPr/>
        </p:nvSpPr>
        <p:spPr bwMode="blackWhite">
          <a:xfrm>
            <a:off x="8194650" y="5062634"/>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lang="ru-RU" altLang="zh-CN" b="1" kern="0" dirty="0">
                <a:solidFill>
                  <a:srgbClr val="000000"/>
                </a:solidFill>
              </a:rPr>
              <a:t>3</a:t>
            </a:r>
            <a:r>
              <a:rPr kumimoji="0" lang="en-US" altLang="zh-CN" sz="1800" b="1" i="0" u="none" strike="noStrike" kern="0" cap="none" spc="0" normalizeH="0" baseline="0" noProof="0" dirty="0">
                <a:ln>
                  <a:noFill/>
                </a:ln>
                <a:solidFill>
                  <a:srgbClr val="000000"/>
                </a:solidFill>
                <a:effectLst/>
                <a:uLnTx/>
                <a:uFillTx/>
                <a:latin typeface="Arial" charset="0"/>
                <a:ea typeface="宋体" charset="-122"/>
              </a:rPr>
              <a:t>%</a:t>
            </a:r>
          </a:p>
        </p:txBody>
      </p:sp>
      <p:sp>
        <p:nvSpPr>
          <p:cNvPr id="27" name="AutoShape 43"/>
          <p:cNvSpPr>
            <a:spLocks/>
          </p:cNvSpPr>
          <p:nvPr/>
        </p:nvSpPr>
        <p:spPr bwMode="auto">
          <a:xfrm>
            <a:off x="1616890" y="3569440"/>
            <a:ext cx="2150773" cy="545550"/>
          </a:xfrm>
          <a:prstGeom prst="accentCallout2">
            <a:avLst>
              <a:gd name="adj1" fmla="val 36736"/>
              <a:gd name="adj2" fmla="val 103796"/>
              <a:gd name="adj3" fmla="val 36736"/>
              <a:gd name="adj4" fmla="val 133546"/>
              <a:gd name="adj5" fmla="val 87662"/>
              <a:gd name="adj6" fmla="val 147481"/>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defTabSz="914400" eaLnBrk="1" fontAlgn="auto" latinLnBrk="0" hangingPunct="1">
              <a:lnSpc>
                <a:spcPct val="90000"/>
              </a:lnSpc>
              <a:spcBef>
                <a:spcPts val="0"/>
              </a:spcBef>
              <a:spcAft>
                <a:spcPts val="0"/>
              </a:spcAft>
              <a:buClrTx/>
              <a:buSzTx/>
              <a:buFontTx/>
              <a:buNone/>
              <a:tabLst/>
              <a:defRPr/>
            </a:pPr>
            <a:r>
              <a:rPr kumimoji="0" lang="ru-RU" altLang="zh-CN" sz="1200" b="1" i="0" u="none" strike="noStrike" kern="0" cap="none" spc="0" normalizeH="0" baseline="0" noProof="0" dirty="0">
                <a:ln>
                  <a:noFill/>
                </a:ln>
                <a:solidFill>
                  <a:sysClr val="windowText" lastClr="000000"/>
                </a:solidFill>
                <a:effectLst/>
                <a:uLnTx/>
                <a:uFillTx/>
              </a:rPr>
              <a:t>По профилю преподаваемых дисциплин</a:t>
            </a:r>
            <a:endParaRPr kumimoji="0" lang="en-US" altLang="zh-CN" sz="1200" b="1" i="0" u="none" strike="noStrike" kern="0" cap="none" spc="0" normalizeH="0" baseline="0" noProof="0" dirty="0">
              <a:ln>
                <a:noFill/>
              </a:ln>
              <a:solidFill>
                <a:sysClr val="windowText" lastClr="000000"/>
              </a:solidFill>
              <a:effectLst/>
              <a:uLnTx/>
              <a:uFillTx/>
            </a:endParaRPr>
          </a:p>
        </p:txBody>
      </p:sp>
      <p:sp>
        <p:nvSpPr>
          <p:cNvPr id="28" name="AutoShape 44"/>
          <p:cNvSpPr>
            <a:spLocks/>
          </p:cNvSpPr>
          <p:nvPr/>
        </p:nvSpPr>
        <p:spPr bwMode="auto">
          <a:xfrm>
            <a:off x="1915892" y="2908101"/>
            <a:ext cx="2761591" cy="468313"/>
          </a:xfrm>
          <a:prstGeom prst="accentCallout2">
            <a:avLst>
              <a:gd name="adj1" fmla="val 36736"/>
              <a:gd name="adj2" fmla="val 103796"/>
              <a:gd name="adj3" fmla="val 36736"/>
              <a:gd name="adj4" fmla="val 130537"/>
              <a:gd name="adj5" fmla="val 236915"/>
              <a:gd name="adj6" fmla="val 148669"/>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defTabSz="914400" eaLnBrk="1" fontAlgn="auto" latinLnBrk="0" hangingPunct="1">
              <a:lnSpc>
                <a:spcPct val="90000"/>
              </a:lnSpc>
              <a:spcBef>
                <a:spcPts val="0"/>
              </a:spcBef>
              <a:spcAft>
                <a:spcPts val="0"/>
              </a:spcAft>
              <a:buClrTx/>
              <a:buSzTx/>
              <a:buFontTx/>
              <a:buNone/>
              <a:tabLst/>
              <a:defRPr/>
            </a:pPr>
            <a:r>
              <a:rPr kumimoji="0" lang="ru-RU" altLang="zh-CN" sz="1200" b="1" i="0" u="none" strike="noStrike" kern="0" cap="none" spc="0" normalizeH="0" baseline="0" noProof="0" dirty="0">
                <a:ln>
                  <a:noFill/>
                </a:ln>
                <a:solidFill>
                  <a:sysClr val="windowText" lastClr="000000"/>
                </a:solidFill>
                <a:effectLst/>
                <a:uLnTx/>
                <a:uFillTx/>
              </a:rPr>
              <a:t>По новым технологиям в образовании</a:t>
            </a:r>
            <a:endParaRPr kumimoji="0" lang="en-US" altLang="zh-CN" sz="1200" b="1" i="0" u="none" strike="noStrike" kern="0" cap="none" spc="0" normalizeH="0" baseline="0" noProof="0" dirty="0">
              <a:ln>
                <a:noFill/>
              </a:ln>
              <a:solidFill>
                <a:sysClr val="windowText" lastClr="000000"/>
              </a:solidFill>
              <a:effectLst/>
              <a:uLnTx/>
              <a:uFillTx/>
            </a:endParaRPr>
          </a:p>
        </p:txBody>
      </p:sp>
      <p:sp>
        <p:nvSpPr>
          <p:cNvPr id="29" name="AutoShape 45"/>
          <p:cNvSpPr>
            <a:spLocks/>
          </p:cNvSpPr>
          <p:nvPr/>
        </p:nvSpPr>
        <p:spPr bwMode="auto">
          <a:xfrm>
            <a:off x="5112019" y="1970176"/>
            <a:ext cx="2611149" cy="374354"/>
          </a:xfrm>
          <a:prstGeom prst="accentCallout2">
            <a:avLst>
              <a:gd name="adj1" fmla="val 34616"/>
              <a:gd name="adj2" fmla="val 103704"/>
              <a:gd name="adj3" fmla="val 34616"/>
              <a:gd name="adj4" fmla="val 117051"/>
              <a:gd name="adj5" fmla="val 560438"/>
              <a:gd name="adj6" fmla="val 127626"/>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defTabSz="914400" eaLnBrk="1" fontAlgn="auto" latinLnBrk="0" hangingPunct="1">
              <a:lnSpc>
                <a:spcPct val="90000"/>
              </a:lnSpc>
              <a:spcBef>
                <a:spcPts val="0"/>
              </a:spcBef>
              <a:spcAft>
                <a:spcPts val="0"/>
              </a:spcAft>
              <a:buClrTx/>
              <a:buSzTx/>
              <a:buFontTx/>
              <a:buNone/>
              <a:tabLst/>
              <a:defRPr/>
            </a:pPr>
            <a:r>
              <a:rPr kumimoji="0" lang="ru-RU" altLang="zh-CN" sz="1200" b="1" i="0" u="none" strike="noStrike" kern="0" cap="none" spc="0" normalizeH="0" baseline="0" noProof="0" dirty="0">
                <a:ln>
                  <a:noFill/>
                </a:ln>
                <a:solidFill>
                  <a:sysClr val="windowText" lastClr="000000"/>
                </a:solidFill>
                <a:effectLst/>
                <a:uLnTx/>
                <a:uFillTx/>
              </a:rPr>
              <a:t>Профессиональная переподготовка</a:t>
            </a:r>
            <a:endParaRPr kumimoji="0" lang="en-US" altLang="zh-CN" sz="1200" b="1" i="0" u="none" strike="noStrike" kern="0" cap="none" spc="0" normalizeH="0" baseline="0" noProof="0" dirty="0">
              <a:ln>
                <a:noFill/>
              </a:ln>
              <a:solidFill>
                <a:sysClr val="windowText" lastClr="000000"/>
              </a:solidFill>
              <a:effectLst/>
              <a:uLnTx/>
              <a:uFillTx/>
            </a:endParaRPr>
          </a:p>
        </p:txBody>
      </p:sp>
      <p:sp>
        <p:nvSpPr>
          <p:cNvPr id="32" name="AutoShape 48"/>
          <p:cNvSpPr>
            <a:spLocks/>
          </p:cNvSpPr>
          <p:nvPr/>
        </p:nvSpPr>
        <p:spPr bwMode="auto">
          <a:xfrm>
            <a:off x="3607961" y="2413781"/>
            <a:ext cx="2759008" cy="582178"/>
          </a:xfrm>
          <a:prstGeom prst="accentCallout2">
            <a:avLst>
              <a:gd name="adj1" fmla="val 36736"/>
              <a:gd name="adj2" fmla="val 103685"/>
              <a:gd name="adj3" fmla="val 36736"/>
              <a:gd name="adj4" fmla="val 126708"/>
              <a:gd name="adj5" fmla="val 279421"/>
              <a:gd name="adj6" fmla="val 132517"/>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defTabSz="914400" eaLnBrk="1" fontAlgn="auto" latinLnBrk="0" hangingPunct="1">
              <a:lnSpc>
                <a:spcPct val="90000"/>
              </a:lnSpc>
              <a:spcBef>
                <a:spcPts val="0"/>
              </a:spcBef>
              <a:spcAft>
                <a:spcPts val="0"/>
              </a:spcAft>
              <a:buClrTx/>
              <a:buSzTx/>
              <a:buFontTx/>
              <a:buNone/>
              <a:tabLst/>
              <a:defRPr/>
            </a:pPr>
            <a:r>
              <a:rPr kumimoji="0" lang="ru-RU" altLang="zh-CN" sz="1200" b="1" i="0" u="none" strike="noStrike" kern="0" cap="none" spc="0" normalizeH="0" baseline="0" noProof="0" dirty="0">
                <a:ln>
                  <a:noFill/>
                </a:ln>
                <a:solidFill>
                  <a:sysClr val="windowText" lastClr="000000"/>
                </a:solidFill>
                <a:effectLst/>
                <a:uLnTx/>
                <a:uFillTx/>
              </a:rPr>
              <a:t>По  совершенствованию знаний по ИЯ</a:t>
            </a:r>
            <a:endParaRPr kumimoji="0" lang="en-US" altLang="zh-CN" sz="1200" b="1" i="0" u="none" strike="noStrike" kern="0" cap="none" spc="0" normalizeH="0" baseline="0" noProof="0" dirty="0">
              <a:ln>
                <a:noFill/>
              </a:ln>
              <a:solidFill>
                <a:sysClr val="windowText" lastClr="000000"/>
              </a:solidFill>
              <a:effectLst/>
              <a:uLnTx/>
              <a:uFillTx/>
            </a:endParaRPr>
          </a:p>
        </p:txBody>
      </p:sp>
      <p:sp>
        <p:nvSpPr>
          <p:cNvPr id="33" name="Oval 49"/>
          <p:cNvSpPr>
            <a:spLocks noChangeArrowheads="1"/>
          </p:cNvSpPr>
          <p:nvPr/>
        </p:nvSpPr>
        <p:spPr bwMode="gray">
          <a:xfrm>
            <a:off x="8430640" y="2730301"/>
            <a:ext cx="930275" cy="257175"/>
          </a:xfrm>
          <a:prstGeom prst="ellipse">
            <a:avLst/>
          </a:prstGeom>
          <a:solidFill>
            <a:srgbClr val="FFFF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Прямоугольник 33"/>
          <p:cNvSpPr/>
          <p:nvPr/>
        </p:nvSpPr>
        <p:spPr>
          <a:xfrm>
            <a:off x="4431727" y="5062635"/>
            <a:ext cx="768959" cy="341632"/>
          </a:xfrm>
          <a:prstGeom prst="rect">
            <a:avLst/>
          </a:prstGeom>
        </p:spPr>
        <p:txBody>
          <a:bodyPr wrap="square">
            <a:spAutoFit/>
          </a:bodyPr>
          <a:lstStyle/>
          <a:p>
            <a:pPr lvl="0" algn="ctr">
              <a:lnSpc>
                <a:spcPct val="90000"/>
              </a:lnSpc>
              <a:defRPr/>
            </a:pPr>
            <a:r>
              <a:rPr lang="ru-RU" altLang="zh-CN" b="1" kern="0" dirty="0">
                <a:solidFill>
                  <a:sysClr val="windowText" lastClr="000000"/>
                </a:solidFill>
              </a:rPr>
              <a:t>30%</a:t>
            </a:r>
            <a:endParaRPr lang="en-US" altLang="zh-CN" b="1" kern="0" dirty="0">
              <a:solidFill>
                <a:sysClr val="windowText" lastClr="000000"/>
              </a:solidFill>
            </a:endParaRPr>
          </a:p>
        </p:txBody>
      </p:sp>
      <p:sp>
        <p:nvSpPr>
          <p:cNvPr id="35" name="Freeform 31"/>
          <p:cNvSpPr>
            <a:spLocks/>
          </p:cNvSpPr>
          <p:nvPr/>
        </p:nvSpPr>
        <p:spPr bwMode="gray">
          <a:xfrm>
            <a:off x="9178652" y="4010456"/>
            <a:ext cx="936625" cy="2297112"/>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Freeform 31"/>
          <p:cNvSpPr>
            <a:spLocks/>
          </p:cNvSpPr>
          <p:nvPr/>
        </p:nvSpPr>
        <p:spPr bwMode="gray">
          <a:xfrm>
            <a:off x="10408472" y="4010456"/>
            <a:ext cx="936625" cy="2297112"/>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33"/>
          <p:cNvSpPr>
            <a:spLocks noChangeArrowheads="1"/>
          </p:cNvSpPr>
          <p:nvPr/>
        </p:nvSpPr>
        <p:spPr bwMode="gray">
          <a:xfrm>
            <a:off x="9171025" y="5840214"/>
            <a:ext cx="928687" cy="480996"/>
          </a:xfrm>
          <a:prstGeom prst="can">
            <a:avLst>
              <a:gd name="adj" fmla="val 28093"/>
            </a:avLst>
          </a:prstGeom>
          <a:gradFill rotWithShape="1">
            <a:gsLst>
              <a:gs pos="0">
                <a:srgbClr val="A8D02A"/>
              </a:gs>
              <a:gs pos="50000">
                <a:srgbClr val="A8D02A">
                  <a:gamma/>
                  <a:tint val="50980"/>
                  <a:invGamma/>
                </a:srgbClr>
              </a:gs>
              <a:gs pos="100000">
                <a:srgbClr val="A8D02A"/>
              </a:gs>
            </a:gsLst>
            <a:lin ang="0" scaled="1"/>
          </a:gradFill>
          <a:ln w="9525">
            <a:solidFill>
              <a:srgbClr val="F8F8F8">
                <a:alpha val="14999"/>
              </a:srgbClr>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33"/>
          <p:cNvSpPr>
            <a:spLocks noChangeArrowheads="1"/>
          </p:cNvSpPr>
          <p:nvPr/>
        </p:nvSpPr>
        <p:spPr bwMode="gray">
          <a:xfrm>
            <a:off x="10412440" y="5904077"/>
            <a:ext cx="928687" cy="397355"/>
          </a:xfrm>
          <a:prstGeom prst="can">
            <a:avLst>
              <a:gd name="adj" fmla="val 28093"/>
            </a:avLst>
          </a:prstGeom>
          <a:gradFill rotWithShape="1">
            <a:gsLst>
              <a:gs pos="0">
                <a:srgbClr val="A8D02A"/>
              </a:gs>
              <a:gs pos="50000">
                <a:srgbClr val="A8D02A">
                  <a:gamma/>
                  <a:tint val="50980"/>
                  <a:invGamma/>
                </a:srgbClr>
              </a:gs>
              <a:gs pos="100000">
                <a:srgbClr val="A8D02A"/>
              </a:gs>
            </a:gsLst>
            <a:lin ang="0" scaled="1"/>
          </a:gradFill>
          <a:ln w="9525">
            <a:solidFill>
              <a:srgbClr val="F8F8F8">
                <a:alpha val="14999"/>
              </a:srgbClr>
            </a:solid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Text Box 40"/>
          <p:cNvSpPr txBox="1">
            <a:spLocks noChangeArrowheads="1"/>
          </p:cNvSpPr>
          <p:nvPr/>
        </p:nvSpPr>
        <p:spPr bwMode="blackWhite">
          <a:xfrm>
            <a:off x="9336195" y="5106788"/>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lang="ru-RU" altLang="zh-CN" b="1" kern="0" dirty="0">
                <a:solidFill>
                  <a:srgbClr val="000000"/>
                </a:solidFill>
              </a:rPr>
              <a:t>12</a:t>
            </a:r>
            <a:r>
              <a:rPr kumimoji="0" lang="en-US" altLang="zh-CN" sz="1800" b="1" i="0" u="none" strike="noStrike" kern="0" cap="none" spc="0" normalizeH="0" baseline="0" noProof="0" dirty="0">
                <a:ln>
                  <a:noFill/>
                </a:ln>
                <a:solidFill>
                  <a:srgbClr val="000000"/>
                </a:solidFill>
                <a:effectLst/>
                <a:uLnTx/>
                <a:uFillTx/>
                <a:latin typeface="Arial" charset="0"/>
                <a:ea typeface="宋体" charset="-122"/>
              </a:rPr>
              <a:t>%</a:t>
            </a:r>
          </a:p>
        </p:txBody>
      </p:sp>
      <p:sp>
        <p:nvSpPr>
          <p:cNvPr id="42" name="Text Box 40"/>
          <p:cNvSpPr txBox="1">
            <a:spLocks noChangeArrowheads="1"/>
          </p:cNvSpPr>
          <p:nvPr/>
        </p:nvSpPr>
        <p:spPr bwMode="blackWhite">
          <a:xfrm>
            <a:off x="10583097" y="5120450"/>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lang="ru-RU" altLang="zh-CN" b="1" kern="0" dirty="0">
                <a:solidFill>
                  <a:srgbClr val="000000"/>
                </a:solidFill>
              </a:rPr>
              <a:t>1</a:t>
            </a:r>
            <a:r>
              <a:rPr kumimoji="0" lang="en-US" altLang="zh-CN" sz="1800" b="1" i="0" u="none" strike="noStrike" kern="0" cap="none" spc="0" normalizeH="0" baseline="0" noProof="0" dirty="0">
                <a:ln>
                  <a:noFill/>
                </a:ln>
                <a:solidFill>
                  <a:srgbClr val="000000"/>
                </a:solidFill>
                <a:effectLst/>
                <a:uLnTx/>
                <a:uFillTx/>
                <a:latin typeface="Arial" charset="0"/>
                <a:ea typeface="宋体" charset="-122"/>
              </a:rPr>
              <a:t>0%</a:t>
            </a:r>
          </a:p>
        </p:txBody>
      </p:sp>
      <p:sp>
        <p:nvSpPr>
          <p:cNvPr id="44" name="AutoShape 45"/>
          <p:cNvSpPr>
            <a:spLocks/>
          </p:cNvSpPr>
          <p:nvPr/>
        </p:nvSpPr>
        <p:spPr bwMode="auto">
          <a:xfrm>
            <a:off x="6448583" y="1408178"/>
            <a:ext cx="2795063" cy="422896"/>
          </a:xfrm>
          <a:prstGeom prst="accentCallout2">
            <a:avLst>
              <a:gd name="adj1" fmla="val 34616"/>
              <a:gd name="adj2" fmla="val 103704"/>
              <a:gd name="adj3" fmla="val 34616"/>
              <a:gd name="adj4" fmla="val 117051"/>
              <a:gd name="adj5" fmla="val 618777"/>
              <a:gd name="adj6" fmla="val 114645"/>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lvl="0" algn="ctr">
              <a:lnSpc>
                <a:spcPct val="90000"/>
              </a:lnSpc>
              <a:defRPr/>
            </a:pPr>
            <a:r>
              <a:rPr lang="ru-RU" sz="1200" b="1" dirty="0"/>
              <a:t>Повышение квалификации за рубежом </a:t>
            </a:r>
            <a:r>
              <a:rPr lang="ru-RU" sz="1200" b="1" dirty="0" smtClean="0"/>
              <a:t>– Беларусь </a:t>
            </a:r>
            <a:r>
              <a:rPr lang="ru-RU" sz="1200" b="1" dirty="0"/>
              <a:t>(онлайн)</a:t>
            </a:r>
            <a:endParaRPr kumimoji="0" lang="en-US" altLang="zh-CN" sz="1200" b="1" i="0" u="none" strike="noStrike" kern="0" cap="none" spc="0" normalizeH="0" baseline="0" noProof="0" dirty="0">
              <a:ln>
                <a:noFill/>
              </a:ln>
              <a:solidFill>
                <a:sysClr val="windowText" lastClr="000000"/>
              </a:solidFill>
              <a:effectLst/>
              <a:uLnTx/>
              <a:uFillTx/>
            </a:endParaRPr>
          </a:p>
        </p:txBody>
      </p:sp>
      <p:sp>
        <p:nvSpPr>
          <p:cNvPr id="45" name="AutoShape 45"/>
          <p:cNvSpPr>
            <a:spLocks/>
          </p:cNvSpPr>
          <p:nvPr/>
        </p:nvSpPr>
        <p:spPr bwMode="auto">
          <a:xfrm>
            <a:off x="8935465" y="1127812"/>
            <a:ext cx="2057400" cy="330200"/>
          </a:xfrm>
          <a:prstGeom prst="accentCallout2">
            <a:avLst>
              <a:gd name="adj1" fmla="val 34616"/>
              <a:gd name="adj2" fmla="val 103704"/>
              <a:gd name="adj3" fmla="val 34616"/>
              <a:gd name="adj4" fmla="val 117051"/>
              <a:gd name="adj5" fmla="val 862300"/>
              <a:gd name="adj6" fmla="val 96015"/>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pPr lvl="0" algn="r">
              <a:lnSpc>
                <a:spcPct val="90000"/>
              </a:lnSpc>
              <a:defRPr/>
            </a:pPr>
            <a:r>
              <a:rPr lang="ru-RU" sz="1200" b="1" dirty="0"/>
              <a:t>Повышение квалификации в ведущих вузах РФ</a:t>
            </a:r>
            <a:endParaRPr kumimoji="0" lang="en-US" altLang="zh-CN" sz="1200" b="1" i="0" u="none" strike="noStrike" kern="0" cap="none" spc="0" normalizeH="0" baseline="0" noProof="0" dirty="0">
              <a:ln>
                <a:noFill/>
              </a:ln>
              <a:solidFill>
                <a:sysClr val="windowText" lastClr="000000"/>
              </a:solidFill>
              <a:effectLst/>
              <a:uLnTx/>
              <a:uFillTx/>
            </a:endParaRPr>
          </a:p>
        </p:txBody>
      </p:sp>
      <p:sp>
        <p:nvSpPr>
          <p:cNvPr id="21" name="Прямоугольник 20"/>
          <p:cNvSpPr/>
          <p:nvPr/>
        </p:nvSpPr>
        <p:spPr>
          <a:xfrm>
            <a:off x="3347372" y="412816"/>
            <a:ext cx="6140441" cy="334707"/>
          </a:xfrm>
          <a:prstGeom prst="rect">
            <a:avLst/>
          </a:prstGeom>
        </p:spPr>
        <p:txBody>
          <a:bodyPr wrap="square">
            <a:spAutoFit/>
          </a:bodyPr>
          <a:lstStyle/>
          <a:p>
            <a:pPr lvl="0" algn="ctr">
              <a:lnSpc>
                <a:spcPct val="107000"/>
              </a:lnSpc>
              <a:spcAft>
                <a:spcPts val="0"/>
              </a:spcAft>
            </a:pPr>
            <a:r>
              <a:rPr lang="ru-RU" sz="1600" b="1" dirty="0">
                <a:latin typeface="Century Schoolbook" panose="02040604050505020304" pitchFamily="18" charset="0"/>
                <a:ea typeface="Times New Roman" panose="02020603050405020304" pitchFamily="18" charset="0"/>
              </a:rPr>
              <a:t>Повышение квалификации и переподготовка</a:t>
            </a:r>
            <a:endParaRPr lang="ru-RU" sz="1600" dirty="0">
              <a:latin typeface="Century Schoolbook" panose="02040604050505020304" pitchFamily="18" charset="0"/>
              <a:ea typeface="Calibri" panose="020F0502020204030204" pitchFamily="34" charset="0"/>
            </a:endParaRPr>
          </a:p>
        </p:txBody>
      </p:sp>
      <p:sp>
        <p:nvSpPr>
          <p:cNvPr id="25" name="Прямоугольник 24"/>
          <p:cNvSpPr/>
          <p:nvPr/>
        </p:nvSpPr>
        <p:spPr>
          <a:xfrm>
            <a:off x="1771221" y="944343"/>
            <a:ext cx="4435025" cy="471796"/>
          </a:xfrm>
          <a:prstGeom prst="rect">
            <a:avLst/>
          </a:prstGeom>
        </p:spPr>
        <p:txBody>
          <a:bodyPr wrap="square">
            <a:spAutoFit/>
          </a:bodyPr>
          <a:lstStyle/>
          <a:p>
            <a:pPr marL="171450" lvl="0" indent="-171450">
              <a:lnSpc>
                <a:spcPct val="107000"/>
              </a:lnSpc>
              <a:spcAft>
                <a:spcPts val="0"/>
              </a:spcAft>
              <a:buFont typeface="Arial" panose="020B0604020202020204" pitchFamily="34" charset="0"/>
              <a:buChar char="•"/>
            </a:pPr>
            <a:r>
              <a:rPr lang="ru-RU" sz="1200" b="1" dirty="0">
                <a:latin typeface="Century Schoolbook" panose="02040604050505020304" pitchFamily="18" charset="0"/>
                <a:ea typeface="Times New Roman" panose="02020603050405020304" pitchFamily="18" charset="0"/>
              </a:rPr>
              <a:t>В 2022 году 148 человек прошли повышение квалификации или переподготовку</a:t>
            </a:r>
            <a:endParaRPr lang="ru-RU" sz="1200" dirty="0">
              <a:latin typeface="Century Schoolbook" panose="02040604050505020304" pitchFamily="18" charset="0"/>
              <a:ea typeface="Calibri" panose="020F0502020204030204" pitchFamily="34" charset="0"/>
            </a:endParaRPr>
          </a:p>
        </p:txBody>
      </p:sp>
      <p:pic>
        <p:nvPicPr>
          <p:cNvPr id="40" name="Рисунок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46" name="Рисунок 45"/>
          <p:cNvPicPr>
            <a:picLocks noChangeAspect="1"/>
          </p:cNvPicPr>
          <p:nvPr/>
        </p:nvPicPr>
        <p:blipFill>
          <a:blip r:embed="rId3"/>
          <a:stretch>
            <a:fillRect/>
          </a:stretch>
        </p:blipFill>
        <p:spPr>
          <a:xfrm rot="1559598">
            <a:off x="10867773" y="187860"/>
            <a:ext cx="1397490" cy="513730"/>
          </a:xfrm>
          <a:prstGeom prst="rect">
            <a:avLst/>
          </a:prstGeom>
        </p:spPr>
      </p:pic>
      <p:sp>
        <p:nvSpPr>
          <p:cNvPr id="43" name="Прямоугольник 42"/>
          <p:cNvSpPr/>
          <p:nvPr/>
        </p:nvSpPr>
        <p:spPr>
          <a:xfrm>
            <a:off x="2812060" y="0"/>
            <a:ext cx="8034572" cy="388696"/>
          </a:xfrm>
          <a:prstGeom prst="rect">
            <a:avLst/>
          </a:prstGeom>
        </p:spPr>
        <p:txBody>
          <a:bodyPr wrap="none">
            <a:spAutoFit/>
          </a:bodyPr>
          <a:lstStyle/>
          <a:p>
            <a:pPr lvl="0">
              <a:lnSpc>
                <a:spcPct val="107000"/>
              </a:lnSpc>
              <a:spcAft>
                <a:spcPts val="0"/>
              </a:spcAft>
            </a:pPr>
            <a:r>
              <a:rPr lang="ru-RU" b="1" dirty="0">
                <a:latin typeface="Century Schoolbook" panose="02040604050505020304" pitchFamily="18" charset="0"/>
                <a:ea typeface="Times New Roman" panose="02020603050405020304" pitchFamily="18" charset="0"/>
              </a:rPr>
              <a:t>Кадровое обеспечение реализации образовательных программ</a:t>
            </a:r>
            <a:endParaRPr lang="ru-RU"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10859124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1000"/>
                                        <p:tgtEl>
                                          <p:spTgt spid="19"/>
                                        </p:tgtEl>
                                      </p:cBhvr>
                                    </p:animEffect>
                                    <p:anim calcmode="lin" valueType="num">
                                      <p:cBhvr>
                                        <p:cTn id="58" dur="1000" fill="hold"/>
                                        <p:tgtEl>
                                          <p:spTgt spid="19"/>
                                        </p:tgtEl>
                                        <p:attrNameLst>
                                          <p:attrName>ppt_x</p:attrName>
                                        </p:attrNameLst>
                                      </p:cBhvr>
                                      <p:tavLst>
                                        <p:tav tm="0">
                                          <p:val>
                                            <p:strVal val="#ppt_x"/>
                                          </p:val>
                                        </p:tav>
                                        <p:tav tm="100000">
                                          <p:val>
                                            <p:strVal val="#ppt_x"/>
                                          </p:val>
                                        </p:tav>
                                      </p:tavLst>
                                    </p:anim>
                                    <p:anim calcmode="lin" valueType="num">
                                      <p:cBhvr>
                                        <p:cTn id="59" dur="1000" fill="hold"/>
                                        <p:tgtEl>
                                          <p:spTgt spid="19"/>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1000"/>
                                        <p:tgtEl>
                                          <p:spTgt spid="22"/>
                                        </p:tgtEl>
                                      </p:cBhvr>
                                    </p:animEffect>
                                    <p:anim calcmode="lin" valueType="num">
                                      <p:cBhvr>
                                        <p:cTn id="68" dur="1000" fill="hold"/>
                                        <p:tgtEl>
                                          <p:spTgt spid="22"/>
                                        </p:tgtEl>
                                        <p:attrNameLst>
                                          <p:attrName>ppt_x</p:attrName>
                                        </p:attrNameLst>
                                      </p:cBhvr>
                                      <p:tavLst>
                                        <p:tav tm="0">
                                          <p:val>
                                            <p:strVal val="#ppt_x"/>
                                          </p:val>
                                        </p:tav>
                                        <p:tav tm="100000">
                                          <p:val>
                                            <p:strVal val="#ppt_x"/>
                                          </p:val>
                                        </p:tav>
                                      </p:tavLst>
                                    </p:anim>
                                    <p:anim calcmode="lin" valueType="num">
                                      <p:cBhvr>
                                        <p:cTn id="69" dur="1000" fill="hold"/>
                                        <p:tgtEl>
                                          <p:spTgt spid="2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1000"/>
                                        <p:tgtEl>
                                          <p:spTgt spid="23"/>
                                        </p:tgtEl>
                                      </p:cBhvr>
                                    </p:animEffect>
                                    <p:anim calcmode="lin" valueType="num">
                                      <p:cBhvr>
                                        <p:cTn id="73" dur="1000" fill="hold"/>
                                        <p:tgtEl>
                                          <p:spTgt spid="23"/>
                                        </p:tgtEl>
                                        <p:attrNameLst>
                                          <p:attrName>ppt_x</p:attrName>
                                        </p:attrNameLst>
                                      </p:cBhvr>
                                      <p:tavLst>
                                        <p:tav tm="0">
                                          <p:val>
                                            <p:strVal val="#ppt_x"/>
                                          </p:val>
                                        </p:tav>
                                        <p:tav tm="100000">
                                          <p:val>
                                            <p:strVal val="#ppt_x"/>
                                          </p:val>
                                        </p:tav>
                                      </p:tavLst>
                                    </p:anim>
                                    <p:anim calcmode="lin" valueType="num">
                                      <p:cBhvr>
                                        <p:cTn id="74" dur="1000" fill="hold"/>
                                        <p:tgtEl>
                                          <p:spTgt spid="2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1000"/>
                                        <p:tgtEl>
                                          <p:spTgt spid="24"/>
                                        </p:tgtEl>
                                      </p:cBhvr>
                                    </p:animEffect>
                                    <p:anim calcmode="lin" valueType="num">
                                      <p:cBhvr>
                                        <p:cTn id="78" dur="1000" fill="hold"/>
                                        <p:tgtEl>
                                          <p:spTgt spid="24"/>
                                        </p:tgtEl>
                                        <p:attrNameLst>
                                          <p:attrName>ppt_x</p:attrName>
                                        </p:attrNameLst>
                                      </p:cBhvr>
                                      <p:tavLst>
                                        <p:tav tm="0">
                                          <p:val>
                                            <p:strVal val="#ppt_x"/>
                                          </p:val>
                                        </p:tav>
                                        <p:tav tm="100000">
                                          <p:val>
                                            <p:strVal val="#ppt_x"/>
                                          </p:val>
                                        </p:tav>
                                      </p:tavLst>
                                    </p:anim>
                                    <p:anim calcmode="lin" valueType="num">
                                      <p:cBhvr>
                                        <p:cTn id="79" dur="1000" fill="hold"/>
                                        <p:tgtEl>
                                          <p:spTgt spid="2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1000"/>
                                        <p:tgtEl>
                                          <p:spTgt spid="28"/>
                                        </p:tgtEl>
                                      </p:cBhvr>
                                    </p:animEffect>
                                    <p:anim calcmode="lin" valueType="num">
                                      <p:cBhvr>
                                        <p:cTn id="88" dur="1000" fill="hold"/>
                                        <p:tgtEl>
                                          <p:spTgt spid="28"/>
                                        </p:tgtEl>
                                        <p:attrNameLst>
                                          <p:attrName>ppt_x</p:attrName>
                                        </p:attrNameLst>
                                      </p:cBhvr>
                                      <p:tavLst>
                                        <p:tav tm="0">
                                          <p:val>
                                            <p:strVal val="#ppt_x"/>
                                          </p:val>
                                        </p:tav>
                                        <p:tav tm="100000">
                                          <p:val>
                                            <p:strVal val="#ppt_x"/>
                                          </p:val>
                                        </p:tav>
                                      </p:tavLst>
                                    </p:anim>
                                    <p:anim calcmode="lin" valueType="num">
                                      <p:cBhvr>
                                        <p:cTn id="89" dur="1000" fill="hold"/>
                                        <p:tgtEl>
                                          <p:spTgt spid="28"/>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1000"/>
                                        <p:tgtEl>
                                          <p:spTgt spid="29"/>
                                        </p:tgtEl>
                                      </p:cBhvr>
                                    </p:animEffect>
                                    <p:anim calcmode="lin" valueType="num">
                                      <p:cBhvr>
                                        <p:cTn id="93" dur="1000" fill="hold"/>
                                        <p:tgtEl>
                                          <p:spTgt spid="29"/>
                                        </p:tgtEl>
                                        <p:attrNameLst>
                                          <p:attrName>ppt_x</p:attrName>
                                        </p:attrNameLst>
                                      </p:cBhvr>
                                      <p:tavLst>
                                        <p:tav tm="0">
                                          <p:val>
                                            <p:strVal val="#ppt_x"/>
                                          </p:val>
                                        </p:tav>
                                        <p:tav tm="100000">
                                          <p:val>
                                            <p:strVal val="#ppt_x"/>
                                          </p:val>
                                        </p:tav>
                                      </p:tavLst>
                                    </p:anim>
                                    <p:anim calcmode="lin" valueType="num">
                                      <p:cBhvr>
                                        <p:cTn id="94" dur="1000" fill="hold"/>
                                        <p:tgtEl>
                                          <p:spTgt spid="29"/>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fade">
                                      <p:cBhvr>
                                        <p:cTn id="97" dur="1000"/>
                                        <p:tgtEl>
                                          <p:spTgt spid="32"/>
                                        </p:tgtEl>
                                      </p:cBhvr>
                                    </p:animEffect>
                                    <p:anim calcmode="lin" valueType="num">
                                      <p:cBhvr>
                                        <p:cTn id="98" dur="1000" fill="hold"/>
                                        <p:tgtEl>
                                          <p:spTgt spid="32"/>
                                        </p:tgtEl>
                                        <p:attrNameLst>
                                          <p:attrName>ppt_x</p:attrName>
                                        </p:attrNameLst>
                                      </p:cBhvr>
                                      <p:tavLst>
                                        <p:tav tm="0">
                                          <p:val>
                                            <p:strVal val="#ppt_x"/>
                                          </p:val>
                                        </p:tav>
                                        <p:tav tm="100000">
                                          <p:val>
                                            <p:strVal val="#ppt_x"/>
                                          </p:val>
                                        </p:tav>
                                      </p:tavLst>
                                    </p:anim>
                                    <p:anim calcmode="lin" valueType="num">
                                      <p:cBhvr>
                                        <p:cTn id="99" dur="1000" fill="hold"/>
                                        <p:tgtEl>
                                          <p:spTgt spid="32"/>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animEffect transition="in" filter="fade">
                                      <p:cBhvr>
                                        <p:cTn id="102" dur="1000"/>
                                        <p:tgtEl>
                                          <p:spTgt spid="33"/>
                                        </p:tgtEl>
                                      </p:cBhvr>
                                    </p:animEffect>
                                    <p:anim calcmode="lin" valueType="num">
                                      <p:cBhvr>
                                        <p:cTn id="103" dur="1000" fill="hold"/>
                                        <p:tgtEl>
                                          <p:spTgt spid="33"/>
                                        </p:tgtEl>
                                        <p:attrNameLst>
                                          <p:attrName>ppt_x</p:attrName>
                                        </p:attrNameLst>
                                      </p:cBhvr>
                                      <p:tavLst>
                                        <p:tav tm="0">
                                          <p:val>
                                            <p:strVal val="#ppt_x"/>
                                          </p:val>
                                        </p:tav>
                                        <p:tav tm="100000">
                                          <p:val>
                                            <p:strVal val="#ppt_x"/>
                                          </p:val>
                                        </p:tav>
                                      </p:tavLst>
                                    </p:anim>
                                    <p:anim calcmode="lin" valueType="num">
                                      <p:cBhvr>
                                        <p:cTn id="104" dur="1000" fill="hold"/>
                                        <p:tgtEl>
                                          <p:spTgt spid="3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1000"/>
                                        <p:tgtEl>
                                          <p:spTgt spid="34"/>
                                        </p:tgtEl>
                                      </p:cBhvr>
                                    </p:animEffect>
                                    <p:anim calcmode="lin" valueType="num">
                                      <p:cBhvr>
                                        <p:cTn id="108" dur="1000" fill="hold"/>
                                        <p:tgtEl>
                                          <p:spTgt spid="34"/>
                                        </p:tgtEl>
                                        <p:attrNameLst>
                                          <p:attrName>ppt_x</p:attrName>
                                        </p:attrNameLst>
                                      </p:cBhvr>
                                      <p:tavLst>
                                        <p:tav tm="0">
                                          <p:val>
                                            <p:strVal val="#ppt_x"/>
                                          </p:val>
                                        </p:tav>
                                        <p:tav tm="100000">
                                          <p:val>
                                            <p:strVal val="#ppt_x"/>
                                          </p:val>
                                        </p:tav>
                                      </p:tavLst>
                                    </p:anim>
                                    <p:anim calcmode="lin" valueType="num">
                                      <p:cBhvr>
                                        <p:cTn id="109" dur="1000" fill="hold"/>
                                        <p:tgtEl>
                                          <p:spTgt spid="34"/>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1000"/>
                                        <p:tgtEl>
                                          <p:spTgt spid="35"/>
                                        </p:tgtEl>
                                      </p:cBhvr>
                                    </p:animEffect>
                                    <p:anim calcmode="lin" valueType="num">
                                      <p:cBhvr>
                                        <p:cTn id="113" dur="1000" fill="hold"/>
                                        <p:tgtEl>
                                          <p:spTgt spid="35"/>
                                        </p:tgtEl>
                                        <p:attrNameLst>
                                          <p:attrName>ppt_x</p:attrName>
                                        </p:attrNameLst>
                                      </p:cBhvr>
                                      <p:tavLst>
                                        <p:tav tm="0">
                                          <p:val>
                                            <p:strVal val="#ppt_x"/>
                                          </p:val>
                                        </p:tav>
                                        <p:tav tm="100000">
                                          <p:val>
                                            <p:strVal val="#ppt_x"/>
                                          </p:val>
                                        </p:tav>
                                      </p:tavLst>
                                    </p:anim>
                                    <p:anim calcmode="lin" valueType="num">
                                      <p:cBhvr>
                                        <p:cTn id="114" dur="1000" fill="hold"/>
                                        <p:tgtEl>
                                          <p:spTgt spid="35"/>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fade">
                                      <p:cBhvr>
                                        <p:cTn id="117" dur="1000"/>
                                        <p:tgtEl>
                                          <p:spTgt spid="37"/>
                                        </p:tgtEl>
                                      </p:cBhvr>
                                    </p:animEffect>
                                    <p:anim calcmode="lin" valueType="num">
                                      <p:cBhvr>
                                        <p:cTn id="118" dur="1000" fill="hold"/>
                                        <p:tgtEl>
                                          <p:spTgt spid="37"/>
                                        </p:tgtEl>
                                        <p:attrNameLst>
                                          <p:attrName>ppt_x</p:attrName>
                                        </p:attrNameLst>
                                      </p:cBhvr>
                                      <p:tavLst>
                                        <p:tav tm="0">
                                          <p:val>
                                            <p:strVal val="#ppt_x"/>
                                          </p:val>
                                        </p:tav>
                                        <p:tav tm="100000">
                                          <p:val>
                                            <p:strVal val="#ppt_x"/>
                                          </p:val>
                                        </p:tav>
                                      </p:tavLst>
                                    </p:anim>
                                    <p:anim calcmode="lin" valueType="num">
                                      <p:cBhvr>
                                        <p:cTn id="119" dur="1000" fill="hold"/>
                                        <p:tgtEl>
                                          <p:spTgt spid="37"/>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8"/>
                                        </p:tgtEl>
                                        <p:attrNameLst>
                                          <p:attrName>style.visibility</p:attrName>
                                        </p:attrNameLst>
                                      </p:cBhvr>
                                      <p:to>
                                        <p:strVal val="visible"/>
                                      </p:to>
                                    </p:set>
                                    <p:animEffect transition="in" filter="fade">
                                      <p:cBhvr>
                                        <p:cTn id="122" dur="1000"/>
                                        <p:tgtEl>
                                          <p:spTgt spid="38"/>
                                        </p:tgtEl>
                                      </p:cBhvr>
                                    </p:animEffect>
                                    <p:anim calcmode="lin" valueType="num">
                                      <p:cBhvr>
                                        <p:cTn id="123" dur="1000" fill="hold"/>
                                        <p:tgtEl>
                                          <p:spTgt spid="38"/>
                                        </p:tgtEl>
                                        <p:attrNameLst>
                                          <p:attrName>ppt_x</p:attrName>
                                        </p:attrNameLst>
                                      </p:cBhvr>
                                      <p:tavLst>
                                        <p:tav tm="0">
                                          <p:val>
                                            <p:strVal val="#ppt_x"/>
                                          </p:val>
                                        </p:tav>
                                        <p:tav tm="100000">
                                          <p:val>
                                            <p:strVal val="#ppt_x"/>
                                          </p:val>
                                        </p:tav>
                                      </p:tavLst>
                                    </p:anim>
                                    <p:anim calcmode="lin" valueType="num">
                                      <p:cBhvr>
                                        <p:cTn id="124" dur="1000" fill="hold"/>
                                        <p:tgtEl>
                                          <p:spTgt spid="38"/>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fade">
                                      <p:cBhvr>
                                        <p:cTn id="127" dur="1000"/>
                                        <p:tgtEl>
                                          <p:spTgt spid="39"/>
                                        </p:tgtEl>
                                      </p:cBhvr>
                                    </p:animEffect>
                                    <p:anim calcmode="lin" valueType="num">
                                      <p:cBhvr>
                                        <p:cTn id="128" dur="1000" fill="hold"/>
                                        <p:tgtEl>
                                          <p:spTgt spid="39"/>
                                        </p:tgtEl>
                                        <p:attrNameLst>
                                          <p:attrName>ppt_x</p:attrName>
                                        </p:attrNameLst>
                                      </p:cBhvr>
                                      <p:tavLst>
                                        <p:tav tm="0">
                                          <p:val>
                                            <p:strVal val="#ppt_x"/>
                                          </p:val>
                                        </p:tav>
                                        <p:tav tm="100000">
                                          <p:val>
                                            <p:strVal val="#ppt_x"/>
                                          </p:val>
                                        </p:tav>
                                      </p:tavLst>
                                    </p:anim>
                                    <p:anim calcmode="lin" valueType="num">
                                      <p:cBhvr>
                                        <p:cTn id="129" dur="1000" fill="hold"/>
                                        <p:tgtEl>
                                          <p:spTgt spid="39"/>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fade">
                                      <p:cBhvr>
                                        <p:cTn id="132" dur="1000"/>
                                        <p:tgtEl>
                                          <p:spTgt spid="41"/>
                                        </p:tgtEl>
                                      </p:cBhvr>
                                    </p:animEffect>
                                    <p:anim calcmode="lin" valueType="num">
                                      <p:cBhvr>
                                        <p:cTn id="133" dur="1000" fill="hold"/>
                                        <p:tgtEl>
                                          <p:spTgt spid="41"/>
                                        </p:tgtEl>
                                        <p:attrNameLst>
                                          <p:attrName>ppt_x</p:attrName>
                                        </p:attrNameLst>
                                      </p:cBhvr>
                                      <p:tavLst>
                                        <p:tav tm="0">
                                          <p:val>
                                            <p:strVal val="#ppt_x"/>
                                          </p:val>
                                        </p:tav>
                                        <p:tav tm="100000">
                                          <p:val>
                                            <p:strVal val="#ppt_x"/>
                                          </p:val>
                                        </p:tav>
                                      </p:tavLst>
                                    </p:anim>
                                    <p:anim calcmode="lin" valueType="num">
                                      <p:cBhvr>
                                        <p:cTn id="134" dur="1000" fill="hold"/>
                                        <p:tgtEl>
                                          <p:spTgt spid="41"/>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2"/>
                                        </p:tgtEl>
                                        <p:attrNameLst>
                                          <p:attrName>style.visibility</p:attrName>
                                        </p:attrNameLst>
                                      </p:cBhvr>
                                      <p:to>
                                        <p:strVal val="visible"/>
                                      </p:to>
                                    </p:set>
                                    <p:animEffect transition="in" filter="fade">
                                      <p:cBhvr>
                                        <p:cTn id="137" dur="1000"/>
                                        <p:tgtEl>
                                          <p:spTgt spid="42"/>
                                        </p:tgtEl>
                                      </p:cBhvr>
                                    </p:animEffect>
                                    <p:anim calcmode="lin" valueType="num">
                                      <p:cBhvr>
                                        <p:cTn id="138" dur="1000" fill="hold"/>
                                        <p:tgtEl>
                                          <p:spTgt spid="42"/>
                                        </p:tgtEl>
                                        <p:attrNameLst>
                                          <p:attrName>ppt_x</p:attrName>
                                        </p:attrNameLst>
                                      </p:cBhvr>
                                      <p:tavLst>
                                        <p:tav tm="0">
                                          <p:val>
                                            <p:strVal val="#ppt_x"/>
                                          </p:val>
                                        </p:tav>
                                        <p:tav tm="100000">
                                          <p:val>
                                            <p:strVal val="#ppt_x"/>
                                          </p:val>
                                        </p:tav>
                                      </p:tavLst>
                                    </p:anim>
                                    <p:anim calcmode="lin" valueType="num">
                                      <p:cBhvr>
                                        <p:cTn id="139" dur="1000" fill="hold"/>
                                        <p:tgtEl>
                                          <p:spTgt spid="42"/>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fade">
                                      <p:cBhvr>
                                        <p:cTn id="142" dur="1000"/>
                                        <p:tgtEl>
                                          <p:spTgt spid="44"/>
                                        </p:tgtEl>
                                      </p:cBhvr>
                                    </p:animEffect>
                                    <p:anim calcmode="lin" valueType="num">
                                      <p:cBhvr>
                                        <p:cTn id="143" dur="1000" fill="hold"/>
                                        <p:tgtEl>
                                          <p:spTgt spid="44"/>
                                        </p:tgtEl>
                                        <p:attrNameLst>
                                          <p:attrName>ppt_x</p:attrName>
                                        </p:attrNameLst>
                                      </p:cBhvr>
                                      <p:tavLst>
                                        <p:tav tm="0">
                                          <p:val>
                                            <p:strVal val="#ppt_x"/>
                                          </p:val>
                                        </p:tav>
                                        <p:tav tm="100000">
                                          <p:val>
                                            <p:strVal val="#ppt_x"/>
                                          </p:val>
                                        </p:tav>
                                      </p:tavLst>
                                    </p:anim>
                                    <p:anim calcmode="lin" valueType="num">
                                      <p:cBhvr>
                                        <p:cTn id="144" dur="1000" fill="hold"/>
                                        <p:tgtEl>
                                          <p:spTgt spid="44"/>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45"/>
                                        </p:tgtEl>
                                        <p:attrNameLst>
                                          <p:attrName>style.visibility</p:attrName>
                                        </p:attrNameLst>
                                      </p:cBhvr>
                                      <p:to>
                                        <p:strVal val="visible"/>
                                      </p:to>
                                    </p:set>
                                    <p:animEffect transition="in" filter="fade">
                                      <p:cBhvr>
                                        <p:cTn id="147" dur="1000"/>
                                        <p:tgtEl>
                                          <p:spTgt spid="45"/>
                                        </p:tgtEl>
                                      </p:cBhvr>
                                    </p:animEffect>
                                    <p:anim calcmode="lin" valueType="num">
                                      <p:cBhvr>
                                        <p:cTn id="148" dur="1000" fill="hold"/>
                                        <p:tgtEl>
                                          <p:spTgt spid="45"/>
                                        </p:tgtEl>
                                        <p:attrNameLst>
                                          <p:attrName>ppt_x</p:attrName>
                                        </p:attrNameLst>
                                      </p:cBhvr>
                                      <p:tavLst>
                                        <p:tav tm="0">
                                          <p:val>
                                            <p:strVal val="#ppt_x"/>
                                          </p:val>
                                        </p:tav>
                                        <p:tav tm="100000">
                                          <p:val>
                                            <p:strVal val="#ppt_x"/>
                                          </p:val>
                                        </p:tav>
                                      </p:tavLst>
                                    </p:anim>
                                    <p:anim calcmode="lin" valueType="num">
                                      <p:cBhvr>
                                        <p:cTn id="14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5" grpId="0" animBg="1"/>
      <p:bldP spid="16" grpId="0" animBg="1"/>
      <p:bldP spid="17" grpId="0" animBg="1"/>
      <p:bldP spid="18" grpId="0" animBg="1"/>
      <p:bldP spid="19" grpId="0" animBg="1"/>
      <p:bldP spid="20" grpId="0" animBg="1"/>
      <p:bldP spid="22" grpId="0"/>
      <p:bldP spid="23" grpId="0"/>
      <p:bldP spid="24" grpId="0"/>
      <p:bldP spid="27" grpId="0" animBg="1"/>
      <p:bldP spid="28" grpId="0" animBg="1"/>
      <p:bldP spid="29" grpId="0" animBg="1"/>
      <p:bldP spid="32" grpId="0" animBg="1"/>
      <p:bldP spid="33" grpId="0" animBg="1"/>
      <p:bldP spid="34" grpId="0"/>
      <p:bldP spid="35" grpId="0" animBg="1"/>
      <p:bldP spid="37" grpId="0" animBg="1"/>
      <p:bldP spid="38" grpId="0" animBg="1"/>
      <p:bldP spid="39" grpId="0" animBg="1"/>
      <p:bldP spid="41" grpId="0"/>
      <p:bldP spid="42" grpId="0"/>
      <p:bldP spid="44" grpId="0" animBg="1"/>
      <p:bldP spid="4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373C1F-FE11-042E-CED5-EEFA65453337}"/>
              </a:ext>
            </a:extLst>
          </p:cNvPr>
          <p:cNvSpPr txBox="1"/>
          <p:nvPr/>
        </p:nvSpPr>
        <p:spPr>
          <a:xfrm>
            <a:off x="5140703" y="134405"/>
            <a:ext cx="1910593" cy="368755"/>
          </a:xfrm>
          <a:prstGeom prst="rect">
            <a:avLst/>
          </a:prstGeom>
          <a:noFill/>
        </p:spPr>
        <p:txBody>
          <a:bodyPr wrap="square">
            <a:spAutoFit/>
          </a:bodyPr>
          <a:lstStyle/>
          <a:p>
            <a:pPr algn="ctr">
              <a:lnSpc>
                <a:spcPct val="107000"/>
              </a:lnSpc>
              <a:spcAft>
                <a:spcPts val="800"/>
              </a:spcAft>
            </a:pPr>
            <a:r>
              <a:rPr lang="ru-RU" sz="1800" b="1" dirty="0">
                <a:effectLst/>
                <a:latin typeface="Century Schoolbook" panose="02040604050505020304" pitchFamily="18" charset="0"/>
                <a:ea typeface="Times New Roman" panose="02020603050405020304" pitchFamily="18" charset="0"/>
              </a:rPr>
              <a:t>Содержание</a:t>
            </a:r>
            <a:endParaRPr lang="ru-RU" sz="1800" dirty="0">
              <a:effectLst/>
              <a:latin typeface="Century Schoolbook" panose="02040604050505020304" pitchFamily="18" charset="0"/>
              <a:ea typeface="Calibri" panose="020F0502020204030204" pitchFamily="34" charset="0"/>
            </a:endParaRPr>
          </a:p>
        </p:txBody>
      </p:sp>
      <p:pic>
        <p:nvPicPr>
          <p:cNvPr id="4" name="Рисунок 3">
            <a:extLst>
              <a:ext uri="{FF2B5EF4-FFF2-40B4-BE49-F238E27FC236}">
                <a16:creationId xmlns:a16="http://schemas.microsoft.com/office/drawing/2014/main" id="{0DD5AA9A-B2C7-D9FC-5386-57D1152EDA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graphicFrame>
        <p:nvGraphicFramePr>
          <p:cNvPr id="5" name="Таблица 4"/>
          <p:cNvGraphicFramePr>
            <a:graphicFrameLocks noGrp="1"/>
          </p:cNvGraphicFramePr>
          <p:nvPr>
            <p:extLst>
              <p:ext uri="{D42A27DB-BD31-4B8C-83A1-F6EECF244321}">
                <p14:modId xmlns:p14="http://schemas.microsoft.com/office/powerpoint/2010/main" val="3469827076"/>
              </p:ext>
            </p:extLst>
          </p:nvPr>
        </p:nvGraphicFramePr>
        <p:xfrm>
          <a:off x="1781176" y="1280390"/>
          <a:ext cx="8629645" cy="4253443"/>
        </p:xfrm>
        <a:graphic>
          <a:graphicData uri="http://schemas.openxmlformats.org/drawingml/2006/table">
            <a:tbl>
              <a:tblPr firstRow="1" firstCol="1" bandRow="1"/>
              <a:tblGrid>
                <a:gridCol w="5099255">
                  <a:extLst>
                    <a:ext uri="{9D8B030D-6E8A-4147-A177-3AD203B41FA5}">
                      <a16:colId xmlns:a16="http://schemas.microsoft.com/office/drawing/2014/main" val="3367359338"/>
                    </a:ext>
                  </a:extLst>
                </a:gridCol>
                <a:gridCol w="3530390">
                  <a:extLst>
                    <a:ext uri="{9D8B030D-6E8A-4147-A177-3AD203B41FA5}">
                      <a16:colId xmlns:a16="http://schemas.microsoft.com/office/drawing/2014/main" val="2832672720"/>
                    </a:ext>
                  </a:extLst>
                </a:gridCol>
              </a:tblGrid>
              <a:tr h="319808">
                <a:tc>
                  <a:txBody>
                    <a:bodyPr/>
                    <a:lstStyle/>
                    <a:p>
                      <a:pPr>
                        <a:lnSpc>
                          <a:spcPct val="150000"/>
                        </a:lnSpc>
                        <a:spcAft>
                          <a:spcPts val="0"/>
                        </a:spcAft>
                      </a:pPr>
                      <a:r>
                        <a:rPr lang="ru-RU" sz="1200" dirty="0">
                          <a:solidFill>
                            <a:srgbClr val="0070C0"/>
                          </a:solidFill>
                          <a:effectLst/>
                          <a:latin typeface="Century Schoolbook" panose="02040604050505020304" pitchFamily="18" charset="0"/>
                          <a:ea typeface="Calibri" panose="020F0502020204030204" pitchFamily="34" charset="0"/>
                          <a:hlinkClick r:id="rId3" action="ppaction://hlinksldjump"/>
                        </a:rPr>
                        <a:t>Обращение президента</a:t>
                      </a:r>
                      <a:endParaRPr lang="ru-RU" sz="1200" dirty="0">
                        <a:solidFill>
                          <a:srgbClr val="0070C0"/>
                        </a:solidFill>
                        <a:effectLst/>
                        <a:latin typeface="Century Schoolbook" panose="02040604050505020304" pitchFamily="18" charset="0"/>
                        <a:ea typeface="Calibri" panose="020F0502020204030204" pitchFamily="34"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dirty="0">
                          <a:effectLst/>
                          <a:latin typeface="Century Schoolbook" panose="02040604050505020304" pitchFamily="18" charset="0"/>
                          <a:ea typeface="Calibri" panose="020F0502020204030204" pitchFamily="34" charset="0"/>
                        </a:rPr>
                        <a:t>…………………………………………… 3</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5506008"/>
                  </a:ext>
                </a:extLst>
              </a:tr>
              <a:tr h="342046">
                <a:tc>
                  <a:txBody>
                    <a:bodyPr/>
                    <a:lstStyle/>
                    <a:p>
                      <a:pPr>
                        <a:lnSpc>
                          <a:spcPct val="150000"/>
                        </a:lnSpc>
                        <a:spcAft>
                          <a:spcPts val="0"/>
                        </a:spcAft>
                      </a:pPr>
                      <a:r>
                        <a:rPr lang="ru-RU" sz="1200" dirty="0">
                          <a:solidFill>
                            <a:srgbClr val="0070C0"/>
                          </a:solidFill>
                          <a:effectLst/>
                          <a:latin typeface="Century Schoolbook" panose="02040604050505020304" pitchFamily="18" charset="0"/>
                          <a:ea typeface="Calibri" panose="020F0502020204030204" pitchFamily="34" charset="0"/>
                          <a:hlinkClick r:id="rId3" action="ppaction://hlinksldjump"/>
                        </a:rPr>
                        <a:t>Общая информации об Университете</a:t>
                      </a:r>
                      <a:endParaRPr lang="ru-RU" sz="1200" dirty="0">
                        <a:solidFill>
                          <a:srgbClr val="0070C0"/>
                        </a:solidFill>
                        <a:effectLst/>
                        <a:latin typeface="Century Schoolbook" panose="02040604050505020304" pitchFamily="18" charset="0"/>
                        <a:ea typeface="Calibri" panose="020F0502020204030204" pitchFamily="34"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dirty="0">
                          <a:effectLst/>
                          <a:latin typeface="Century Schoolbook" panose="02040604050505020304" pitchFamily="18" charset="0"/>
                          <a:ea typeface="Calibri" panose="020F0502020204030204" pitchFamily="34" charset="0"/>
                        </a:rPr>
                        <a:t>…………………………………………… </a:t>
                      </a:r>
                      <a:r>
                        <a:rPr lang="ru-RU" sz="1200" dirty="0" smtClean="0">
                          <a:effectLst/>
                          <a:latin typeface="Century Schoolbook" panose="02040604050505020304" pitchFamily="18" charset="0"/>
                          <a:ea typeface="Calibri" panose="020F0502020204030204" pitchFamily="34" charset="0"/>
                        </a:rPr>
                        <a:t>3 </a:t>
                      </a:r>
                      <a:r>
                        <a:rPr lang="ru-RU" sz="1200" dirty="0">
                          <a:effectLst/>
                          <a:latin typeface="Century Schoolbook" panose="02040604050505020304" pitchFamily="18" charset="0"/>
                          <a:ea typeface="Calibri" panose="020F0502020204030204" pitchFamily="34" charset="0"/>
                        </a:rPr>
                        <a:t>–  6</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0855285"/>
                  </a:ext>
                </a:extLst>
              </a:tr>
              <a:tr h="319808">
                <a:tc>
                  <a:txBody>
                    <a:bodyPr/>
                    <a:lstStyle/>
                    <a:p>
                      <a:pPr>
                        <a:lnSpc>
                          <a:spcPct val="150000"/>
                        </a:lnSpc>
                        <a:spcAft>
                          <a:spcPts val="0"/>
                        </a:spcAft>
                      </a:pPr>
                      <a:r>
                        <a:rPr lang="ru-RU" sz="1200" kern="1200" dirty="0">
                          <a:solidFill>
                            <a:srgbClr val="0070C0"/>
                          </a:solidFill>
                          <a:effectLst/>
                          <a:latin typeface="Century Schoolbook" panose="02040604050505020304" pitchFamily="18" charset="0"/>
                          <a:ea typeface="Times New Roman" panose="02020603050405020304" pitchFamily="18" charset="0"/>
                          <a:cs typeface="Times New Roman" panose="02020603050405020304" pitchFamily="18" charset="0"/>
                          <a:hlinkClick r:id="rId4" action="ppaction://hlinksldjump"/>
                        </a:rPr>
                        <a:t>Краткая историческая справка</a:t>
                      </a:r>
                      <a:endParaRPr lang="ru-RU" sz="1200" dirty="0">
                        <a:solidFill>
                          <a:srgbClr val="0070C0"/>
                        </a:solidFill>
                        <a:effectLst/>
                        <a:latin typeface="Century Schoolbook" panose="02040604050505020304" pitchFamily="18" charset="0"/>
                        <a:ea typeface="Times New Roman" panose="02020603050405020304" pitchFamily="18"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a:effectLst/>
                          <a:latin typeface="Century Schoolbook" panose="02040604050505020304" pitchFamily="18" charset="0"/>
                          <a:ea typeface="Calibri" panose="020F0502020204030204" pitchFamily="34" charset="0"/>
                        </a:rPr>
                        <a:t>…………………………………………… 7 –  8</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902548"/>
                  </a:ext>
                </a:extLst>
              </a:tr>
              <a:tr h="319808">
                <a:tc>
                  <a:txBody>
                    <a:bodyPr/>
                    <a:lstStyle/>
                    <a:p>
                      <a:pPr>
                        <a:lnSpc>
                          <a:spcPct val="150000"/>
                        </a:lnSpc>
                        <a:spcAft>
                          <a:spcPts val="0"/>
                        </a:spcAft>
                      </a:pPr>
                      <a:r>
                        <a:rPr lang="ru-RU" sz="1200" kern="1200" dirty="0">
                          <a:solidFill>
                            <a:srgbClr val="0070C0"/>
                          </a:solidFill>
                          <a:effectLst/>
                          <a:latin typeface="Century Schoolbook" panose="02040604050505020304" pitchFamily="18" charset="0"/>
                          <a:ea typeface="Times New Roman" panose="02020603050405020304" pitchFamily="18" charset="0"/>
                          <a:cs typeface="Times New Roman" panose="02020603050405020304" pitchFamily="18" charset="0"/>
                          <a:hlinkClick r:id="rId5" action="ppaction://hlinksldjump"/>
                        </a:rPr>
                        <a:t>Миссия, видение, ценности</a:t>
                      </a:r>
                      <a:endParaRPr lang="ru-RU" sz="1200" dirty="0">
                        <a:solidFill>
                          <a:srgbClr val="0070C0"/>
                        </a:solidFill>
                        <a:effectLst/>
                        <a:latin typeface="Century Schoolbook" panose="02040604050505020304" pitchFamily="18" charset="0"/>
                        <a:ea typeface="Times New Roman" panose="02020603050405020304" pitchFamily="18"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a:effectLst/>
                          <a:latin typeface="Century Schoolbook" panose="02040604050505020304" pitchFamily="18" charset="0"/>
                          <a:ea typeface="Calibri" panose="020F0502020204030204" pitchFamily="34" charset="0"/>
                        </a:rPr>
                        <a:t>…………………………………………… 9 </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0987583"/>
                  </a:ext>
                </a:extLst>
              </a:tr>
              <a:tr h="319808">
                <a:tc>
                  <a:txBody>
                    <a:bodyPr/>
                    <a:lstStyle/>
                    <a:p>
                      <a:pPr>
                        <a:lnSpc>
                          <a:spcPct val="150000"/>
                        </a:lnSpc>
                        <a:spcAft>
                          <a:spcPts val="0"/>
                        </a:spcAft>
                      </a:pPr>
                      <a:r>
                        <a:rPr lang="ru-RU" sz="1200" kern="1200" dirty="0">
                          <a:solidFill>
                            <a:srgbClr val="0070C0"/>
                          </a:solidFill>
                          <a:effectLst/>
                          <a:latin typeface="Century Schoolbook" panose="02040604050505020304" pitchFamily="18" charset="0"/>
                          <a:ea typeface="Times New Roman" panose="02020603050405020304" pitchFamily="18" charset="0"/>
                          <a:cs typeface="Times New Roman" panose="02020603050405020304" pitchFamily="18" charset="0"/>
                          <a:hlinkClick r:id="rId6" action="ppaction://hlinksldjump"/>
                        </a:rPr>
                        <a:t>Образовательная деятельность</a:t>
                      </a:r>
                      <a:endParaRPr lang="ru-RU" sz="1200" dirty="0">
                        <a:solidFill>
                          <a:srgbClr val="0070C0"/>
                        </a:solidFill>
                        <a:effectLst/>
                        <a:latin typeface="Century Schoolbook" panose="02040604050505020304" pitchFamily="18" charset="0"/>
                        <a:ea typeface="Times New Roman" panose="02020603050405020304" pitchFamily="18"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a:effectLst/>
                          <a:latin typeface="Century Schoolbook" panose="02040604050505020304" pitchFamily="18" charset="0"/>
                          <a:ea typeface="Calibri" panose="020F0502020204030204" pitchFamily="34" charset="0"/>
                        </a:rPr>
                        <a:t>……………………………………………10 – 17</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0659874"/>
                  </a:ext>
                </a:extLst>
              </a:tr>
              <a:tr h="346862">
                <a:tc>
                  <a:txBody>
                    <a:bodyPr/>
                    <a:lstStyle/>
                    <a:p>
                      <a:pPr>
                        <a:lnSpc>
                          <a:spcPct val="150000"/>
                        </a:lnSpc>
                        <a:spcAft>
                          <a:spcPts val="0"/>
                        </a:spcAft>
                      </a:pPr>
                      <a:r>
                        <a:rPr lang="ru-RU" sz="1200" kern="1200" dirty="0">
                          <a:solidFill>
                            <a:srgbClr val="0070C0"/>
                          </a:solidFill>
                          <a:effectLst/>
                          <a:latin typeface="Century Schoolbook" panose="02040604050505020304" pitchFamily="18" charset="0"/>
                          <a:ea typeface="Calibri" panose="020F0502020204030204" pitchFamily="34" charset="0"/>
                          <a:cs typeface="Times New Roman" panose="02020603050405020304" pitchFamily="18" charset="0"/>
                          <a:hlinkClick r:id="rId7" action="ppaction://hlinksldjump"/>
                        </a:rPr>
                        <a:t>Кадровое обеспечение реализации образовательных программ</a:t>
                      </a:r>
                      <a:endParaRPr lang="ru-RU" sz="1200" dirty="0">
                        <a:solidFill>
                          <a:srgbClr val="0070C0"/>
                        </a:solidFill>
                        <a:effectLst/>
                        <a:latin typeface="Century Schoolbook" panose="02040604050505020304" pitchFamily="18" charset="0"/>
                        <a:ea typeface="Calibri" panose="020F0502020204030204" pitchFamily="34"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dirty="0" smtClean="0">
                          <a:effectLst/>
                          <a:latin typeface="Century Schoolbook" panose="02040604050505020304" pitchFamily="18" charset="0"/>
                          <a:ea typeface="Calibri" panose="020F0502020204030204" pitchFamily="34" charset="0"/>
                        </a:rPr>
                        <a:t>……………………………………………18 </a:t>
                      </a:r>
                      <a:r>
                        <a:rPr lang="ru-RU" sz="1200" dirty="0">
                          <a:effectLst/>
                          <a:latin typeface="Century Schoolbook" panose="02040604050505020304" pitchFamily="18" charset="0"/>
                          <a:ea typeface="Calibri" panose="020F0502020204030204" pitchFamily="34" charset="0"/>
                        </a:rPr>
                        <a:t>– 19</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39701004"/>
                  </a:ext>
                </a:extLst>
              </a:tr>
              <a:tr h="319808">
                <a:tc>
                  <a:txBody>
                    <a:bodyPr/>
                    <a:lstStyle/>
                    <a:p>
                      <a:pPr>
                        <a:lnSpc>
                          <a:spcPct val="150000"/>
                        </a:lnSpc>
                        <a:spcAft>
                          <a:spcPts val="0"/>
                        </a:spcAft>
                      </a:pPr>
                      <a:r>
                        <a:rPr lang="ru-RU" sz="1200" kern="1200" dirty="0">
                          <a:solidFill>
                            <a:srgbClr val="0070C0"/>
                          </a:solidFill>
                          <a:effectLst/>
                          <a:latin typeface="Century Schoolbook" panose="02040604050505020304" pitchFamily="18" charset="0"/>
                          <a:ea typeface="Calibri" panose="020F0502020204030204" pitchFamily="34" charset="0"/>
                          <a:cs typeface="Times New Roman" panose="02020603050405020304" pitchFamily="18" charset="0"/>
                          <a:hlinkClick r:id="rId8" action="ppaction://hlinksldjump"/>
                        </a:rPr>
                        <a:t>Приемная кампания</a:t>
                      </a:r>
                      <a:endParaRPr lang="ru-RU" sz="1200" dirty="0">
                        <a:solidFill>
                          <a:srgbClr val="0070C0"/>
                        </a:solidFill>
                        <a:effectLst/>
                        <a:latin typeface="Century Schoolbook" panose="02040604050505020304" pitchFamily="18" charset="0"/>
                        <a:ea typeface="Times New Roman" panose="02020603050405020304" pitchFamily="18"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a:effectLst/>
                          <a:latin typeface="Century Schoolbook" panose="02040604050505020304" pitchFamily="18" charset="0"/>
                          <a:ea typeface="Calibri" panose="020F0502020204030204" pitchFamily="34" charset="0"/>
                        </a:rPr>
                        <a:t>……………………………………………20</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1289491"/>
                  </a:ext>
                </a:extLst>
              </a:tr>
              <a:tr h="359460">
                <a:tc>
                  <a:txBody>
                    <a:bodyPr/>
                    <a:lstStyle/>
                    <a:p>
                      <a:pPr>
                        <a:lnSpc>
                          <a:spcPct val="150000"/>
                        </a:lnSpc>
                        <a:spcAft>
                          <a:spcPts val="0"/>
                        </a:spcAft>
                      </a:pPr>
                      <a:r>
                        <a:rPr lang="ru-RU" sz="1200" kern="1200" dirty="0">
                          <a:solidFill>
                            <a:srgbClr val="0070C0"/>
                          </a:solidFill>
                          <a:effectLst/>
                          <a:latin typeface="Century Schoolbook" panose="02040604050505020304" pitchFamily="18" charset="0"/>
                          <a:ea typeface="Calibri" panose="020F0502020204030204" pitchFamily="34" charset="0"/>
                          <a:cs typeface="Times New Roman" panose="02020603050405020304" pitchFamily="18" charset="0"/>
                          <a:hlinkClick r:id="rId9" action="ppaction://hlinksldjump"/>
                        </a:rPr>
                        <a:t>Научно-исследовательская деятельность</a:t>
                      </a:r>
                      <a:endParaRPr lang="ru-RU" sz="1200" dirty="0">
                        <a:solidFill>
                          <a:srgbClr val="0070C0"/>
                        </a:solidFill>
                        <a:effectLst/>
                        <a:latin typeface="Century Schoolbook" panose="02040604050505020304" pitchFamily="18" charset="0"/>
                        <a:ea typeface="Calibri" panose="020F0502020204030204" pitchFamily="34"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dirty="0" smtClean="0">
                          <a:effectLst/>
                          <a:latin typeface="Century Schoolbook" panose="02040604050505020304" pitchFamily="18" charset="0"/>
                          <a:ea typeface="Calibri" panose="020F0502020204030204" pitchFamily="34" charset="0"/>
                        </a:rPr>
                        <a:t>……………………………………………</a:t>
                      </a:r>
                      <a:r>
                        <a:rPr lang="ru-RU" sz="1200" dirty="0">
                          <a:effectLst/>
                          <a:latin typeface="Century Schoolbook" panose="02040604050505020304" pitchFamily="18" charset="0"/>
                          <a:ea typeface="Calibri" panose="020F0502020204030204" pitchFamily="34" charset="0"/>
                        </a:rPr>
                        <a:t>21 – 32</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7448251"/>
                  </a:ext>
                </a:extLst>
              </a:tr>
              <a:tr h="319808">
                <a:tc>
                  <a:txBody>
                    <a:bodyPr/>
                    <a:lstStyle/>
                    <a:p>
                      <a:pPr>
                        <a:lnSpc>
                          <a:spcPct val="150000"/>
                        </a:lnSpc>
                        <a:spcAft>
                          <a:spcPts val="0"/>
                        </a:spcAft>
                      </a:pPr>
                      <a:r>
                        <a:rPr lang="ru-RU" sz="1200" kern="1200" dirty="0">
                          <a:solidFill>
                            <a:srgbClr val="0070C0"/>
                          </a:solidFill>
                          <a:effectLst/>
                          <a:latin typeface="Century Schoolbook" panose="02040604050505020304" pitchFamily="18" charset="0"/>
                          <a:ea typeface="Calibri" panose="020F0502020204030204" pitchFamily="34" charset="0"/>
                          <a:cs typeface="Times New Roman" panose="02020603050405020304" pitchFamily="18" charset="0"/>
                          <a:hlinkClick r:id="rId10" action="ppaction://hlinksldjump"/>
                        </a:rPr>
                        <a:t>Международное сотрудничество</a:t>
                      </a:r>
                      <a:endParaRPr lang="ru-RU" sz="1200" dirty="0">
                        <a:solidFill>
                          <a:srgbClr val="0070C0"/>
                        </a:solidFill>
                        <a:effectLst/>
                        <a:latin typeface="Century Schoolbook" panose="02040604050505020304" pitchFamily="18" charset="0"/>
                        <a:ea typeface="Times New Roman" panose="02020603050405020304" pitchFamily="18"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dirty="0">
                          <a:effectLst/>
                          <a:latin typeface="Century Schoolbook" panose="02040604050505020304" pitchFamily="18" charset="0"/>
                          <a:ea typeface="Calibri" panose="020F0502020204030204" pitchFamily="34" charset="0"/>
                        </a:rPr>
                        <a:t>……………………………………………33 – 36</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8894967"/>
                  </a:ext>
                </a:extLst>
              </a:tr>
              <a:tr h="319808">
                <a:tc>
                  <a:txBody>
                    <a:bodyPr/>
                    <a:lstStyle/>
                    <a:p>
                      <a:pPr>
                        <a:lnSpc>
                          <a:spcPct val="150000"/>
                        </a:lnSpc>
                        <a:spcAft>
                          <a:spcPts val="0"/>
                        </a:spcAft>
                      </a:pPr>
                      <a:r>
                        <a:rPr lang="ru-RU" sz="1200" kern="1200" dirty="0">
                          <a:solidFill>
                            <a:srgbClr val="0070C0"/>
                          </a:solidFill>
                          <a:effectLst/>
                          <a:latin typeface="Century Schoolbook" panose="02040604050505020304" pitchFamily="18" charset="0"/>
                          <a:ea typeface="Times New Roman" panose="02020603050405020304" pitchFamily="18" charset="0"/>
                          <a:cs typeface="Times New Roman" panose="02020603050405020304" pitchFamily="18" charset="0"/>
                          <a:hlinkClick r:id="rId11" action="ppaction://hlinksldjump"/>
                        </a:rPr>
                        <a:t>Воспитательная работа</a:t>
                      </a:r>
                      <a:endParaRPr lang="ru-RU" sz="1200" dirty="0">
                        <a:solidFill>
                          <a:srgbClr val="0070C0"/>
                        </a:solidFill>
                        <a:effectLst/>
                        <a:latin typeface="Century Schoolbook" panose="02040604050505020304" pitchFamily="18" charset="0"/>
                        <a:ea typeface="Times New Roman" panose="02020603050405020304" pitchFamily="18"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dirty="0">
                          <a:effectLst/>
                          <a:latin typeface="Century Schoolbook" panose="02040604050505020304" pitchFamily="18" charset="0"/>
                          <a:ea typeface="Calibri" panose="020F0502020204030204" pitchFamily="34" charset="0"/>
                        </a:rPr>
                        <a:t>……………………………………………37 – 40</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8181890"/>
                  </a:ext>
                </a:extLst>
              </a:tr>
              <a:tr h="326803">
                <a:tc>
                  <a:txBody>
                    <a:bodyPr/>
                    <a:lstStyle/>
                    <a:p>
                      <a:pPr>
                        <a:lnSpc>
                          <a:spcPct val="150000"/>
                        </a:lnSpc>
                        <a:spcAft>
                          <a:spcPts val="0"/>
                        </a:spcAft>
                      </a:pPr>
                      <a:r>
                        <a:rPr lang="ru-RU" sz="1200" dirty="0">
                          <a:solidFill>
                            <a:srgbClr val="0070C0"/>
                          </a:solidFill>
                          <a:effectLst/>
                          <a:latin typeface="Century Schoolbook" panose="02040604050505020304" pitchFamily="18" charset="0"/>
                          <a:ea typeface="Times New Roman" panose="02020603050405020304" pitchFamily="18" charset="0"/>
                          <a:hlinkClick r:id="rId12" action="ppaction://hlinksldjump"/>
                        </a:rPr>
                        <a:t>Сведения о трудоустройстве выпускников </a:t>
                      </a:r>
                      <a:endParaRPr lang="ru-RU" sz="1200" dirty="0">
                        <a:solidFill>
                          <a:srgbClr val="0070C0"/>
                        </a:solidFill>
                        <a:effectLst/>
                        <a:latin typeface="Century Schoolbook" panose="02040604050505020304" pitchFamily="18" charset="0"/>
                        <a:ea typeface="Times New Roman" panose="02020603050405020304" pitchFamily="18"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dirty="0" smtClean="0">
                          <a:effectLst/>
                          <a:latin typeface="Century Schoolbook" panose="02040604050505020304" pitchFamily="18" charset="0"/>
                          <a:ea typeface="Calibri" panose="020F0502020204030204" pitchFamily="34" charset="0"/>
                        </a:rPr>
                        <a:t>……………………………………………</a:t>
                      </a:r>
                      <a:r>
                        <a:rPr lang="ru-RU" sz="1200" dirty="0">
                          <a:effectLst/>
                          <a:latin typeface="Century Schoolbook" panose="02040604050505020304" pitchFamily="18" charset="0"/>
                          <a:ea typeface="Calibri" panose="020F0502020204030204" pitchFamily="34" charset="0"/>
                        </a:rPr>
                        <a:t>41 – 42</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06741672"/>
                  </a:ext>
                </a:extLst>
              </a:tr>
              <a:tr h="319808">
                <a:tc>
                  <a:txBody>
                    <a:bodyPr/>
                    <a:lstStyle/>
                    <a:p>
                      <a:pPr>
                        <a:lnSpc>
                          <a:spcPct val="150000"/>
                        </a:lnSpc>
                        <a:spcAft>
                          <a:spcPts val="0"/>
                        </a:spcAft>
                      </a:pPr>
                      <a:r>
                        <a:rPr lang="ru-RU" sz="1200" kern="1200" dirty="0">
                          <a:solidFill>
                            <a:srgbClr val="0070C0"/>
                          </a:solidFill>
                          <a:effectLst/>
                          <a:latin typeface="Century Schoolbook" panose="02040604050505020304" pitchFamily="18" charset="0"/>
                          <a:ea typeface="Times New Roman" panose="02020603050405020304" pitchFamily="18" charset="0"/>
                          <a:cs typeface="Times New Roman" panose="02020603050405020304" pitchFamily="18" charset="0"/>
                          <a:hlinkClick r:id="rId13" action="ppaction://hlinksldjump"/>
                        </a:rPr>
                        <a:t>Материально-техническая база</a:t>
                      </a:r>
                      <a:endParaRPr lang="ru-RU" sz="1200" dirty="0">
                        <a:solidFill>
                          <a:srgbClr val="0070C0"/>
                        </a:solidFill>
                        <a:effectLst/>
                        <a:latin typeface="Century Schoolbook" panose="02040604050505020304" pitchFamily="18" charset="0"/>
                        <a:ea typeface="Times New Roman" panose="02020603050405020304" pitchFamily="18"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dirty="0">
                          <a:effectLst/>
                          <a:latin typeface="Century Schoolbook" panose="02040604050505020304" pitchFamily="18" charset="0"/>
                          <a:ea typeface="Calibri" panose="020F0502020204030204" pitchFamily="34" charset="0"/>
                        </a:rPr>
                        <a:t>……………………………………………43 – 45</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96551776"/>
                  </a:ext>
                </a:extLst>
              </a:tr>
              <a:tr h="319808">
                <a:tc>
                  <a:txBody>
                    <a:bodyPr/>
                    <a:lstStyle/>
                    <a:p>
                      <a:pPr>
                        <a:lnSpc>
                          <a:spcPct val="150000"/>
                        </a:lnSpc>
                        <a:spcAft>
                          <a:spcPts val="0"/>
                        </a:spcAft>
                      </a:pPr>
                      <a:r>
                        <a:rPr lang="ru-RU" sz="1200" u="sng" kern="1200" dirty="0">
                          <a:solidFill>
                            <a:srgbClr val="0070C0"/>
                          </a:solidFill>
                          <a:effectLst/>
                          <a:latin typeface="Century Schoolbook" panose="02040604050505020304" pitchFamily="18" charset="0"/>
                          <a:ea typeface="Times New Roman" panose="02020603050405020304" pitchFamily="18" charset="0"/>
                          <a:cs typeface="Times New Roman" panose="02020603050405020304" pitchFamily="18" charset="0"/>
                          <a:hlinkClick r:id="rId14" action="ppaction://hlinksldjump"/>
                        </a:rPr>
                        <a:t>Годовой бюджет</a:t>
                      </a:r>
                      <a:endParaRPr lang="ru-RU" sz="1200" u="sng" dirty="0">
                        <a:solidFill>
                          <a:srgbClr val="0070C0"/>
                        </a:solidFill>
                        <a:effectLst/>
                        <a:latin typeface="Century Schoolbook" panose="02040604050505020304" pitchFamily="18" charset="0"/>
                        <a:ea typeface="Times New Roman" panose="02020603050405020304" pitchFamily="18" charset="0"/>
                      </a:endParaRP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spcAft>
                          <a:spcPts val="0"/>
                        </a:spcAft>
                      </a:pPr>
                      <a:r>
                        <a:rPr lang="ru-RU" sz="1200" dirty="0">
                          <a:effectLst/>
                          <a:latin typeface="Century Schoolbook" panose="02040604050505020304" pitchFamily="18" charset="0"/>
                          <a:ea typeface="Calibri" panose="020F0502020204030204" pitchFamily="34" charset="0"/>
                        </a:rPr>
                        <a:t>……………………………………………46 </a:t>
                      </a:r>
                    </a:p>
                  </a:txBody>
                  <a:tcPr marL="63990" marR="6399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369649"/>
                  </a:ext>
                </a:extLst>
              </a:tr>
            </a:tbl>
          </a:graphicData>
        </a:graphic>
      </p:graphicFrame>
      <p:pic>
        <p:nvPicPr>
          <p:cNvPr id="6" name="Рисунок 5"/>
          <p:cNvPicPr>
            <a:picLocks noChangeAspect="1"/>
          </p:cNvPicPr>
          <p:nvPr/>
        </p:nvPicPr>
        <p:blipFill>
          <a:blip r:embed="rId15"/>
          <a:stretch>
            <a:fillRect/>
          </a:stretch>
        </p:blipFill>
        <p:spPr>
          <a:xfrm rot="1559598">
            <a:off x="10867773" y="187860"/>
            <a:ext cx="1397490" cy="513730"/>
          </a:xfrm>
          <a:prstGeom prst="rect">
            <a:avLst/>
          </a:prstGeom>
        </p:spPr>
      </p:pic>
    </p:spTree>
    <p:extLst>
      <p:ext uri="{BB962C8B-B14F-4D97-AF65-F5344CB8AC3E}">
        <p14:creationId xmlns:p14="http://schemas.microsoft.com/office/powerpoint/2010/main" val="1785828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42092" y="-16497"/>
            <a:ext cx="2749471" cy="369332"/>
          </a:xfrm>
          <a:prstGeom prst="rect">
            <a:avLst/>
          </a:prstGeom>
        </p:spPr>
        <p:txBody>
          <a:bodyPr wrap="none">
            <a:spAutoFit/>
          </a:bodyPr>
          <a:lstStyle/>
          <a:p>
            <a:r>
              <a:rPr lang="ru-RU" b="1" dirty="0">
                <a:latin typeface="Century Schoolbook" panose="02040604050505020304" pitchFamily="18" charset="0"/>
                <a:ea typeface="Calibri" panose="020F0502020204030204" pitchFamily="34" charset="0"/>
              </a:rPr>
              <a:t>Приемная кампания</a:t>
            </a:r>
            <a:endParaRPr lang="ru-RU" b="1" dirty="0">
              <a:latin typeface="Century Schoolbook" panose="020406040505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4" name="Прямоугольник 3"/>
          <p:cNvSpPr/>
          <p:nvPr/>
        </p:nvSpPr>
        <p:spPr>
          <a:xfrm>
            <a:off x="797646" y="700537"/>
            <a:ext cx="2697781" cy="1169551"/>
          </a:xfrm>
          <a:prstGeom prst="rect">
            <a:avLst/>
          </a:prstGeom>
        </p:spPr>
        <p:txBody>
          <a:bodyPr wrap="square">
            <a:spAutoFit/>
          </a:bodyPr>
          <a:lstStyle/>
          <a:p>
            <a:pPr marL="285750" indent="-285750">
              <a:spcAft>
                <a:spcPts val="0"/>
              </a:spcAft>
              <a:buFont typeface="Arial" panose="020B0604020202020204" pitchFamily="34" charset="0"/>
              <a:buChar char="•"/>
            </a:pPr>
            <a:r>
              <a:rPr lang="ru-RU" sz="1000" dirty="0">
                <a:latin typeface="Century Schoolbook" panose="02040604050505020304" pitchFamily="18" charset="0"/>
                <a:ea typeface="Times New Roman" panose="02020603050405020304" pitchFamily="18" charset="0"/>
              </a:rPr>
              <a:t>Университет в полном объеме выполнил контрольные цифры приема обучающихся. Проводилась активная </a:t>
            </a:r>
            <a:r>
              <a:rPr lang="ru-RU" sz="1000" dirty="0" err="1">
                <a:latin typeface="Century Schoolbook" panose="02040604050505020304" pitchFamily="18" charset="0"/>
                <a:ea typeface="Times New Roman" panose="02020603050405020304" pitchFamily="18" charset="0"/>
              </a:rPr>
              <a:t>профориентационная</a:t>
            </a:r>
            <a:r>
              <a:rPr lang="ru-RU" sz="1000" dirty="0">
                <a:latin typeface="Century Schoolbook" panose="02040604050505020304" pitchFamily="18" charset="0"/>
                <a:ea typeface="Times New Roman" panose="02020603050405020304" pitchFamily="18" charset="0"/>
              </a:rPr>
              <a:t> работа с выпускниками образовательных организаций Подмосковья. </a:t>
            </a:r>
          </a:p>
        </p:txBody>
      </p:sp>
      <p:sp>
        <p:nvSpPr>
          <p:cNvPr id="5" name="Прямоугольник 4"/>
          <p:cNvSpPr/>
          <p:nvPr/>
        </p:nvSpPr>
        <p:spPr>
          <a:xfrm>
            <a:off x="767516" y="2342060"/>
            <a:ext cx="10890939" cy="861774"/>
          </a:xfrm>
          <a:prstGeom prst="rect">
            <a:avLst/>
          </a:prstGeom>
        </p:spPr>
        <p:txBody>
          <a:bodyPr wrap="square">
            <a:spAutoFit/>
          </a:bodyPr>
          <a:lstStyle/>
          <a:p>
            <a:pPr marL="285750" indent="-285750" algn="just">
              <a:spcAft>
                <a:spcPts val="0"/>
              </a:spcAft>
              <a:buFont typeface="Arial" panose="020B0604020202020204" pitchFamily="34" charset="0"/>
              <a:buChar char="•"/>
            </a:pPr>
            <a:r>
              <a:rPr lang="ru-RU" sz="1000" dirty="0">
                <a:latin typeface="Century Schoolbook" panose="02040604050505020304" pitchFamily="18" charset="0"/>
              </a:rPr>
              <a:t>С сентября 2022 года к уже давно и успешно работающим в Электростали, Балашихе, Шатуре, Электрогорске, Ногинске, Орехово-Зуеве педагогическим классам присоединились новые: в Истре, Дмитрове, Солнечногорске, Павловском Посаде. Опыт, наработанный в этом плане ГГТУ, оказался настолько привлекательным для школ Московской области, что количество желающих открыть педагогический, психолого-педагогический, предпринимательский классы на базе своей образовательной организации настолько велико, что вуз просто не в силах удовлетворить все заявки. Но отказа не получил никто, в связи с чем были предложены другие формы взаимодействия: педагогические отряды, «скорая педагогическая помощь», отряд вожатых и др.</a:t>
            </a:r>
            <a:endParaRPr lang="ru-RU" sz="1000" dirty="0">
              <a:effectLst/>
              <a:latin typeface="Century Schoolbook" panose="02040604050505020304" pitchFamily="18" charset="0"/>
            </a:endParaRPr>
          </a:p>
        </p:txBody>
      </p:sp>
      <p:pic>
        <p:nvPicPr>
          <p:cNvPr id="6" name="Рисунок 5"/>
          <p:cNvPicPr/>
          <p:nvPr/>
        </p:nvPicPr>
        <p:blipFill>
          <a:blip r:embed="rId3" cstate="print">
            <a:extLst>
              <a:ext uri="{28A0092B-C50C-407E-A947-70E740481C1C}">
                <a14:useLocalDpi xmlns:a14="http://schemas.microsoft.com/office/drawing/2010/main" val="0"/>
              </a:ext>
            </a:extLst>
          </a:blip>
          <a:stretch>
            <a:fillRect/>
          </a:stretch>
        </p:blipFill>
        <p:spPr>
          <a:xfrm>
            <a:off x="1182254" y="3281695"/>
            <a:ext cx="2050990" cy="1523264"/>
          </a:xfrm>
          <a:prstGeom prst="rect">
            <a:avLst/>
          </a:prstGeom>
        </p:spPr>
      </p:pic>
      <p:sp>
        <p:nvSpPr>
          <p:cNvPr id="7" name="Прямоугольник 6"/>
          <p:cNvSpPr/>
          <p:nvPr/>
        </p:nvSpPr>
        <p:spPr>
          <a:xfrm>
            <a:off x="1009298" y="4804959"/>
            <a:ext cx="2533598" cy="553998"/>
          </a:xfrm>
          <a:prstGeom prst="rect">
            <a:avLst/>
          </a:prstGeom>
        </p:spPr>
        <p:txBody>
          <a:bodyPr wrap="square">
            <a:spAutoFit/>
          </a:bodyPr>
          <a:lstStyle/>
          <a:p>
            <a:pPr algn="ctr"/>
            <a:r>
              <a:rPr lang="ru-RU" sz="1000" dirty="0">
                <a:latin typeface="Century Schoolbook" panose="02040604050505020304" pitchFamily="18" charset="0"/>
                <a:ea typeface="Times New Roman" panose="02020603050405020304" pitchFamily="18" charset="0"/>
              </a:rPr>
              <a:t>Проведение занятий для школьников г. Электросталь в рамках проекта "Педагогический класс"</a:t>
            </a:r>
            <a:endParaRPr lang="ru-RU" sz="1000" dirty="0">
              <a:latin typeface="Century Schoolbook" panose="02040604050505020304" pitchFamily="18" charset="0"/>
            </a:endParaRPr>
          </a:p>
        </p:txBody>
      </p:sp>
      <p:pic>
        <p:nvPicPr>
          <p:cNvPr id="8" name="Рисунок 7"/>
          <p:cNvPicPr/>
          <p:nvPr/>
        </p:nvPicPr>
        <p:blipFill>
          <a:blip r:embed="rId4" cstate="print">
            <a:extLst>
              <a:ext uri="{28A0092B-C50C-407E-A947-70E740481C1C}">
                <a14:useLocalDpi xmlns:a14="http://schemas.microsoft.com/office/drawing/2010/main" val="0"/>
              </a:ext>
            </a:extLst>
          </a:blip>
          <a:stretch>
            <a:fillRect/>
          </a:stretch>
        </p:blipFill>
        <p:spPr>
          <a:xfrm>
            <a:off x="3840762" y="715061"/>
            <a:ext cx="1827076" cy="1528325"/>
          </a:xfrm>
          <a:prstGeom prst="rect">
            <a:avLst/>
          </a:prstGeom>
        </p:spPr>
      </p:pic>
      <p:pic>
        <p:nvPicPr>
          <p:cNvPr id="9" name="Рисунок 8"/>
          <p:cNvPicPr/>
          <p:nvPr/>
        </p:nvPicPr>
        <p:blipFill>
          <a:blip r:embed="rId5" cstate="print">
            <a:extLst>
              <a:ext uri="{28A0092B-C50C-407E-A947-70E740481C1C}">
                <a14:useLocalDpi xmlns:a14="http://schemas.microsoft.com/office/drawing/2010/main" val="0"/>
              </a:ext>
            </a:extLst>
          </a:blip>
          <a:stretch>
            <a:fillRect/>
          </a:stretch>
        </p:blipFill>
        <p:spPr>
          <a:xfrm>
            <a:off x="6694614" y="698006"/>
            <a:ext cx="1992939" cy="1529552"/>
          </a:xfrm>
          <a:prstGeom prst="rect">
            <a:avLst/>
          </a:prstGeom>
        </p:spPr>
      </p:pic>
      <p:sp>
        <p:nvSpPr>
          <p:cNvPr id="10" name="Прямоугольник 9"/>
          <p:cNvSpPr/>
          <p:nvPr/>
        </p:nvSpPr>
        <p:spPr>
          <a:xfrm>
            <a:off x="8990176" y="700537"/>
            <a:ext cx="2589377" cy="1477328"/>
          </a:xfrm>
          <a:prstGeom prst="rect">
            <a:avLst/>
          </a:prstGeom>
        </p:spPr>
        <p:txBody>
          <a:bodyPr wrap="square">
            <a:spAutoFit/>
          </a:bodyPr>
          <a:lstStyle/>
          <a:p>
            <a:pPr marL="171450" indent="-171450">
              <a:buFont typeface="Arial" panose="020B0604020202020204" pitchFamily="34" charset="0"/>
              <a:buChar char="•"/>
            </a:pPr>
            <a:r>
              <a:rPr lang="ru-RU" sz="1000" dirty="0">
                <a:latin typeface="Century Schoolbook" panose="02040604050505020304" pitchFamily="18" charset="0"/>
                <a:ea typeface="Times New Roman" panose="02020603050405020304" pitchFamily="18" charset="0"/>
              </a:rPr>
              <a:t>Главная цель </a:t>
            </a:r>
            <a:r>
              <a:rPr lang="ru-RU" sz="1000" dirty="0" err="1">
                <a:latin typeface="Century Schoolbook" panose="02040604050505020304" pitchFamily="18" charset="0"/>
                <a:ea typeface="Times New Roman" panose="02020603050405020304" pitchFamily="18" charset="0"/>
              </a:rPr>
              <a:t>профориентационной</a:t>
            </a:r>
            <a:r>
              <a:rPr lang="ru-RU" sz="1000" dirty="0">
                <a:latin typeface="Century Schoolbook" panose="02040604050505020304" pitchFamily="18" charset="0"/>
                <a:ea typeface="Times New Roman" panose="02020603050405020304" pitchFamily="18" charset="0"/>
              </a:rPr>
              <a:t> работы в университете – привлечение к процессу обучения максимально способных и мотивированных абитуриентов, что, несомненно, повлияет на качество подготовки обучающегося и его последующее закрепление в будущей профессии. </a:t>
            </a:r>
            <a:endParaRPr lang="ru-RU" sz="1000" dirty="0"/>
          </a:p>
        </p:txBody>
      </p:sp>
      <p:pic>
        <p:nvPicPr>
          <p:cNvPr id="11" name="Рисунок 10"/>
          <p:cNvPicPr/>
          <p:nvPr/>
        </p:nvPicPr>
        <p:blipFill>
          <a:blip r:embed="rId6" cstate="print">
            <a:extLst>
              <a:ext uri="{28A0092B-C50C-407E-A947-70E740481C1C}">
                <a14:useLocalDpi xmlns:a14="http://schemas.microsoft.com/office/drawing/2010/main" val="0"/>
              </a:ext>
            </a:extLst>
          </a:blip>
          <a:stretch>
            <a:fillRect/>
          </a:stretch>
        </p:blipFill>
        <p:spPr>
          <a:xfrm>
            <a:off x="3817356" y="3281695"/>
            <a:ext cx="2047848" cy="1523264"/>
          </a:xfrm>
          <a:prstGeom prst="rect">
            <a:avLst/>
          </a:prstGeom>
        </p:spPr>
      </p:pic>
      <p:sp>
        <p:nvSpPr>
          <p:cNvPr id="12" name="Прямоугольник 11"/>
          <p:cNvSpPr/>
          <p:nvPr/>
        </p:nvSpPr>
        <p:spPr>
          <a:xfrm>
            <a:off x="3576875" y="4804959"/>
            <a:ext cx="2528810" cy="553998"/>
          </a:xfrm>
          <a:prstGeom prst="rect">
            <a:avLst/>
          </a:prstGeom>
        </p:spPr>
        <p:txBody>
          <a:bodyPr wrap="square">
            <a:spAutoFit/>
          </a:bodyPr>
          <a:lstStyle/>
          <a:p>
            <a:pPr algn="ctr"/>
            <a:r>
              <a:rPr lang="ru-RU" sz="1000" dirty="0">
                <a:latin typeface="Century Schoolbook" panose="02040604050505020304" pitchFamily="18" charset="0"/>
                <a:ea typeface="Times New Roman" panose="02020603050405020304" pitchFamily="18" charset="0"/>
              </a:rPr>
              <a:t>Проведение занятий для школьников г. Электросталь в рамках проекта "Педагогический класс"</a:t>
            </a:r>
            <a:endParaRPr lang="ru-RU" sz="1000" dirty="0">
              <a:latin typeface="Century Schoolbook" panose="02040604050505020304" pitchFamily="18" charset="0"/>
            </a:endParaRPr>
          </a:p>
        </p:txBody>
      </p:sp>
      <p:pic>
        <p:nvPicPr>
          <p:cNvPr id="13" name="Рисунок 12"/>
          <p:cNvPicPr/>
          <p:nvPr/>
        </p:nvPicPr>
        <p:blipFill>
          <a:blip r:embed="rId7" cstate="print">
            <a:extLst>
              <a:ext uri="{28A0092B-C50C-407E-A947-70E740481C1C}">
                <a14:useLocalDpi xmlns:a14="http://schemas.microsoft.com/office/drawing/2010/main" val="0"/>
              </a:ext>
            </a:extLst>
          </a:blip>
          <a:stretch>
            <a:fillRect/>
          </a:stretch>
        </p:blipFill>
        <p:spPr>
          <a:xfrm>
            <a:off x="6694614" y="3281695"/>
            <a:ext cx="2148293" cy="1577223"/>
          </a:xfrm>
          <a:prstGeom prst="rect">
            <a:avLst/>
          </a:prstGeom>
        </p:spPr>
      </p:pic>
      <p:pic>
        <p:nvPicPr>
          <p:cNvPr id="14" name="Рисунок 13"/>
          <p:cNvPicPr/>
          <p:nvPr/>
        </p:nvPicPr>
        <p:blipFill>
          <a:blip r:embed="rId8" cstate="print">
            <a:extLst>
              <a:ext uri="{28A0092B-C50C-407E-A947-70E740481C1C}">
                <a14:useLocalDpi xmlns:a14="http://schemas.microsoft.com/office/drawing/2010/main" val="0"/>
              </a:ext>
            </a:extLst>
          </a:blip>
          <a:stretch>
            <a:fillRect/>
          </a:stretch>
        </p:blipFill>
        <p:spPr>
          <a:xfrm>
            <a:off x="9391828" y="3281696"/>
            <a:ext cx="2187725" cy="1523264"/>
          </a:xfrm>
          <a:prstGeom prst="rect">
            <a:avLst/>
          </a:prstGeom>
        </p:spPr>
      </p:pic>
      <p:sp>
        <p:nvSpPr>
          <p:cNvPr id="15" name="Прямоугольник 14"/>
          <p:cNvSpPr/>
          <p:nvPr/>
        </p:nvSpPr>
        <p:spPr>
          <a:xfrm>
            <a:off x="6466578" y="4858918"/>
            <a:ext cx="2604363" cy="586314"/>
          </a:xfrm>
          <a:prstGeom prst="rect">
            <a:avLst/>
          </a:prstGeom>
        </p:spPr>
        <p:txBody>
          <a:bodyPr wrap="square">
            <a:spAutoFit/>
          </a:bodyPr>
          <a:lstStyle/>
          <a:p>
            <a:pPr algn="ctr">
              <a:lnSpc>
                <a:spcPct val="107000"/>
              </a:lnSpc>
              <a:spcAft>
                <a:spcPts val="800"/>
              </a:spcAft>
            </a:pPr>
            <a:r>
              <a:rPr lang="ru-RU" sz="1000" dirty="0">
                <a:latin typeface="Century Schoolbook" panose="02040604050505020304" pitchFamily="18" charset="0"/>
                <a:ea typeface="Times New Roman" panose="02020603050405020304" pitchFamily="18" charset="0"/>
              </a:rPr>
              <a:t>Проведение занятий для школьников в рамках проекта "Предпринимательский класс"</a:t>
            </a:r>
            <a:endParaRPr lang="ru-RU" sz="1000" dirty="0">
              <a:latin typeface="Century Schoolbook" panose="02040604050505020304" pitchFamily="18" charset="0"/>
              <a:ea typeface="Calibri" panose="020F0502020204030204" pitchFamily="34" charset="0"/>
            </a:endParaRPr>
          </a:p>
        </p:txBody>
      </p:sp>
      <p:sp>
        <p:nvSpPr>
          <p:cNvPr id="16" name="Прямоугольник 15"/>
          <p:cNvSpPr/>
          <p:nvPr/>
        </p:nvSpPr>
        <p:spPr>
          <a:xfrm>
            <a:off x="9298977" y="4858918"/>
            <a:ext cx="2396817" cy="400110"/>
          </a:xfrm>
          <a:prstGeom prst="rect">
            <a:avLst/>
          </a:prstGeom>
        </p:spPr>
        <p:txBody>
          <a:bodyPr wrap="square">
            <a:spAutoFit/>
          </a:bodyPr>
          <a:lstStyle/>
          <a:p>
            <a:pPr algn="ctr"/>
            <a:r>
              <a:rPr lang="ru-RU" sz="1000" dirty="0">
                <a:solidFill>
                  <a:srgbClr val="000000"/>
                </a:solidFill>
                <a:latin typeface="Century Schoolbook" panose="02040604050505020304" pitchFamily="18" charset="0"/>
                <a:ea typeface="Calibri" panose="020F0502020204030204" pitchFamily="34" charset="0"/>
              </a:rPr>
              <a:t>Ребята из педагогического класса г. о. Богородский</a:t>
            </a:r>
            <a:endParaRPr lang="ru-RU" sz="1000" dirty="0">
              <a:latin typeface="Century Schoolbook" panose="02040604050505020304" pitchFamily="18" charset="0"/>
            </a:endParaRPr>
          </a:p>
        </p:txBody>
      </p:sp>
      <p:sp>
        <p:nvSpPr>
          <p:cNvPr id="17" name="Прямоугольник 16"/>
          <p:cNvSpPr/>
          <p:nvPr/>
        </p:nvSpPr>
        <p:spPr>
          <a:xfrm>
            <a:off x="797646" y="5690405"/>
            <a:ext cx="10860809" cy="553998"/>
          </a:xfrm>
          <a:prstGeom prst="rect">
            <a:avLst/>
          </a:prstGeom>
        </p:spPr>
        <p:txBody>
          <a:bodyPr wrap="square">
            <a:spAutoFit/>
          </a:bodyPr>
          <a:lstStyle/>
          <a:p>
            <a:pPr marL="285750" indent="-285750" algn="just">
              <a:spcAft>
                <a:spcPts val="0"/>
              </a:spcAft>
              <a:buFont typeface="Arial" panose="020B0604020202020204" pitchFamily="34" charset="0"/>
              <a:buChar char="•"/>
            </a:pPr>
            <a:r>
              <a:rPr lang="ru-RU" sz="1000" dirty="0">
                <a:latin typeface="Century Schoolbook" panose="02040604050505020304" pitchFamily="18" charset="0"/>
              </a:rPr>
              <a:t>Сетевые родительские собрания, проведенные в Ногинске, Солнечногорске, Клину, Можайске, Лотошино, Балашихе, Павловском Посаде, Шатуре, Рузе, Электростали, Электрогорске и других, показали, что родители в этом году более ответственно подходили к выбору жизненного пути своими детьми, обращая внимание на содержание программ подготовки и возможность трудоустройства по окончании обучения.</a:t>
            </a:r>
            <a:endParaRPr lang="ru-RU" sz="1000" dirty="0">
              <a:effectLst/>
              <a:latin typeface="Century Schoolbook" panose="02040604050505020304" pitchFamily="18" charset="0"/>
            </a:endParaRPr>
          </a:p>
        </p:txBody>
      </p:sp>
      <p:sp>
        <p:nvSpPr>
          <p:cNvPr id="19" name="Прямоугольник 18"/>
          <p:cNvSpPr/>
          <p:nvPr/>
        </p:nvSpPr>
        <p:spPr>
          <a:xfrm rot="18226942">
            <a:off x="5487059" y="1179706"/>
            <a:ext cx="1481981" cy="400110"/>
          </a:xfrm>
          <a:prstGeom prst="rect">
            <a:avLst/>
          </a:prstGeom>
        </p:spPr>
        <p:txBody>
          <a:bodyPr wrap="square">
            <a:spAutoFit/>
          </a:bodyPr>
          <a:lstStyle/>
          <a:p>
            <a:pPr algn="ctr"/>
            <a:r>
              <a:rPr lang="ru-RU" sz="1000" dirty="0">
                <a:latin typeface="Century Schoolbook" panose="02040604050505020304" pitchFamily="18" charset="0"/>
              </a:rPr>
              <a:t>Приемная комиссия в работе</a:t>
            </a:r>
          </a:p>
        </p:txBody>
      </p:sp>
      <p:pic>
        <p:nvPicPr>
          <p:cNvPr id="21" name="Рисунок 20"/>
          <p:cNvPicPr>
            <a:picLocks noChangeAspect="1"/>
          </p:cNvPicPr>
          <p:nvPr/>
        </p:nvPicPr>
        <p:blipFill>
          <a:blip r:embed="rId9"/>
          <a:stretch>
            <a:fillRect/>
          </a:stretch>
        </p:blipFill>
        <p:spPr>
          <a:xfrm rot="1559598">
            <a:off x="10867773" y="187860"/>
            <a:ext cx="1397490" cy="513730"/>
          </a:xfrm>
          <a:prstGeom prst="rect">
            <a:avLst/>
          </a:prstGeom>
        </p:spPr>
      </p:pic>
    </p:spTree>
    <p:extLst>
      <p:ext uri="{BB962C8B-B14F-4D97-AF65-F5344CB8AC3E}">
        <p14:creationId xmlns:p14="http://schemas.microsoft.com/office/powerpoint/2010/main" val="116504150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par>
                                <p:cTn id="18" presetID="6"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heel(1)">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 calcmode="lin" valueType="num">
                                      <p:cBhvr>
                                        <p:cTn id="37" dur="1000" fill="hold"/>
                                        <p:tgtEl>
                                          <p:spTgt spid="6"/>
                                        </p:tgtEl>
                                        <p:attrNameLst>
                                          <p:attrName>style.rotation</p:attrName>
                                        </p:attrNameLst>
                                      </p:cBhvr>
                                      <p:tavLst>
                                        <p:tav tm="0">
                                          <p:val>
                                            <p:fltVal val="90"/>
                                          </p:val>
                                        </p:tav>
                                        <p:tav tm="100000">
                                          <p:val>
                                            <p:fltVal val="0"/>
                                          </p:val>
                                        </p:tav>
                                      </p:tavLst>
                                    </p:anim>
                                    <p:animEffect transition="in" filter="fade">
                                      <p:cBhvr>
                                        <p:cTn id="38" dur="1000"/>
                                        <p:tgtEl>
                                          <p:spTgt spid="6"/>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par>
                                <p:cTn id="45" presetID="3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1000" fill="hold"/>
                                        <p:tgtEl>
                                          <p:spTgt spid="12"/>
                                        </p:tgtEl>
                                        <p:attrNameLst>
                                          <p:attrName>ppt_w</p:attrName>
                                        </p:attrNameLst>
                                      </p:cBhvr>
                                      <p:tavLst>
                                        <p:tav tm="0">
                                          <p:val>
                                            <p:fltVal val="0"/>
                                          </p:val>
                                        </p:tav>
                                        <p:tav tm="100000">
                                          <p:val>
                                            <p:strVal val="#ppt_w"/>
                                          </p:val>
                                        </p:tav>
                                      </p:tavLst>
                                    </p:anim>
                                    <p:anim calcmode="lin" valueType="num">
                                      <p:cBhvr>
                                        <p:cTn id="54" dur="1000" fill="hold"/>
                                        <p:tgtEl>
                                          <p:spTgt spid="12"/>
                                        </p:tgtEl>
                                        <p:attrNameLst>
                                          <p:attrName>ppt_h</p:attrName>
                                        </p:attrNameLst>
                                      </p:cBhvr>
                                      <p:tavLst>
                                        <p:tav tm="0">
                                          <p:val>
                                            <p:fltVal val="0"/>
                                          </p:val>
                                        </p:tav>
                                        <p:tav tm="100000">
                                          <p:val>
                                            <p:strVal val="#ppt_h"/>
                                          </p:val>
                                        </p:tav>
                                      </p:tavLst>
                                    </p:anim>
                                    <p:anim calcmode="lin" valueType="num">
                                      <p:cBhvr>
                                        <p:cTn id="55" dur="1000" fill="hold"/>
                                        <p:tgtEl>
                                          <p:spTgt spid="12"/>
                                        </p:tgtEl>
                                        <p:attrNameLst>
                                          <p:attrName>style.rotation</p:attrName>
                                        </p:attrNameLst>
                                      </p:cBhvr>
                                      <p:tavLst>
                                        <p:tav tm="0">
                                          <p:val>
                                            <p:fltVal val="90"/>
                                          </p:val>
                                        </p:tav>
                                        <p:tav tm="100000">
                                          <p:val>
                                            <p:fltVal val="0"/>
                                          </p:val>
                                        </p:tav>
                                      </p:tavLst>
                                    </p:anim>
                                    <p:animEffect transition="in" filter="fade">
                                      <p:cBhvr>
                                        <p:cTn id="56" dur="1000"/>
                                        <p:tgtEl>
                                          <p:spTgt spid="12"/>
                                        </p:tgtEl>
                                      </p:cBhvr>
                                    </p:animEffect>
                                  </p:childTnLst>
                                </p:cTn>
                              </p:par>
                              <p:par>
                                <p:cTn id="57" presetID="31"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fltVal val="0"/>
                                          </p:val>
                                        </p:tav>
                                        <p:tav tm="100000">
                                          <p:val>
                                            <p:strVal val="#ppt_h"/>
                                          </p:val>
                                        </p:tav>
                                      </p:tavLst>
                                    </p:anim>
                                    <p:anim calcmode="lin" valueType="num">
                                      <p:cBhvr>
                                        <p:cTn id="61" dur="1000" fill="hold"/>
                                        <p:tgtEl>
                                          <p:spTgt spid="13"/>
                                        </p:tgtEl>
                                        <p:attrNameLst>
                                          <p:attrName>style.rotation</p:attrName>
                                        </p:attrNameLst>
                                      </p:cBhvr>
                                      <p:tavLst>
                                        <p:tav tm="0">
                                          <p:val>
                                            <p:fltVal val="90"/>
                                          </p:val>
                                        </p:tav>
                                        <p:tav tm="100000">
                                          <p:val>
                                            <p:fltVal val="0"/>
                                          </p:val>
                                        </p:tav>
                                      </p:tavLst>
                                    </p:anim>
                                    <p:animEffect transition="in" filter="fade">
                                      <p:cBhvr>
                                        <p:cTn id="62" dur="1000"/>
                                        <p:tgtEl>
                                          <p:spTgt spid="13"/>
                                        </p:tgtEl>
                                      </p:cBhvr>
                                    </p:animEffect>
                                  </p:childTnLst>
                                </p:cTn>
                              </p:par>
                              <p:par>
                                <p:cTn id="63" presetID="31" presetClass="entr" presetSubtype="0"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1000" fill="hold"/>
                                        <p:tgtEl>
                                          <p:spTgt spid="14"/>
                                        </p:tgtEl>
                                        <p:attrNameLst>
                                          <p:attrName>ppt_w</p:attrName>
                                        </p:attrNameLst>
                                      </p:cBhvr>
                                      <p:tavLst>
                                        <p:tav tm="0">
                                          <p:val>
                                            <p:fltVal val="0"/>
                                          </p:val>
                                        </p:tav>
                                        <p:tav tm="100000">
                                          <p:val>
                                            <p:strVal val="#ppt_w"/>
                                          </p:val>
                                        </p:tav>
                                      </p:tavLst>
                                    </p:anim>
                                    <p:anim calcmode="lin" valueType="num">
                                      <p:cBhvr>
                                        <p:cTn id="66" dur="1000" fill="hold"/>
                                        <p:tgtEl>
                                          <p:spTgt spid="14"/>
                                        </p:tgtEl>
                                        <p:attrNameLst>
                                          <p:attrName>ppt_h</p:attrName>
                                        </p:attrNameLst>
                                      </p:cBhvr>
                                      <p:tavLst>
                                        <p:tav tm="0">
                                          <p:val>
                                            <p:fltVal val="0"/>
                                          </p:val>
                                        </p:tav>
                                        <p:tav tm="100000">
                                          <p:val>
                                            <p:strVal val="#ppt_h"/>
                                          </p:val>
                                        </p:tav>
                                      </p:tavLst>
                                    </p:anim>
                                    <p:anim calcmode="lin" valueType="num">
                                      <p:cBhvr>
                                        <p:cTn id="67" dur="1000" fill="hold"/>
                                        <p:tgtEl>
                                          <p:spTgt spid="14"/>
                                        </p:tgtEl>
                                        <p:attrNameLst>
                                          <p:attrName>style.rotation</p:attrName>
                                        </p:attrNameLst>
                                      </p:cBhvr>
                                      <p:tavLst>
                                        <p:tav tm="0">
                                          <p:val>
                                            <p:fltVal val="90"/>
                                          </p:val>
                                        </p:tav>
                                        <p:tav tm="100000">
                                          <p:val>
                                            <p:fltVal val="0"/>
                                          </p:val>
                                        </p:tav>
                                      </p:tavLst>
                                    </p:anim>
                                    <p:animEffect transition="in" filter="fade">
                                      <p:cBhvr>
                                        <p:cTn id="68" dur="1000"/>
                                        <p:tgtEl>
                                          <p:spTgt spid="14"/>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1000" fill="hold"/>
                                        <p:tgtEl>
                                          <p:spTgt spid="15"/>
                                        </p:tgtEl>
                                        <p:attrNameLst>
                                          <p:attrName>ppt_w</p:attrName>
                                        </p:attrNameLst>
                                      </p:cBhvr>
                                      <p:tavLst>
                                        <p:tav tm="0">
                                          <p:val>
                                            <p:fltVal val="0"/>
                                          </p:val>
                                        </p:tav>
                                        <p:tav tm="100000">
                                          <p:val>
                                            <p:strVal val="#ppt_w"/>
                                          </p:val>
                                        </p:tav>
                                      </p:tavLst>
                                    </p:anim>
                                    <p:anim calcmode="lin" valueType="num">
                                      <p:cBhvr>
                                        <p:cTn id="72" dur="1000" fill="hold"/>
                                        <p:tgtEl>
                                          <p:spTgt spid="15"/>
                                        </p:tgtEl>
                                        <p:attrNameLst>
                                          <p:attrName>ppt_h</p:attrName>
                                        </p:attrNameLst>
                                      </p:cBhvr>
                                      <p:tavLst>
                                        <p:tav tm="0">
                                          <p:val>
                                            <p:fltVal val="0"/>
                                          </p:val>
                                        </p:tav>
                                        <p:tav tm="100000">
                                          <p:val>
                                            <p:strVal val="#ppt_h"/>
                                          </p:val>
                                        </p:tav>
                                      </p:tavLst>
                                    </p:anim>
                                    <p:anim calcmode="lin" valueType="num">
                                      <p:cBhvr>
                                        <p:cTn id="73" dur="1000" fill="hold"/>
                                        <p:tgtEl>
                                          <p:spTgt spid="15"/>
                                        </p:tgtEl>
                                        <p:attrNameLst>
                                          <p:attrName>style.rotation</p:attrName>
                                        </p:attrNameLst>
                                      </p:cBhvr>
                                      <p:tavLst>
                                        <p:tav tm="0">
                                          <p:val>
                                            <p:fltVal val="90"/>
                                          </p:val>
                                        </p:tav>
                                        <p:tav tm="100000">
                                          <p:val>
                                            <p:fltVal val="0"/>
                                          </p:val>
                                        </p:tav>
                                      </p:tavLst>
                                    </p:anim>
                                    <p:animEffect transition="in" filter="fade">
                                      <p:cBhvr>
                                        <p:cTn id="74" dur="1000"/>
                                        <p:tgtEl>
                                          <p:spTgt spid="15"/>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1000" fill="hold"/>
                                        <p:tgtEl>
                                          <p:spTgt spid="16"/>
                                        </p:tgtEl>
                                        <p:attrNameLst>
                                          <p:attrName>ppt_w</p:attrName>
                                        </p:attrNameLst>
                                      </p:cBhvr>
                                      <p:tavLst>
                                        <p:tav tm="0">
                                          <p:val>
                                            <p:fltVal val="0"/>
                                          </p:val>
                                        </p:tav>
                                        <p:tav tm="100000">
                                          <p:val>
                                            <p:strVal val="#ppt_w"/>
                                          </p:val>
                                        </p:tav>
                                      </p:tavLst>
                                    </p:anim>
                                    <p:anim calcmode="lin" valueType="num">
                                      <p:cBhvr>
                                        <p:cTn id="78" dur="1000" fill="hold"/>
                                        <p:tgtEl>
                                          <p:spTgt spid="16"/>
                                        </p:tgtEl>
                                        <p:attrNameLst>
                                          <p:attrName>ppt_h</p:attrName>
                                        </p:attrNameLst>
                                      </p:cBhvr>
                                      <p:tavLst>
                                        <p:tav tm="0">
                                          <p:val>
                                            <p:fltVal val="0"/>
                                          </p:val>
                                        </p:tav>
                                        <p:tav tm="100000">
                                          <p:val>
                                            <p:strVal val="#ppt_h"/>
                                          </p:val>
                                        </p:tav>
                                      </p:tavLst>
                                    </p:anim>
                                    <p:anim calcmode="lin" valueType="num">
                                      <p:cBhvr>
                                        <p:cTn id="79" dur="1000" fill="hold"/>
                                        <p:tgtEl>
                                          <p:spTgt spid="16"/>
                                        </p:tgtEl>
                                        <p:attrNameLst>
                                          <p:attrName>style.rotation</p:attrName>
                                        </p:attrNameLst>
                                      </p:cBhvr>
                                      <p:tavLst>
                                        <p:tav tm="0">
                                          <p:val>
                                            <p:fltVal val="90"/>
                                          </p:val>
                                        </p:tav>
                                        <p:tav tm="100000">
                                          <p:val>
                                            <p:fltVal val="0"/>
                                          </p:val>
                                        </p:tav>
                                      </p:tavLst>
                                    </p:anim>
                                    <p:animEffect transition="in" filter="fade">
                                      <p:cBhvr>
                                        <p:cTn id="80" dur="10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anim calcmode="lin" valueType="num">
                                      <p:cBhvr>
                                        <p:cTn id="86" dur="1000" fill="hold"/>
                                        <p:tgtEl>
                                          <p:spTgt spid="17"/>
                                        </p:tgtEl>
                                        <p:attrNameLst>
                                          <p:attrName>ppt_x</p:attrName>
                                        </p:attrNameLst>
                                      </p:cBhvr>
                                      <p:tavLst>
                                        <p:tav tm="0">
                                          <p:val>
                                            <p:strVal val="#ppt_x"/>
                                          </p:val>
                                        </p:tav>
                                        <p:tav tm="100000">
                                          <p:val>
                                            <p:strVal val="#ppt_x"/>
                                          </p:val>
                                        </p:tav>
                                      </p:tavLst>
                                    </p:anim>
                                    <p:anim calcmode="lin" valueType="num">
                                      <p:cBhvr>
                                        <p:cTn id="8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0" grpId="0"/>
      <p:bldP spid="12" grpId="0"/>
      <p:bldP spid="15" grpId="0"/>
      <p:bldP spid="16" grpId="0"/>
      <p:bldP spid="1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241613" y="0"/>
            <a:ext cx="19446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Объект 2"/>
          <p:cNvSpPr txBox="1">
            <a:spLocks/>
          </p:cNvSpPr>
          <p:nvPr/>
        </p:nvSpPr>
        <p:spPr bwMode="auto">
          <a:xfrm>
            <a:off x="881167" y="1149415"/>
            <a:ext cx="9206344" cy="590988"/>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algn="just">
              <a:buFont typeface="Wingdings" panose="05000000000000000000" pitchFamily="2" charset="2"/>
              <a:buChar char="v"/>
              <a:defRPr/>
            </a:pPr>
            <a:r>
              <a:rPr lang="ru-RU" sz="1000" b="1" kern="0" dirty="0">
                <a:latin typeface="Century Schoolbook" panose="02040604050505020304" pitchFamily="18" charset="0"/>
              </a:rPr>
              <a:t>Федеральный проект «Современная школа» на базе Регионального распределенного центра консультирования родителей Московской области – </a:t>
            </a:r>
            <a:r>
              <a:rPr lang="ru-RU" sz="1000" b="1" kern="0" dirty="0" smtClean="0">
                <a:latin typeface="Century Schoolbook" panose="02040604050505020304" pitchFamily="18" charset="0"/>
              </a:rPr>
              <a:t>Университет в </a:t>
            </a:r>
            <a:r>
              <a:rPr lang="ru-RU" sz="1000" b="1" kern="0" dirty="0">
                <a:latin typeface="Century Schoolbook" panose="02040604050505020304" pitchFamily="18" charset="0"/>
              </a:rPr>
              <a:t>числе 15 лауреатов конкурса </a:t>
            </a:r>
            <a:r>
              <a:rPr lang="ru-RU" sz="1000" b="1" kern="0" dirty="0" err="1">
                <a:latin typeface="Century Schoolbook" panose="02040604050505020304" pitchFamily="18" charset="0"/>
              </a:rPr>
              <a:t>Минпросвещения</a:t>
            </a:r>
            <a:r>
              <a:rPr lang="ru-RU" sz="1000" b="1" kern="0" dirty="0">
                <a:latin typeface="Century Schoolbook" panose="02040604050505020304" pitchFamily="18" charset="0"/>
              </a:rPr>
              <a:t> РФ</a:t>
            </a:r>
          </a:p>
          <a:p>
            <a:pPr indent="-166688">
              <a:buFont typeface="Arial" panose="020B0604020202020204" pitchFamily="34" charset="0"/>
              <a:buChar char="•"/>
              <a:defRPr/>
            </a:pPr>
            <a:r>
              <a:rPr lang="ru-RU" sz="1000" b="1" kern="0" dirty="0">
                <a:latin typeface="Century Schoolbook" panose="02040604050505020304" pitchFamily="18" charset="0"/>
              </a:rPr>
              <a:t>Научно-методическое сопровождение проекта осуществляют высококвалифицированные преподаватели Университета</a:t>
            </a:r>
          </a:p>
          <a:p>
            <a:pPr marL="0" indent="0" algn="just">
              <a:buNone/>
              <a:defRPr/>
            </a:pPr>
            <a:endParaRPr lang="ru-RU" sz="1200" b="1" kern="0" dirty="0">
              <a:latin typeface="Century Schoolbook" panose="02040604050505020304" pitchFamily="18"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2" name="TextBox 1">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
        <p:nvSpPr>
          <p:cNvPr id="9" name="Rectangle 17"/>
          <p:cNvSpPr>
            <a:spLocks noChangeArrowheads="1"/>
          </p:cNvSpPr>
          <p:nvPr/>
        </p:nvSpPr>
        <p:spPr bwMode="gray">
          <a:xfrm>
            <a:off x="1661594" y="1777786"/>
            <a:ext cx="7051583" cy="2209814"/>
          </a:xfrm>
          <a:prstGeom prst="roundRect">
            <a:avLst>
              <a:gd name="adj" fmla="val 3080"/>
            </a:avLst>
          </a:prstGeom>
          <a:gradFill flip="none" rotWithShape="1">
            <a:gsLst>
              <a:gs pos="0">
                <a:schemeClr val="bg1">
                  <a:lumMod val="65000"/>
                  <a:alpha val="50000"/>
                </a:schemeClr>
              </a:gs>
              <a:gs pos="100000">
                <a:schemeClr val="bg1">
                  <a:lumMod val="85000"/>
                  <a:alpha val="50000"/>
                </a:schemeClr>
              </a:gs>
            </a:gsLst>
            <a:lin ang="5400000" scaled="1"/>
            <a:tileRect/>
          </a:gradFill>
          <a:ln w="25400">
            <a:noFill/>
          </a:ln>
          <a:effectLst>
            <a:outerShdw blurRad="225425" dist="38100" dir="5220000" algn="ctr">
              <a:srgbClr val="000000">
                <a:alpha val="33000"/>
              </a:srgbClr>
            </a:outerShdw>
          </a:effectLst>
          <a:scene3d>
            <a:camera prst="perspectiveRelaxed" fov="2700000">
              <a:rot lat="18000000" lon="0" rev="0"/>
            </a:camera>
            <a:lightRig rig="flat" dir="t"/>
          </a:scene3d>
          <a:sp3d extrusionH="127000" contourW="19050">
            <a:bevelT w="101600" prst="convex"/>
            <a:bevelB w="0" h="2540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r" eaLnBrk="0" fontAlgn="ctr" hangingPunct="0">
              <a:spcBef>
                <a:spcPts val="0"/>
              </a:spcBef>
              <a:spcAft>
                <a:spcPts val="0"/>
              </a:spcAft>
              <a:buClr>
                <a:srgbClr val="FF0000"/>
              </a:buClr>
              <a:buSzPct val="70000"/>
              <a:defRPr/>
            </a:pPr>
            <a:endParaRPr lang="zh-CN" altLang="en-US" sz="1600" b="1" dirty="0">
              <a:solidFill>
                <a:schemeClr val="bg1"/>
              </a:solidFill>
              <a:latin typeface="微软雅黑" pitchFamily="34" charset="-122"/>
              <a:ea typeface="微软雅黑" pitchFamily="34" charset="-122"/>
            </a:endParaRPr>
          </a:p>
        </p:txBody>
      </p:sp>
      <p:sp>
        <p:nvSpPr>
          <p:cNvPr id="10" name="左箭头 16"/>
          <p:cNvSpPr/>
          <p:nvPr/>
        </p:nvSpPr>
        <p:spPr>
          <a:xfrm rot="5400000" flipH="1">
            <a:off x="4809853" y="1643233"/>
            <a:ext cx="878100" cy="1489236"/>
          </a:xfrm>
          <a:prstGeom prst="leftArrow">
            <a:avLst>
              <a:gd name="adj1" fmla="val 63711"/>
              <a:gd name="adj2" fmla="val 34802"/>
            </a:avLst>
          </a:prstGeom>
          <a:gradFill flip="none" rotWithShape="1">
            <a:gsLst>
              <a:gs pos="0">
                <a:schemeClr val="bg1">
                  <a:lumMod val="50000"/>
                </a:schemeClr>
              </a:gs>
              <a:gs pos="100000">
                <a:schemeClr val="bg1">
                  <a:lumMod val="75000"/>
                </a:schemeClr>
              </a:gs>
            </a:gsLst>
            <a:lin ang="0" scaled="1"/>
            <a:tileRect/>
          </a:gradFill>
          <a:ln w="25400">
            <a:noFill/>
          </a:ln>
          <a:effectLst>
            <a:outerShdw blurRad="225425" dist="38100" dir="5220000" algn="ctr">
              <a:srgbClr val="000000">
                <a:alpha val="33000"/>
              </a:srgbClr>
            </a:outerShdw>
          </a:effectLst>
          <a:scene3d>
            <a:camera prst="perspectiveRelaxed">
              <a:rot lat="17973603" lon="0" rev="0"/>
            </a:camera>
            <a:lightRig rig="flat" dir="t"/>
          </a:scene3d>
          <a:sp3d extrusionH="127000" contourW="19050">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en-US" sz="1600" b="1" dirty="0">
              <a:solidFill>
                <a:schemeClr val="bg1"/>
              </a:solidFill>
              <a:latin typeface="微软雅黑" pitchFamily="34" charset="-122"/>
              <a:ea typeface="微软雅黑" pitchFamily="34" charset="-122"/>
            </a:endParaRPr>
          </a:p>
        </p:txBody>
      </p:sp>
      <p:sp>
        <p:nvSpPr>
          <p:cNvPr id="11" name="环形箭头 17"/>
          <p:cNvSpPr>
            <a:spLocks noChangeAspect="1"/>
          </p:cNvSpPr>
          <p:nvPr/>
        </p:nvSpPr>
        <p:spPr bwMode="auto">
          <a:xfrm>
            <a:off x="6144506" y="1491651"/>
            <a:ext cx="2417686" cy="2417686"/>
          </a:xfrm>
          <a:prstGeom prst="circularArrow">
            <a:avLst>
              <a:gd name="adj1" fmla="val 8252"/>
              <a:gd name="adj2" fmla="val 956003"/>
              <a:gd name="adj3" fmla="val 1309246"/>
              <a:gd name="adj4" fmla="val 3031870"/>
              <a:gd name="adj5" fmla="val 7445"/>
            </a:avLst>
          </a:prstGeom>
          <a:gradFill>
            <a:gsLst>
              <a:gs pos="0">
                <a:srgbClr val="FFC000"/>
              </a:gs>
              <a:gs pos="90000">
                <a:srgbClr val="F03530"/>
              </a:gs>
            </a:gsLst>
            <a:lin ang="2700000" scaled="1"/>
          </a:gradFill>
          <a:ln>
            <a:noFill/>
          </a:ln>
          <a:effectLst>
            <a:outerShdw blurRad="50800" dist="38100" rotWithShape="0">
              <a:srgbClr val="000000">
                <a:alpha val="40000"/>
              </a:srgbClr>
            </a:outerShdw>
          </a:effectLst>
          <a:scene3d>
            <a:camera prst="perspectiveRelaxed">
              <a:rot lat="17673596" lon="0" rev="0"/>
            </a:camera>
            <a:lightRig rig="balanced" dir="t">
              <a:rot lat="0" lon="0" rev="11400000"/>
            </a:lightRig>
          </a:scene3d>
          <a:sp3d extrusionH="158750" contourW="12700" prstMaterial="plastic">
            <a:bevelT w="101600" prst="artDeco"/>
            <a:bevelB w="0" h="25400"/>
            <a:contourClr>
              <a:srgbClr val="FFFF8B"/>
            </a:contour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itchFamily="34" charset="-122"/>
            </a:endParaRPr>
          </a:p>
        </p:txBody>
      </p:sp>
      <p:sp>
        <p:nvSpPr>
          <p:cNvPr id="12" name="环形箭头 19"/>
          <p:cNvSpPr>
            <a:spLocks noChangeAspect="1"/>
          </p:cNvSpPr>
          <p:nvPr/>
        </p:nvSpPr>
        <p:spPr bwMode="auto">
          <a:xfrm>
            <a:off x="1744921" y="1572900"/>
            <a:ext cx="2417686" cy="2417686"/>
          </a:xfrm>
          <a:prstGeom prst="circularArrow">
            <a:avLst>
              <a:gd name="adj1" fmla="val 7751"/>
              <a:gd name="adj2" fmla="val 910083"/>
              <a:gd name="adj3" fmla="val 1170549"/>
              <a:gd name="adj4" fmla="val 3031870"/>
              <a:gd name="adj5" fmla="val 7753"/>
            </a:avLst>
          </a:prstGeom>
          <a:gradFill>
            <a:gsLst>
              <a:gs pos="0">
                <a:srgbClr val="6EFF01"/>
              </a:gs>
              <a:gs pos="90000">
                <a:srgbClr val="0F5000"/>
              </a:gs>
            </a:gsLst>
            <a:lin ang="2700000" scaled="1"/>
          </a:gradFill>
          <a:ln>
            <a:noFill/>
          </a:ln>
          <a:effectLst>
            <a:outerShdw blurRad="50800" dist="38100" rotWithShape="0">
              <a:srgbClr val="000000">
                <a:alpha val="40000"/>
              </a:srgbClr>
            </a:outerShdw>
          </a:effectLst>
          <a:scene3d>
            <a:camera prst="perspectiveRelaxed">
              <a:rot lat="17673596" lon="0" rev="0"/>
            </a:camera>
            <a:lightRig rig="balanced" dir="t">
              <a:rot lat="0" lon="0" rev="11400000"/>
            </a:lightRig>
          </a:scene3d>
          <a:sp3d extrusionH="158750" contourW="12700" prstMaterial="plastic">
            <a:bevelT w="101600" prst="artDeco"/>
            <a:bevelB w="0" h="25400"/>
            <a:contourClr>
              <a:srgbClr val="89FF8C"/>
            </a:contourClr>
          </a:sp3d>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CN" altLang="en-US" dirty="0">
              <a:ea typeface="微软雅黑" pitchFamily="34" charset="-122"/>
            </a:endParaRPr>
          </a:p>
        </p:txBody>
      </p:sp>
      <p:sp>
        <p:nvSpPr>
          <p:cNvPr id="13" name="Oval 93"/>
          <p:cNvSpPr>
            <a:spLocks noChangeArrowheads="1"/>
          </p:cNvSpPr>
          <p:nvPr/>
        </p:nvSpPr>
        <p:spPr bwMode="auto">
          <a:xfrm>
            <a:off x="2439098" y="1637912"/>
            <a:ext cx="1029334" cy="726412"/>
          </a:xfrm>
          <a:prstGeom prst="ellipse">
            <a:avLst/>
          </a:prstGeom>
          <a:gradFill flip="none" rotWithShape="1">
            <a:gsLst>
              <a:gs pos="0">
                <a:srgbClr val="6EFF01"/>
              </a:gs>
              <a:gs pos="90000">
                <a:srgbClr val="0F5000"/>
              </a:gs>
            </a:gsLst>
            <a:lin ang="2700000" scaled="1"/>
            <a:tileRect/>
          </a:gradFill>
          <a:ln w="25400">
            <a:noFill/>
          </a:ln>
          <a:effectLst>
            <a:outerShdw blurRad="225425" dist="38100" dir="5220000" algn="ctr">
              <a:srgbClr val="000000">
                <a:alpha val="33000"/>
              </a:srgbClr>
            </a:outerShdw>
          </a:effectLst>
          <a:scene3d>
            <a:camera prst="perspectiveRelaxed" fov="1800000"/>
            <a:lightRig rig="flat" dir="t"/>
          </a:scene3d>
          <a:sp3d extrusionH="1270000" contourW="19050">
            <a:bevelT w="101600" prst="convex"/>
            <a:bevelB w="0" h="38100"/>
            <a:contourClr>
              <a:srgbClr val="89FF8C"/>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14" name="TextBox 13"/>
          <p:cNvSpPr txBox="1"/>
          <p:nvPr/>
        </p:nvSpPr>
        <p:spPr bwMode="auto">
          <a:xfrm>
            <a:off x="2645959" y="1860132"/>
            <a:ext cx="650573" cy="307777"/>
          </a:xfrm>
          <a:prstGeom prst="rect">
            <a:avLst/>
          </a:prstGeom>
          <a:noFill/>
          <a:scene3d>
            <a:camera prst="orthographicFront"/>
            <a:lightRig rig="threePt" dir="t"/>
          </a:scene3d>
          <a:sp3d/>
        </p:spPr>
        <p:txBody>
          <a:bodyPr wrap="square">
            <a:spAutoFit/>
          </a:bodyPr>
          <a:lstStyle/>
          <a:p>
            <a:pPr algn="ctr" fontAlgn="auto">
              <a:spcBef>
                <a:spcPts val="0"/>
              </a:spcBef>
              <a:spcAft>
                <a:spcPts val="0"/>
              </a:spcAft>
              <a:defRPr/>
            </a:pPr>
            <a:r>
              <a:rPr lang="ru-RU" altLang="zh-CN" sz="1400" b="1" dirty="0">
                <a:effectLst>
                  <a:reflection blurRad="6350" stA="50000" endA="300" endPos="50000" dist="60007" dir="5400000" sy="-100000" algn="bl" rotWithShape="0"/>
                </a:effectLst>
                <a:latin typeface="Century Schoolbook" panose="02040604050505020304" pitchFamily="18" charset="0"/>
                <a:ea typeface="微软雅黑" pitchFamily="34" charset="-122"/>
              </a:rPr>
              <a:t>2021</a:t>
            </a:r>
            <a:endParaRPr lang="zh-CN" altLang="en-US" sz="1400" b="1" dirty="0">
              <a:effectLst>
                <a:reflection blurRad="6350" stA="50000" endA="300" endPos="50000" dist="60007" dir="5400000" sy="-100000" algn="bl" rotWithShape="0"/>
              </a:effectLst>
              <a:latin typeface="Century Schoolbook" panose="02040604050505020304" pitchFamily="18" charset="0"/>
              <a:ea typeface="微软雅黑" pitchFamily="34" charset="-122"/>
            </a:endParaRPr>
          </a:p>
        </p:txBody>
      </p:sp>
      <p:sp>
        <p:nvSpPr>
          <p:cNvPr id="15" name="Oval 93"/>
          <p:cNvSpPr>
            <a:spLocks noChangeArrowheads="1"/>
          </p:cNvSpPr>
          <p:nvPr/>
        </p:nvSpPr>
        <p:spPr bwMode="auto">
          <a:xfrm>
            <a:off x="6769956" y="1586394"/>
            <a:ext cx="1099068" cy="634514"/>
          </a:xfrm>
          <a:prstGeom prst="ellipse">
            <a:avLst/>
          </a:prstGeom>
          <a:gradFill flip="none" rotWithShape="1">
            <a:gsLst>
              <a:gs pos="0">
                <a:srgbClr val="FFC000"/>
              </a:gs>
              <a:gs pos="90000">
                <a:srgbClr val="F03530"/>
              </a:gs>
            </a:gsLst>
            <a:lin ang="2700000" scaled="1"/>
            <a:tileRect/>
          </a:gradFill>
          <a:ln w="25400">
            <a:noFill/>
          </a:ln>
          <a:effectLst>
            <a:outerShdw blurRad="225425" dist="38100" dir="5220000" algn="ctr">
              <a:srgbClr val="000000">
                <a:alpha val="33000"/>
              </a:srgbClr>
            </a:outerShdw>
          </a:effectLst>
          <a:scene3d>
            <a:camera prst="perspectiveRelaxed" fov="1800000"/>
            <a:lightRig rig="flat" dir="t"/>
          </a:scene3d>
          <a:sp3d extrusionH="1270000" contourW="19050">
            <a:bevelT w="101600" prst="convex"/>
            <a:bevelB w="0" h="38100"/>
            <a:contourClr>
              <a:srgbClr val="FFFF8B"/>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itchFamily="34" charset="-122"/>
              <a:ea typeface="微软雅黑" pitchFamily="34" charset="-122"/>
            </a:endParaRPr>
          </a:p>
        </p:txBody>
      </p:sp>
      <p:sp>
        <p:nvSpPr>
          <p:cNvPr id="17" name="TextBox 16"/>
          <p:cNvSpPr txBox="1"/>
          <p:nvPr/>
        </p:nvSpPr>
        <p:spPr bwMode="auto">
          <a:xfrm>
            <a:off x="2470556" y="2501209"/>
            <a:ext cx="966417" cy="615553"/>
          </a:xfrm>
          <a:prstGeom prst="rect">
            <a:avLst/>
          </a:prstGeom>
          <a:noFill/>
        </p:spPr>
        <p:txBody>
          <a:bodyPr wrap="square">
            <a:spAutoFit/>
          </a:bodyPr>
          <a:lstStyle/>
          <a:p>
            <a:pPr algn="ctr" fontAlgn="auto">
              <a:spcBef>
                <a:spcPts val="0"/>
              </a:spcBef>
              <a:spcAft>
                <a:spcPts val="0"/>
              </a:spcAft>
              <a:defRPr/>
            </a:pPr>
            <a:r>
              <a:rPr lang="ru-RU" altLang="zh-CN" sz="1400" b="1" dirty="0">
                <a:effectLst>
                  <a:reflection blurRad="6350" endPos="0" dir="5400000" sy="-100000" algn="bl" rotWithShape="0"/>
                </a:effectLst>
                <a:latin typeface="Century Schoolbook" panose="02040604050505020304" pitchFamily="18" charset="0"/>
                <a:ea typeface="微软雅黑" pitchFamily="34" charset="-122"/>
              </a:rPr>
              <a:t>60 000 </a:t>
            </a:r>
            <a:r>
              <a:rPr lang="ru-RU" altLang="zh-CN" sz="1000" b="1" dirty="0" err="1">
                <a:effectLst>
                  <a:reflection blurRad="6350" endPos="0" dir="5400000" sy="-100000" algn="bl" rotWithShape="0"/>
                </a:effectLst>
                <a:latin typeface="Century Schoolbook" panose="02040604050505020304" pitchFamily="18" charset="0"/>
                <a:ea typeface="微软雅黑" pitchFamily="34" charset="-122"/>
              </a:rPr>
              <a:t>консультац</a:t>
            </a:r>
            <a:r>
              <a:rPr lang="ru-RU" altLang="zh-CN" sz="1000" b="1" dirty="0">
                <a:effectLst>
                  <a:reflection blurRad="6350" endPos="0" dir="5400000" sy="-100000" algn="bl" rotWithShape="0"/>
                </a:effectLst>
                <a:latin typeface="Century Schoolbook" panose="02040604050505020304" pitchFamily="18" charset="0"/>
                <a:ea typeface="微软雅黑" pitchFamily="34" charset="-122"/>
              </a:rPr>
              <a:t>. услуг</a:t>
            </a:r>
            <a:endParaRPr lang="zh-CN" altLang="en-US" sz="1000" b="1" dirty="0">
              <a:effectLst>
                <a:reflection blurRad="6350" endPos="0" dir="5400000" sy="-100000" algn="bl" rotWithShape="0"/>
              </a:effectLst>
              <a:latin typeface="Century Schoolbook" panose="02040604050505020304" pitchFamily="18" charset="0"/>
              <a:ea typeface="微软雅黑" pitchFamily="34" charset="-122"/>
            </a:endParaRPr>
          </a:p>
        </p:txBody>
      </p:sp>
      <p:sp>
        <p:nvSpPr>
          <p:cNvPr id="19" name="TextBox 18"/>
          <p:cNvSpPr txBox="1"/>
          <p:nvPr/>
        </p:nvSpPr>
        <p:spPr bwMode="auto">
          <a:xfrm>
            <a:off x="6994203" y="1783447"/>
            <a:ext cx="650573" cy="307777"/>
          </a:xfrm>
          <a:prstGeom prst="rect">
            <a:avLst/>
          </a:prstGeom>
          <a:noFill/>
          <a:scene3d>
            <a:camera prst="orthographicFront"/>
            <a:lightRig rig="threePt" dir="t"/>
          </a:scene3d>
          <a:sp3d/>
        </p:spPr>
        <p:txBody>
          <a:bodyPr wrap="square">
            <a:spAutoFit/>
          </a:bodyPr>
          <a:lstStyle/>
          <a:p>
            <a:pPr algn="ctr" fontAlgn="auto">
              <a:spcBef>
                <a:spcPts val="0"/>
              </a:spcBef>
              <a:spcAft>
                <a:spcPts val="0"/>
              </a:spcAft>
              <a:defRPr/>
            </a:pPr>
            <a:r>
              <a:rPr lang="ru-RU" altLang="zh-CN" sz="1400" b="1" dirty="0">
                <a:effectLst>
                  <a:reflection blurRad="6350" stA="50000" endA="300" endPos="50000" dist="60007" dir="5400000" sy="-100000" algn="bl" rotWithShape="0"/>
                </a:effectLst>
                <a:latin typeface="Century Schoolbook" panose="02040604050505020304" pitchFamily="18" charset="0"/>
                <a:ea typeface="微软雅黑" pitchFamily="34" charset="-122"/>
              </a:rPr>
              <a:t>2022</a:t>
            </a:r>
            <a:endParaRPr lang="zh-CN" altLang="en-US" sz="1400" b="1" dirty="0">
              <a:effectLst>
                <a:reflection blurRad="6350" stA="50000" endA="300" endPos="50000" dist="60007" dir="5400000" sy="-100000" algn="bl" rotWithShape="0"/>
              </a:effectLst>
              <a:latin typeface="Century Schoolbook" panose="02040604050505020304" pitchFamily="18" charset="0"/>
              <a:ea typeface="微软雅黑" pitchFamily="34" charset="-122"/>
            </a:endParaRPr>
          </a:p>
        </p:txBody>
      </p:sp>
      <p:sp>
        <p:nvSpPr>
          <p:cNvPr id="23" name="TextBox 22"/>
          <p:cNvSpPr txBox="1"/>
          <p:nvPr/>
        </p:nvSpPr>
        <p:spPr bwMode="auto">
          <a:xfrm>
            <a:off x="6893735" y="2351916"/>
            <a:ext cx="966417" cy="615553"/>
          </a:xfrm>
          <a:prstGeom prst="rect">
            <a:avLst/>
          </a:prstGeom>
          <a:noFill/>
        </p:spPr>
        <p:txBody>
          <a:bodyPr wrap="square">
            <a:spAutoFit/>
          </a:bodyPr>
          <a:lstStyle/>
          <a:p>
            <a:pPr algn="ctr" fontAlgn="auto">
              <a:spcBef>
                <a:spcPts val="0"/>
              </a:spcBef>
              <a:spcAft>
                <a:spcPts val="0"/>
              </a:spcAft>
              <a:defRPr/>
            </a:pPr>
            <a:r>
              <a:rPr lang="ru-RU" altLang="zh-CN" sz="1400" b="1" dirty="0">
                <a:effectLst>
                  <a:reflection blurRad="6350" endPos="0" dir="5400000" sy="-100000" algn="bl" rotWithShape="0"/>
                </a:effectLst>
                <a:latin typeface="Century Schoolbook" panose="02040604050505020304" pitchFamily="18" charset="0"/>
                <a:ea typeface="微软雅黑" pitchFamily="34" charset="-122"/>
              </a:rPr>
              <a:t>60 000 </a:t>
            </a:r>
            <a:r>
              <a:rPr lang="ru-RU" altLang="zh-CN" sz="1000" b="1" dirty="0" err="1">
                <a:effectLst>
                  <a:reflection blurRad="6350" endPos="0" dir="5400000" sy="-100000" algn="bl" rotWithShape="0"/>
                </a:effectLst>
                <a:latin typeface="Century Schoolbook" panose="02040604050505020304" pitchFamily="18" charset="0"/>
                <a:ea typeface="微软雅黑" pitchFamily="34" charset="-122"/>
              </a:rPr>
              <a:t>консультац</a:t>
            </a:r>
            <a:r>
              <a:rPr lang="ru-RU" altLang="zh-CN" sz="1000" b="1" dirty="0">
                <a:effectLst>
                  <a:reflection blurRad="6350" endPos="0" dir="5400000" sy="-100000" algn="bl" rotWithShape="0"/>
                </a:effectLst>
                <a:latin typeface="Century Schoolbook" panose="02040604050505020304" pitchFamily="18" charset="0"/>
                <a:ea typeface="微软雅黑" pitchFamily="34" charset="-122"/>
              </a:rPr>
              <a:t>. услуг</a:t>
            </a:r>
            <a:endParaRPr lang="zh-CN" altLang="en-US" sz="1000" b="1" dirty="0">
              <a:effectLst>
                <a:reflection blurRad="6350" endPos="0" dir="5400000" sy="-100000" algn="bl" rotWithShape="0"/>
              </a:effectLst>
              <a:latin typeface="Century Schoolbook" panose="02040604050505020304" pitchFamily="18" charset="0"/>
              <a:ea typeface="微软雅黑" pitchFamily="34" charset="-122"/>
            </a:endParaRPr>
          </a:p>
        </p:txBody>
      </p:sp>
      <p:sp>
        <p:nvSpPr>
          <p:cNvPr id="4" name="Прямоугольник 3"/>
          <p:cNvSpPr/>
          <p:nvPr/>
        </p:nvSpPr>
        <p:spPr>
          <a:xfrm>
            <a:off x="978706" y="4139277"/>
            <a:ext cx="10370128" cy="246221"/>
          </a:xfrm>
          <a:prstGeom prst="rect">
            <a:avLst/>
          </a:prstGeom>
        </p:spPr>
        <p:txBody>
          <a:bodyPr wrap="square">
            <a:spAutoFit/>
          </a:bodyPr>
          <a:lstStyle/>
          <a:p>
            <a:pPr marL="171450" indent="-171450" algn="just">
              <a:buFont typeface="Wingdings" panose="05000000000000000000" pitchFamily="2" charset="2"/>
              <a:buChar char="v"/>
              <a:defRPr/>
            </a:pPr>
            <a:r>
              <a:rPr lang="ru-RU" sz="1000" b="1" kern="0" dirty="0">
                <a:latin typeface="Century Schoolbook" panose="02040604050505020304" pitchFamily="18" charset="0"/>
              </a:rPr>
              <a:t>Федеральный проект «Современная школа» в 2022 году на базе ЦНППМПР ГГТУ – 13 проектов, 984 мероприятия</a:t>
            </a:r>
            <a:endParaRPr lang="ru-RU" sz="1000" b="1" kern="0" dirty="0">
              <a:solidFill>
                <a:srgbClr val="FF0000"/>
              </a:solidFill>
              <a:latin typeface="Century Schoolbook" panose="02040604050505020304" pitchFamily="18" charset="0"/>
            </a:endParaRPr>
          </a:p>
        </p:txBody>
      </p:sp>
      <p:sp>
        <p:nvSpPr>
          <p:cNvPr id="27" name="Объект 2"/>
          <p:cNvSpPr txBox="1">
            <a:spLocks/>
          </p:cNvSpPr>
          <p:nvPr/>
        </p:nvSpPr>
        <p:spPr bwMode="auto">
          <a:xfrm>
            <a:off x="1089144" y="4561916"/>
            <a:ext cx="4835015" cy="223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Clr>
                <a:schemeClr val="tx1"/>
              </a:buClr>
              <a:buSzPct val="75000"/>
              <a:buFont typeface="Wingdings" panose="05000000000000000000" pitchFamily="2" charset="2"/>
              <a:buChar char="l"/>
              <a:defRPr sz="2800">
                <a:solidFill>
                  <a:schemeClr val="tx1"/>
                </a:solidFill>
                <a:latin typeface="Arial" panose="020B0604020202020204" pitchFamily="34" charset="0"/>
              </a:defRPr>
            </a:lvl1pPr>
            <a:lvl2pPr marL="742950" indent="-285750">
              <a:spcBef>
                <a:spcPct val="20000"/>
              </a:spcBef>
              <a:buClr>
                <a:schemeClr val="tx1"/>
              </a:buClr>
              <a:buSzPct val="75000"/>
              <a:buChar char="–"/>
              <a:defRPr sz="2400">
                <a:solidFill>
                  <a:schemeClr val="tx1"/>
                </a:solidFill>
                <a:latin typeface="Arial" panose="020B0604020202020204" pitchFamily="34" charset="0"/>
              </a:defRPr>
            </a:lvl2pPr>
            <a:lvl3pPr marL="11430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3pPr>
            <a:lvl4pPr marL="1600200" indent="-228600">
              <a:spcBef>
                <a:spcPct val="20000"/>
              </a:spcBef>
              <a:buClr>
                <a:schemeClr val="tx1"/>
              </a:buClr>
              <a:buSzPct val="80000"/>
              <a:buChar char="–"/>
              <a:defRPr sz="2000">
                <a:solidFill>
                  <a:schemeClr val="tx1"/>
                </a:solidFill>
                <a:latin typeface="Arial" panose="020B0604020202020204" pitchFamily="34" charset="0"/>
              </a:defRPr>
            </a:lvl4pPr>
            <a:lvl5pPr marL="2057400" indent="-228600">
              <a:spcBef>
                <a:spcPct val="20000"/>
              </a:spcBef>
              <a:buClr>
                <a:schemeClr val="tx1"/>
              </a:buClr>
              <a:buSzPct val="6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65000"/>
              <a:buFont typeface="Wingdings" panose="05000000000000000000" pitchFamily="2" charset="2"/>
              <a:buChar char="l"/>
              <a:defRPr sz="2000">
                <a:solidFill>
                  <a:schemeClr val="tx1"/>
                </a:solidFill>
                <a:latin typeface="Arial" panose="020B0604020202020204" pitchFamily="34" charset="0"/>
              </a:defRPr>
            </a:lvl9pPr>
          </a:lstStyle>
          <a:p>
            <a:pPr algn="just" eaLnBrk="1" hangingPunct="1">
              <a:lnSpc>
                <a:spcPct val="90000"/>
              </a:lnSpc>
              <a:spcBef>
                <a:spcPct val="0"/>
              </a:spcBef>
              <a:buClrTx/>
              <a:buSzTx/>
              <a:buFont typeface="Arial" panose="020B0604020202020204" pitchFamily="34" charset="0"/>
              <a:buChar char="•"/>
            </a:pPr>
            <a:r>
              <a:rPr lang="ru-RU" altLang="ru-RU" sz="1200" dirty="0">
                <a:latin typeface="Century Schoolbook" panose="02040604050505020304" pitchFamily="18" charset="0"/>
                <a:cs typeface="Times New Roman" panose="02020603050405020304" pitchFamily="18" charset="0"/>
              </a:rPr>
              <a:t>Формирование функциональной грамотности школьников</a:t>
            </a:r>
          </a:p>
          <a:p>
            <a:pPr algn="just" eaLnBrk="1" hangingPunct="1">
              <a:lnSpc>
                <a:spcPct val="90000"/>
              </a:lnSpc>
              <a:spcBef>
                <a:spcPct val="0"/>
              </a:spcBef>
              <a:buClrTx/>
              <a:buSzTx/>
              <a:buFont typeface="Arial" panose="020B0604020202020204" pitchFamily="34" charset="0"/>
              <a:buChar char="•"/>
            </a:pPr>
            <a:r>
              <a:rPr lang="ru-RU" altLang="ru-RU" sz="1200" dirty="0">
                <a:latin typeface="Century Schoolbook" panose="02040604050505020304" pitchFamily="18" charset="0"/>
                <a:cs typeface="Times New Roman" panose="02020603050405020304" pitchFamily="18" charset="0"/>
              </a:rPr>
              <a:t>Школа профессионального мастерства </a:t>
            </a:r>
          </a:p>
          <a:p>
            <a:pPr algn="just" eaLnBrk="1" hangingPunct="1">
              <a:lnSpc>
                <a:spcPct val="90000"/>
              </a:lnSpc>
              <a:spcBef>
                <a:spcPct val="0"/>
              </a:spcBef>
              <a:buClrTx/>
              <a:buSzTx/>
              <a:buFont typeface="Arial" panose="020B0604020202020204" pitchFamily="34" charset="0"/>
              <a:buChar char="•"/>
            </a:pPr>
            <a:r>
              <a:rPr lang="ru-RU" altLang="ru-RU" sz="1200" dirty="0">
                <a:latin typeface="Century Schoolbook" panose="02040604050505020304" pitchFamily="18" charset="0"/>
                <a:cs typeface="Times New Roman" panose="02020603050405020304" pitchFamily="18" charset="0"/>
              </a:rPr>
              <a:t>Школы, которым можно доверять</a:t>
            </a:r>
          </a:p>
          <a:p>
            <a:pPr algn="just" eaLnBrk="1" hangingPunct="1">
              <a:lnSpc>
                <a:spcPct val="90000"/>
              </a:lnSpc>
              <a:spcBef>
                <a:spcPct val="0"/>
              </a:spcBef>
              <a:buClrTx/>
              <a:buSzTx/>
              <a:buFont typeface="Arial" panose="020B0604020202020204" pitchFamily="34" charset="0"/>
              <a:buChar char="•"/>
            </a:pPr>
            <a:r>
              <a:rPr lang="ru-RU" altLang="ru-RU" sz="1200" dirty="0">
                <a:latin typeface="Century Schoolbook" panose="02040604050505020304" pitchFamily="18" charset="0"/>
                <a:cs typeface="Times New Roman" panose="02020603050405020304" pitchFamily="18" charset="0"/>
              </a:rPr>
              <a:t>Дискуссионный клуб «Лига лидеров»</a:t>
            </a:r>
          </a:p>
          <a:p>
            <a:pPr algn="just" eaLnBrk="1" hangingPunct="1">
              <a:lnSpc>
                <a:spcPct val="90000"/>
              </a:lnSpc>
              <a:spcBef>
                <a:spcPct val="0"/>
              </a:spcBef>
              <a:buClrTx/>
              <a:buSzTx/>
              <a:buFont typeface="Arial" panose="020B0604020202020204" pitchFamily="34" charset="0"/>
              <a:buChar char="•"/>
            </a:pPr>
            <a:r>
              <a:rPr lang="ru-RU" altLang="ru-RU" sz="1200" dirty="0">
                <a:latin typeface="Century Schoolbook" panose="02040604050505020304" pitchFamily="18" charset="0"/>
                <a:cs typeface="Times New Roman" panose="02020603050405020304" pitchFamily="18" charset="0"/>
              </a:rPr>
              <a:t>Открытый педагогический клуб</a:t>
            </a:r>
          </a:p>
          <a:p>
            <a:pPr algn="just" eaLnBrk="1" hangingPunct="1">
              <a:lnSpc>
                <a:spcPct val="90000"/>
              </a:lnSpc>
              <a:spcBef>
                <a:spcPct val="0"/>
              </a:spcBef>
              <a:buClrTx/>
              <a:buSzTx/>
              <a:buFont typeface="Arial" panose="020B0604020202020204" pitchFamily="34" charset="0"/>
              <a:buChar char="•"/>
            </a:pPr>
            <a:r>
              <a:rPr lang="ru-RU" altLang="ru-RU" sz="1200" dirty="0">
                <a:latin typeface="Century Schoolbook" panose="02040604050505020304" pitchFamily="18" charset="0"/>
                <a:cs typeface="Times New Roman" panose="02020603050405020304" pitchFamily="18" charset="0"/>
              </a:rPr>
              <a:t>Проектная лаборатория молодых специалистов</a:t>
            </a:r>
          </a:p>
          <a:p>
            <a:pPr algn="just" eaLnBrk="1" hangingPunct="1">
              <a:lnSpc>
                <a:spcPct val="90000"/>
              </a:lnSpc>
              <a:spcBef>
                <a:spcPct val="0"/>
              </a:spcBef>
              <a:buClrTx/>
              <a:buSzTx/>
              <a:buFont typeface="Arial" panose="020B0604020202020204" pitchFamily="34" charset="0"/>
              <a:buChar char="•"/>
            </a:pPr>
            <a:r>
              <a:rPr lang="ru-RU" altLang="ru-RU" sz="1200" dirty="0" err="1">
                <a:latin typeface="Century Schoolbook" panose="02040604050505020304" pitchFamily="18" charset="0"/>
                <a:cs typeface="Times New Roman" panose="02020603050405020304" pitchFamily="18" charset="0"/>
              </a:rPr>
              <a:t>Андрагог</a:t>
            </a:r>
            <a:r>
              <a:rPr lang="ru-RU" altLang="ru-RU" sz="1200" dirty="0">
                <a:latin typeface="Century Schoolbook" panose="02040604050505020304" pitchFamily="18" charset="0"/>
                <a:cs typeface="Times New Roman" panose="02020603050405020304" pitchFamily="18" charset="0"/>
              </a:rPr>
              <a:t> 21 века</a:t>
            </a:r>
          </a:p>
          <a:p>
            <a:pPr algn="just" eaLnBrk="1" hangingPunct="1">
              <a:lnSpc>
                <a:spcPct val="90000"/>
              </a:lnSpc>
              <a:spcBef>
                <a:spcPct val="0"/>
              </a:spcBef>
              <a:buClrTx/>
              <a:buSzTx/>
              <a:buFont typeface="Arial" panose="020B0604020202020204" pitchFamily="34" charset="0"/>
              <a:buChar char="•"/>
            </a:pPr>
            <a:r>
              <a:rPr lang="ru-RU" altLang="ru-RU" sz="1200" dirty="0" err="1">
                <a:latin typeface="Century Schoolbook" panose="02040604050505020304" pitchFamily="18" charset="0"/>
                <a:cs typeface="Times New Roman" panose="02020603050405020304" pitchFamily="18" charset="0"/>
              </a:rPr>
              <a:t>Предшкола</a:t>
            </a:r>
            <a:r>
              <a:rPr lang="ru-RU" altLang="ru-RU" sz="1200" dirty="0">
                <a:latin typeface="Century Schoolbook" panose="02040604050505020304" pitchFamily="18" charset="0"/>
                <a:cs typeface="Times New Roman" panose="02020603050405020304" pitchFamily="18" charset="0"/>
              </a:rPr>
              <a:t>: стандарт детского сада</a:t>
            </a:r>
          </a:p>
          <a:p>
            <a:pPr algn="just" eaLnBrk="1" hangingPunct="1">
              <a:lnSpc>
                <a:spcPct val="90000"/>
              </a:lnSpc>
              <a:spcBef>
                <a:spcPct val="0"/>
              </a:spcBef>
              <a:buClrTx/>
              <a:buSzTx/>
              <a:buFont typeface="Arial" panose="020B0604020202020204" pitchFamily="34" charset="0"/>
              <a:buChar char="•"/>
            </a:pPr>
            <a:r>
              <a:rPr lang="ru-RU" altLang="ru-RU" sz="1200" dirty="0">
                <a:latin typeface="Century Schoolbook" panose="02040604050505020304" pitchFamily="18" charset="0"/>
                <a:cs typeface="Times New Roman" panose="02020603050405020304" pitchFamily="18" charset="0"/>
              </a:rPr>
              <a:t>Проектная мастерская «</a:t>
            </a:r>
            <a:r>
              <a:rPr lang="ru-RU" altLang="ru-RU" sz="1200" dirty="0" err="1">
                <a:latin typeface="Century Schoolbook" panose="02040604050505020304" pitchFamily="18" charset="0"/>
                <a:cs typeface="Times New Roman" panose="02020603050405020304" pitchFamily="18" charset="0"/>
              </a:rPr>
              <a:t>Прокласс</a:t>
            </a:r>
            <a:r>
              <a:rPr lang="ru-RU" altLang="ru-RU" sz="1200" dirty="0">
                <a:latin typeface="Century Schoolbook" panose="02040604050505020304" pitchFamily="18" charset="0"/>
                <a:cs typeface="Times New Roman" panose="02020603050405020304" pitchFamily="18" charset="0"/>
              </a:rPr>
              <a:t>»</a:t>
            </a:r>
          </a:p>
          <a:p>
            <a:pPr algn="just" eaLnBrk="1" hangingPunct="1">
              <a:lnSpc>
                <a:spcPct val="90000"/>
              </a:lnSpc>
              <a:spcBef>
                <a:spcPct val="0"/>
              </a:spcBef>
              <a:buClrTx/>
              <a:buSzTx/>
              <a:buFont typeface="Arial" panose="020B0604020202020204" pitchFamily="34" charset="0"/>
              <a:buChar char="•"/>
            </a:pPr>
            <a:r>
              <a:rPr lang="ru-RU" altLang="ru-RU" sz="1200" dirty="0">
                <a:latin typeface="Century Schoolbook" panose="02040604050505020304" pitchFamily="18" charset="0"/>
                <a:cs typeface="Times New Roman" panose="02020603050405020304" pitchFamily="18" charset="0"/>
              </a:rPr>
              <a:t>Педагогическая мастерская «За страницами учебника»</a:t>
            </a:r>
          </a:p>
          <a:p>
            <a:pPr algn="just" eaLnBrk="1" hangingPunct="1">
              <a:lnSpc>
                <a:spcPct val="90000"/>
              </a:lnSpc>
              <a:spcBef>
                <a:spcPct val="0"/>
              </a:spcBef>
              <a:buClrTx/>
              <a:buSzTx/>
              <a:buFont typeface="Arial" panose="020B0604020202020204" pitchFamily="34" charset="0"/>
              <a:buChar char="•"/>
            </a:pPr>
            <a:r>
              <a:rPr lang="ru-RU" altLang="ru-RU" sz="1200" dirty="0" err="1">
                <a:latin typeface="Century Schoolbook" panose="02040604050505020304" pitchFamily="18" charset="0"/>
                <a:cs typeface="Times New Roman" panose="02020603050405020304" pitchFamily="18" charset="0"/>
              </a:rPr>
              <a:t>Коуч</a:t>
            </a:r>
            <a:r>
              <a:rPr lang="ru-RU" altLang="ru-RU" sz="1200" dirty="0">
                <a:latin typeface="Century Schoolbook" panose="02040604050505020304" pitchFamily="18" charset="0"/>
                <a:cs typeface="Times New Roman" panose="02020603050405020304" pitchFamily="18" charset="0"/>
              </a:rPr>
              <a:t> команд ДОО «Детский сад будущего»</a:t>
            </a:r>
          </a:p>
          <a:p>
            <a:pPr algn="just" eaLnBrk="1" hangingPunct="1">
              <a:lnSpc>
                <a:spcPct val="90000"/>
              </a:lnSpc>
              <a:spcBef>
                <a:spcPct val="0"/>
              </a:spcBef>
              <a:buClrTx/>
              <a:buSzTx/>
              <a:buFont typeface="Arial" panose="020B0604020202020204" pitchFamily="34" charset="0"/>
              <a:buChar char="•"/>
            </a:pPr>
            <a:r>
              <a:rPr lang="ru-RU" altLang="ru-RU" sz="1200" dirty="0" err="1">
                <a:latin typeface="Century Schoolbook" panose="02040604050505020304" pitchFamily="18" charset="0"/>
                <a:cs typeface="Times New Roman" panose="02020603050405020304" pitchFamily="18" charset="0"/>
              </a:rPr>
              <a:t>Стажировочные</a:t>
            </a:r>
            <a:r>
              <a:rPr lang="ru-RU" altLang="ru-RU" sz="1200" dirty="0">
                <a:latin typeface="Century Schoolbook" panose="02040604050505020304" pitchFamily="18" charset="0"/>
                <a:cs typeface="Times New Roman" panose="02020603050405020304" pitchFamily="18" charset="0"/>
              </a:rPr>
              <a:t> площадки</a:t>
            </a:r>
          </a:p>
          <a:p>
            <a:pPr algn="just" eaLnBrk="1" hangingPunct="1">
              <a:lnSpc>
                <a:spcPct val="90000"/>
              </a:lnSpc>
              <a:spcBef>
                <a:spcPct val="0"/>
              </a:spcBef>
              <a:buClrTx/>
              <a:buSzTx/>
              <a:buFont typeface="Arial" panose="020B0604020202020204" pitchFamily="34" charset="0"/>
              <a:buChar char="•"/>
            </a:pPr>
            <a:r>
              <a:rPr lang="ru-RU" altLang="ru-RU" sz="1200" dirty="0">
                <a:latin typeface="Century Schoolbook" panose="02040604050505020304" pitchFamily="18" charset="0"/>
                <a:cs typeface="Times New Roman" panose="02020603050405020304" pitchFamily="18" charset="0"/>
              </a:rPr>
              <a:t>Региональные инновационные площадки</a:t>
            </a:r>
          </a:p>
        </p:txBody>
      </p:sp>
      <p:sp>
        <p:nvSpPr>
          <p:cNvPr id="25" name="Прямоугольник 24"/>
          <p:cNvSpPr/>
          <p:nvPr/>
        </p:nvSpPr>
        <p:spPr>
          <a:xfrm>
            <a:off x="7636330" y="4831852"/>
            <a:ext cx="2485340" cy="1569660"/>
          </a:xfrm>
          <a:prstGeom prst="rect">
            <a:avLst/>
          </a:prstGeom>
        </p:spPr>
        <p:txBody>
          <a:bodyPr wrap="square">
            <a:spAutoFit/>
          </a:bodyPr>
          <a:lstStyle/>
          <a:p>
            <a:pPr algn="just">
              <a:spcBef>
                <a:spcPct val="0"/>
              </a:spcBef>
              <a:defRPr/>
            </a:pPr>
            <a:r>
              <a:rPr lang="ru-RU" altLang="ru-RU" sz="1200" b="1" dirty="0">
                <a:latin typeface="Century Schoolbook" panose="02040604050505020304" pitchFamily="18" charset="0"/>
                <a:cs typeface="Times New Roman" panose="02020603050405020304" pitchFamily="18" charset="0"/>
              </a:rPr>
              <a:t>Предметы: </a:t>
            </a:r>
          </a:p>
          <a:p>
            <a:pPr algn="just">
              <a:defRPr/>
            </a:pPr>
            <a:r>
              <a:rPr lang="ru-RU" altLang="ru-RU" sz="1200" b="1" dirty="0">
                <a:latin typeface="Century Schoolbook" panose="02040604050505020304" pitchFamily="18" charset="0"/>
                <a:cs typeface="Times New Roman" panose="02020603050405020304" pitchFamily="18" charset="0"/>
              </a:rPr>
              <a:t>Русский язык</a:t>
            </a:r>
          </a:p>
          <a:p>
            <a:pPr algn="just">
              <a:defRPr/>
            </a:pPr>
            <a:r>
              <a:rPr lang="ru-RU" altLang="ru-RU" sz="1200" b="1" dirty="0">
                <a:latin typeface="Century Schoolbook" panose="02040604050505020304" pitchFamily="18" charset="0"/>
                <a:cs typeface="Times New Roman" panose="02020603050405020304" pitchFamily="18" charset="0"/>
              </a:rPr>
              <a:t>Литература</a:t>
            </a:r>
          </a:p>
          <a:p>
            <a:pPr algn="just">
              <a:defRPr/>
            </a:pPr>
            <a:r>
              <a:rPr lang="ru-RU" altLang="ru-RU" sz="1200" b="1" dirty="0">
                <a:latin typeface="Century Schoolbook" panose="02040604050505020304" pitchFamily="18" charset="0"/>
                <a:cs typeface="Times New Roman" panose="02020603050405020304" pitchFamily="18" charset="0"/>
              </a:rPr>
              <a:t>Французский язык</a:t>
            </a:r>
          </a:p>
          <a:p>
            <a:pPr algn="just">
              <a:spcBef>
                <a:spcPts val="0"/>
              </a:spcBef>
              <a:buNone/>
              <a:defRPr/>
            </a:pPr>
            <a:r>
              <a:rPr lang="ru-RU" sz="1200" b="1" dirty="0">
                <a:latin typeface="Century Schoolbook" panose="02040604050505020304" pitchFamily="18" charset="0"/>
                <a:cs typeface="Times New Roman" panose="02020603050405020304" pitchFamily="18" charset="0"/>
              </a:rPr>
              <a:t>Подготовка педагогов ДО</a:t>
            </a:r>
          </a:p>
          <a:p>
            <a:pPr algn="just">
              <a:spcBef>
                <a:spcPts val="0"/>
              </a:spcBef>
              <a:buNone/>
              <a:defRPr/>
            </a:pPr>
            <a:r>
              <a:rPr lang="ru-RU" sz="1200" b="1" dirty="0">
                <a:latin typeface="Century Schoolbook" panose="02040604050505020304" pitchFamily="18" charset="0"/>
                <a:cs typeface="Times New Roman" panose="02020603050405020304" pitchFamily="18" charset="0"/>
              </a:rPr>
              <a:t>Психология </a:t>
            </a:r>
          </a:p>
          <a:p>
            <a:pPr algn="just">
              <a:spcBef>
                <a:spcPts val="0"/>
              </a:spcBef>
              <a:buNone/>
              <a:defRPr/>
            </a:pPr>
            <a:r>
              <a:rPr lang="ru-RU" sz="1200" b="1" dirty="0">
                <a:latin typeface="Century Schoolbook" panose="02040604050505020304" pitchFamily="18" charset="0"/>
                <a:cs typeface="Times New Roman" panose="02020603050405020304" pitchFamily="18" charset="0"/>
              </a:rPr>
              <a:t>Химия</a:t>
            </a:r>
          </a:p>
          <a:p>
            <a:pPr algn="just">
              <a:spcBef>
                <a:spcPts val="0"/>
              </a:spcBef>
              <a:buNone/>
              <a:defRPr/>
            </a:pPr>
            <a:r>
              <a:rPr lang="ru-RU" sz="1200" b="1" dirty="0">
                <a:latin typeface="Century Schoolbook" panose="02040604050505020304" pitchFamily="18" charset="0"/>
                <a:cs typeface="Times New Roman" panose="02020603050405020304" pitchFamily="18" charset="0"/>
              </a:rPr>
              <a:t>Биология</a:t>
            </a:r>
            <a:endParaRPr lang="ru-RU" sz="1200" dirty="0">
              <a:latin typeface="Century Schoolbook" panose="02040604050505020304" pitchFamily="18" charset="0"/>
              <a:cs typeface="Times New Roman" panose="02020603050405020304" pitchFamily="18" charset="0"/>
            </a:endParaRPr>
          </a:p>
        </p:txBody>
      </p:sp>
      <p:grpSp>
        <p:nvGrpSpPr>
          <p:cNvPr id="30" name="Gruppieren 19"/>
          <p:cNvGrpSpPr/>
          <p:nvPr/>
        </p:nvGrpSpPr>
        <p:grpSpPr>
          <a:xfrm>
            <a:off x="1040963" y="3760390"/>
            <a:ext cx="10942173" cy="410656"/>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31" name="Pfeil nach links 15"/>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32" name="Pfeil nach links 16"/>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grpSp>
        <p:nvGrpSpPr>
          <p:cNvPr id="33" name="组合 147"/>
          <p:cNvGrpSpPr/>
          <p:nvPr/>
        </p:nvGrpSpPr>
        <p:grpSpPr>
          <a:xfrm rot="19361794">
            <a:off x="5116660" y="5004455"/>
            <a:ext cx="2144306" cy="1409189"/>
            <a:chOff x="2850913" y="2207094"/>
            <a:chExt cx="4961447" cy="2628661"/>
          </a:xfrm>
        </p:grpSpPr>
        <p:grpSp>
          <p:nvGrpSpPr>
            <p:cNvPr id="34" name="组合 148"/>
            <p:cNvGrpSpPr/>
            <p:nvPr/>
          </p:nvGrpSpPr>
          <p:grpSpPr>
            <a:xfrm>
              <a:off x="3808501" y="2207094"/>
              <a:ext cx="2952832" cy="2628661"/>
              <a:chOff x="3782433" y="1072891"/>
              <a:chExt cx="2952832" cy="2628661"/>
            </a:xfrm>
          </p:grpSpPr>
          <p:grpSp>
            <p:nvGrpSpPr>
              <p:cNvPr id="36" name="组合 150"/>
              <p:cNvGrpSpPr/>
              <p:nvPr/>
            </p:nvGrpSpPr>
            <p:grpSpPr>
              <a:xfrm rot="373283">
                <a:off x="3802939" y="1072891"/>
                <a:ext cx="2804171" cy="1890313"/>
                <a:chOff x="2649669" y="1272496"/>
                <a:chExt cx="4741343" cy="3158161"/>
              </a:xfrm>
            </p:grpSpPr>
            <p:sp>
              <p:nvSpPr>
                <p:cNvPr id="49" name="下弧形箭头 1"/>
                <p:cNvSpPr/>
                <p:nvPr/>
              </p:nvSpPr>
              <p:spPr>
                <a:xfrm rot="20932722" flipH="1">
                  <a:off x="3313282" y="1565186"/>
                  <a:ext cx="4040477" cy="2865471"/>
                </a:xfrm>
                <a:custGeom>
                  <a:avLst/>
                  <a:gdLst>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916888 w 2318271"/>
                    <a:gd name="connsiteY4" fmla="*/ 84760 h 1644098"/>
                    <a:gd name="connsiteX5" fmla="*/ 0 w 2318271"/>
                    <a:gd name="connsiteY5" fmla="*/ 1603387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916888 w 2318271"/>
                    <a:gd name="connsiteY10" fmla="*/ 84760 h 1644098"/>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916888 w 2318271"/>
                    <a:gd name="connsiteY4" fmla="*/ 84760 h 1644098"/>
                    <a:gd name="connsiteX5" fmla="*/ 12742 w 2318271"/>
                    <a:gd name="connsiteY5" fmla="*/ 1639870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916888 w 2318271"/>
                    <a:gd name="connsiteY10" fmla="*/ 84760 h 164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8271" h="1644098">
                      <a:moveTo>
                        <a:pt x="1582804" y="1177"/>
                      </a:moveTo>
                      <a:lnTo>
                        <a:pt x="1570351" y="0"/>
                      </a:lnTo>
                      <a:lnTo>
                        <a:pt x="1569015" y="1177"/>
                      </a:lnTo>
                      <a:lnTo>
                        <a:pt x="1582804" y="1177"/>
                      </a:lnTo>
                      <a:close/>
                      <a:moveTo>
                        <a:pt x="1916888" y="84760"/>
                      </a:moveTo>
                      <a:cubicBezTo>
                        <a:pt x="1678018" y="897655"/>
                        <a:pt x="890264" y="1497916"/>
                        <a:pt x="12742" y="1639870"/>
                      </a:cubicBezTo>
                      <a:lnTo>
                        <a:pt x="0" y="1644098"/>
                      </a:lnTo>
                      <a:lnTo>
                        <a:pt x="136910" y="1644098"/>
                      </a:lnTo>
                      <a:cubicBezTo>
                        <a:pt x="128470" y="1644098"/>
                        <a:pt x="120042" y="1644056"/>
                        <a:pt x="111634" y="1642896"/>
                      </a:cubicBezTo>
                      <a:cubicBezTo>
                        <a:pt x="1094352" y="1654795"/>
                        <a:pt x="1982224" y="1079419"/>
                        <a:pt x="2318271" y="209023"/>
                      </a:cubicBezTo>
                      <a:cubicBezTo>
                        <a:pt x="2155587" y="152859"/>
                        <a:pt x="2079572" y="140924"/>
                        <a:pt x="1916888" y="84760"/>
                      </a:cubicBezTo>
                      <a:close/>
                    </a:path>
                  </a:pathLst>
                </a:custGeom>
                <a:gradFill flip="none" rotWithShape="1">
                  <a:gsLst>
                    <a:gs pos="0">
                      <a:srgbClr val="17638F"/>
                    </a:gs>
                    <a:gs pos="100000">
                      <a:srgbClr val="00B0F0"/>
                    </a:gs>
                  </a:gsLst>
                  <a:lin ang="18000000" scaled="0"/>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50" name="等腰三角形 35"/>
                <p:cNvSpPr/>
                <p:nvPr/>
              </p:nvSpPr>
              <p:spPr>
                <a:xfrm rot="19789942">
                  <a:off x="2649669" y="1272496"/>
                  <a:ext cx="1291351" cy="1077430"/>
                </a:xfrm>
                <a:custGeom>
                  <a:avLst/>
                  <a:gdLst>
                    <a:gd name="connsiteX0" fmla="*/ 0 w 1878742"/>
                    <a:gd name="connsiteY0" fmla="*/ 1122274 h 1122274"/>
                    <a:gd name="connsiteX1" fmla="*/ 939371 w 1878742"/>
                    <a:gd name="connsiteY1" fmla="*/ 0 h 1122274"/>
                    <a:gd name="connsiteX2" fmla="*/ 1878742 w 1878742"/>
                    <a:gd name="connsiteY2" fmla="*/ 1122274 h 1122274"/>
                    <a:gd name="connsiteX3" fmla="*/ 0 w 1878742"/>
                    <a:gd name="connsiteY3" fmla="*/ 1122274 h 1122274"/>
                    <a:gd name="connsiteX0" fmla="*/ 0 w 1530850"/>
                    <a:gd name="connsiteY0" fmla="*/ 1122274 h 1122274"/>
                    <a:gd name="connsiteX1" fmla="*/ 939371 w 1530850"/>
                    <a:gd name="connsiteY1" fmla="*/ 0 h 1122274"/>
                    <a:gd name="connsiteX2" fmla="*/ 1530850 w 1530850"/>
                    <a:gd name="connsiteY2" fmla="*/ 1088989 h 1122274"/>
                    <a:gd name="connsiteX3" fmla="*/ 0 w 1530850"/>
                    <a:gd name="connsiteY3" fmla="*/ 1122274 h 1122274"/>
                    <a:gd name="connsiteX0" fmla="*/ 0 w 1291351"/>
                    <a:gd name="connsiteY0" fmla="*/ 1114589 h 1114589"/>
                    <a:gd name="connsiteX1" fmla="*/ 699872 w 1291351"/>
                    <a:gd name="connsiteY1" fmla="*/ 0 h 1114589"/>
                    <a:gd name="connsiteX2" fmla="*/ 1291351 w 1291351"/>
                    <a:gd name="connsiteY2" fmla="*/ 1088989 h 1114589"/>
                    <a:gd name="connsiteX3" fmla="*/ 0 w 1291351"/>
                    <a:gd name="connsiteY3" fmla="*/ 1114589 h 1114589"/>
                    <a:gd name="connsiteX0" fmla="*/ 0 w 1291351"/>
                    <a:gd name="connsiteY0" fmla="*/ 1088787 h 1088787"/>
                    <a:gd name="connsiteX1" fmla="*/ 567358 w 1291351"/>
                    <a:gd name="connsiteY1" fmla="*/ 0 h 1088787"/>
                    <a:gd name="connsiteX2" fmla="*/ 1291351 w 1291351"/>
                    <a:gd name="connsiteY2" fmla="*/ 1063187 h 1088787"/>
                    <a:gd name="connsiteX3" fmla="*/ 0 w 1291351"/>
                    <a:gd name="connsiteY3" fmla="*/ 1088787 h 1088787"/>
                    <a:gd name="connsiteX0" fmla="*/ 0 w 1291351"/>
                    <a:gd name="connsiteY0" fmla="*/ 1077428 h 1077428"/>
                    <a:gd name="connsiteX1" fmla="*/ 612170 w 1291351"/>
                    <a:gd name="connsiteY1" fmla="*/ 0 h 1077428"/>
                    <a:gd name="connsiteX2" fmla="*/ 1291351 w 1291351"/>
                    <a:gd name="connsiteY2" fmla="*/ 1051828 h 1077428"/>
                    <a:gd name="connsiteX3" fmla="*/ 0 w 1291351"/>
                    <a:gd name="connsiteY3" fmla="*/ 1077428 h 1077428"/>
                  </a:gdLst>
                  <a:ahLst/>
                  <a:cxnLst>
                    <a:cxn ang="0">
                      <a:pos x="connsiteX0" y="connsiteY0"/>
                    </a:cxn>
                    <a:cxn ang="0">
                      <a:pos x="connsiteX1" y="connsiteY1"/>
                    </a:cxn>
                    <a:cxn ang="0">
                      <a:pos x="connsiteX2" y="connsiteY2"/>
                    </a:cxn>
                    <a:cxn ang="0">
                      <a:pos x="connsiteX3" y="connsiteY3"/>
                    </a:cxn>
                  </a:cxnLst>
                  <a:rect l="l" t="t" r="r" b="b"/>
                  <a:pathLst>
                    <a:path w="1291351" h="1077428">
                      <a:moveTo>
                        <a:pt x="0" y="1077428"/>
                      </a:moveTo>
                      <a:lnTo>
                        <a:pt x="612170" y="0"/>
                      </a:lnTo>
                      <a:lnTo>
                        <a:pt x="1291351" y="1051828"/>
                      </a:lnTo>
                      <a:lnTo>
                        <a:pt x="0" y="1077428"/>
                      </a:lnTo>
                      <a:close/>
                    </a:path>
                  </a:pathLst>
                </a:custGeom>
                <a:gradFill flip="none" rotWithShape="1">
                  <a:gsLst>
                    <a:gs pos="0">
                      <a:srgbClr val="00B0F0"/>
                    </a:gs>
                    <a:gs pos="100000">
                      <a:srgbClr val="00B0F0">
                        <a:lumMod val="60000"/>
                        <a:lumOff val="40000"/>
                      </a:srgbClr>
                    </a:gs>
                  </a:gsLst>
                  <a:lin ang="189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51" name="矩形 165"/>
                <p:cNvSpPr/>
                <p:nvPr/>
              </p:nvSpPr>
              <p:spPr>
                <a:xfrm rot="1620000">
                  <a:off x="2967391" y="1466750"/>
                  <a:ext cx="1253543" cy="188252"/>
                </a:xfrm>
                <a:prstGeom prst="rect">
                  <a:avLst/>
                </a:prstGeom>
                <a:gradFill>
                  <a:gsLst>
                    <a:gs pos="0">
                      <a:srgbClr val="17638F"/>
                    </a:gs>
                    <a:gs pos="100000">
                      <a:srgbClr val="00B0F0"/>
                    </a:gs>
                  </a:gsLst>
                  <a:lin ang="21000000" scaled="0"/>
                </a:gradFill>
                <a:ln w="9525" cap="flat" cmpd="sng" algn="ctr">
                  <a:gradFill>
                    <a:gsLst>
                      <a:gs pos="26000">
                        <a:srgbClr val="FFFFFF">
                          <a:alpha val="0"/>
                        </a:srgbClr>
                      </a:gs>
                      <a:gs pos="0">
                        <a:sysClr val="window" lastClr="FFFFFF">
                          <a:alpha val="0"/>
                        </a:sysClr>
                      </a:gs>
                      <a:gs pos="45000">
                        <a:sysClr val="window" lastClr="FFFFFF"/>
                      </a:gs>
                      <a:gs pos="57000">
                        <a:sysClr val="window" lastClr="FFFFFF"/>
                      </a:gs>
                      <a:gs pos="100000">
                        <a:sysClr val="window" lastClr="FFFFFF">
                          <a:alpha val="0"/>
                        </a:sysClr>
                      </a:gs>
                    </a:gsLst>
                    <a:lin ang="24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52" name="下弧形箭头 1"/>
                <p:cNvSpPr/>
                <p:nvPr/>
              </p:nvSpPr>
              <p:spPr>
                <a:xfrm rot="21528179" flipH="1">
                  <a:off x="3838787" y="1977201"/>
                  <a:ext cx="3552225" cy="2077915"/>
                </a:xfrm>
                <a:custGeom>
                  <a:avLst/>
                  <a:gdLst>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82804 w 2388272"/>
                    <a:gd name="connsiteY2" fmla="*/ 1177 h 1644098"/>
                    <a:gd name="connsiteX3" fmla="*/ 1830218 w 2388272"/>
                    <a:gd name="connsiteY3" fmla="*/ 40531 h 1644098"/>
                    <a:gd name="connsiteX4" fmla="*/ 0 w 2388272"/>
                    <a:gd name="connsiteY4" fmla="*/ 1603387 h 1644098"/>
                    <a:gd name="connsiteX5" fmla="*/ 0 w 2388272"/>
                    <a:gd name="connsiteY5" fmla="*/ 1644098 h 1644098"/>
                    <a:gd name="connsiteX6" fmla="*/ 136910 w 2388272"/>
                    <a:gd name="connsiteY6" fmla="*/ 1644098 h 1644098"/>
                    <a:gd name="connsiteX7" fmla="*/ 111634 w 2388272"/>
                    <a:gd name="connsiteY7" fmla="*/ 1642896 h 1644098"/>
                    <a:gd name="connsiteX8" fmla="*/ 2388272 w 2388272"/>
                    <a:gd name="connsiteY8" fmla="*/ 297376 h 1644098"/>
                    <a:gd name="connsiteX9" fmla="*/ 1830218 w 2388272"/>
                    <a:gd name="connsiteY9" fmla="*/ 40531 h 1644098"/>
                    <a:gd name="connsiteX0" fmla="*/ 1830218 w 2388272"/>
                    <a:gd name="connsiteY0" fmla="*/ 0 h 1603567"/>
                    <a:gd name="connsiteX1" fmla="*/ 0 w 2388272"/>
                    <a:gd name="connsiteY1" fmla="*/ 1562856 h 1603567"/>
                    <a:gd name="connsiteX2" fmla="*/ 0 w 2388272"/>
                    <a:gd name="connsiteY2" fmla="*/ 1603567 h 1603567"/>
                    <a:gd name="connsiteX3" fmla="*/ 136910 w 2388272"/>
                    <a:gd name="connsiteY3" fmla="*/ 1603567 h 1603567"/>
                    <a:gd name="connsiteX4" fmla="*/ 111634 w 2388272"/>
                    <a:gd name="connsiteY4" fmla="*/ 1602365 h 1603567"/>
                    <a:gd name="connsiteX5" fmla="*/ 2388272 w 2388272"/>
                    <a:gd name="connsiteY5" fmla="*/ 256845 h 1603567"/>
                    <a:gd name="connsiteX6" fmla="*/ 1830218 w 2388272"/>
                    <a:gd name="connsiteY6" fmla="*/ 0 h 1603567"/>
                    <a:gd name="connsiteX0" fmla="*/ 2016446 w 2388272"/>
                    <a:gd name="connsiteY0" fmla="*/ 1 h 1553024"/>
                    <a:gd name="connsiteX1" fmla="*/ 0 w 2388272"/>
                    <a:gd name="connsiteY1" fmla="*/ 1512313 h 1553024"/>
                    <a:gd name="connsiteX2" fmla="*/ 0 w 2388272"/>
                    <a:gd name="connsiteY2" fmla="*/ 1553024 h 1553024"/>
                    <a:gd name="connsiteX3" fmla="*/ 136910 w 2388272"/>
                    <a:gd name="connsiteY3" fmla="*/ 1553024 h 1553024"/>
                    <a:gd name="connsiteX4" fmla="*/ 111634 w 2388272"/>
                    <a:gd name="connsiteY4" fmla="*/ 1551822 h 1553024"/>
                    <a:gd name="connsiteX5" fmla="*/ 2388272 w 2388272"/>
                    <a:gd name="connsiteY5" fmla="*/ 206302 h 1553024"/>
                    <a:gd name="connsiteX6" fmla="*/ 2016446 w 2388272"/>
                    <a:gd name="connsiteY6" fmla="*/ 1 h 1553024"/>
                    <a:gd name="connsiteX0" fmla="*/ 2016446 w 2388272"/>
                    <a:gd name="connsiteY0" fmla="*/ 0 h 1553023"/>
                    <a:gd name="connsiteX1" fmla="*/ 0 w 2388272"/>
                    <a:gd name="connsiteY1" fmla="*/ 1512312 h 1553023"/>
                    <a:gd name="connsiteX2" fmla="*/ 0 w 2388272"/>
                    <a:gd name="connsiteY2" fmla="*/ 1553023 h 1553023"/>
                    <a:gd name="connsiteX3" fmla="*/ 136910 w 2388272"/>
                    <a:gd name="connsiteY3" fmla="*/ 1553023 h 1553023"/>
                    <a:gd name="connsiteX4" fmla="*/ 111634 w 2388272"/>
                    <a:gd name="connsiteY4" fmla="*/ 1551821 h 1553023"/>
                    <a:gd name="connsiteX5" fmla="*/ 2388272 w 2388272"/>
                    <a:gd name="connsiteY5" fmla="*/ 206301 h 1553023"/>
                    <a:gd name="connsiteX6" fmla="*/ 2016446 w 2388272"/>
                    <a:gd name="connsiteY6" fmla="*/ 0 h 1553023"/>
                    <a:gd name="connsiteX0" fmla="*/ 2213271 w 2388272"/>
                    <a:gd name="connsiteY0" fmla="*/ 0 h 1426719"/>
                    <a:gd name="connsiteX1" fmla="*/ 0 w 2388272"/>
                    <a:gd name="connsiteY1" fmla="*/ 1386008 h 1426719"/>
                    <a:gd name="connsiteX2" fmla="*/ 0 w 2388272"/>
                    <a:gd name="connsiteY2" fmla="*/ 1426719 h 1426719"/>
                    <a:gd name="connsiteX3" fmla="*/ 136910 w 2388272"/>
                    <a:gd name="connsiteY3" fmla="*/ 1426719 h 1426719"/>
                    <a:gd name="connsiteX4" fmla="*/ 111634 w 2388272"/>
                    <a:gd name="connsiteY4" fmla="*/ 1425517 h 1426719"/>
                    <a:gd name="connsiteX5" fmla="*/ 2388272 w 2388272"/>
                    <a:gd name="connsiteY5" fmla="*/ 79997 h 1426719"/>
                    <a:gd name="connsiteX6" fmla="*/ 2213271 w 2388272"/>
                    <a:gd name="connsiteY6" fmla="*/ 0 h 1426719"/>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6033 w 2388272"/>
                    <a:gd name="connsiteY1" fmla="*/ 1387646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93709"/>
                    <a:gd name="connsiteY0" fmla="*/ 0 h 1392201"/>
                    <a:gd name="connsiteX1" fmla="*/ 6033 w 2393709"/>
                    <a:gd name="connsiteY1" fmla="*/ 1387646 h 1392201"/>
                    <a:gd name="connsiteX2" fmla="*/ 0 w 2393709"/>
                    <a:gd name="connsiteY2" fmla="*/ 1392201 h 1392201"/>
                    <a:gd name="connsiteX3" fmla="*/ 136910 w 2393709"/>
                    <a:gd name="connsiteY3" fmla="*/ 1392201 h 1392201"/>
                    <a:gd name="connsiteX4" fmla="*/ 111634 w 2393709"/>
                    <a:gd name="connsiteY4" fmla="*/ 1390999 h 1392201"/>
                    <a:gd name="connsiteX5" fmla="*/ 2393709 w 2393709"/>
                    <a:gd name="connsiteY5" fmla="*/ 51859 h 1392201"/>
                    <a:gd name="connsiteX6" fmla="*/ 2265809 w 2393709"/>
                    <a:gd name="connsiteY6" fmla="*/ 0 h 1392201"/>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406255"/>
                    <a:gd name="connsiteY0" fmla="*/ 0 h 1407567"/>
                    <a:gd name="connsiteX1" fmla="*/ 6033 w 2406255"/>
                    <a:gd name="connsiteY1" fmla="*/ 1403012 h 1407567"/>
                    <a:gd name="connsiteX2" fmla="*/ 0 w 2406255"/>
                    <a:gd name="connsiteY2" fmla="*/ 1407567 h 1407567"/>
                    <a:gd name="connsiteX3" fmla="*/ 136910 w 2406255"/>
                    <a:gd name="connsiteY3" fmla="*/ 1407567 h 1407567"/>
                    <a:gd name="connsiteX4" fmla="*/ 111634 w 2406255"/>
                    <a:gd name="connsiteY4" fmla="*/ 1406365 h 1407567"/>
                    <a:gd name="connsiteX5" fmla="*/ 2406256 w 2406255"/>
                    <a:gd name="connsiteY5" fmla="*/ 66444 h 1407567"/>
                    <a:gd name="connsiteX6" fmla="*/ 2296763 w 2406255"/>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6256" h="1407567">
                      <a:moveTo>
                        <a:pt x="2296763" y="0"/>
                      </a:moveTo>
                      <a:cubicBezTo>
                        <a:pt x="1905601" y="754362"/>
                        <a:pt x="987513" y="1433458"/>
                        <a:pt x="6033" y="1403012"/>
                      </a:cubicBezTo>
                      <a:lnTo>
                        <a:pt x="0" y="1407567"/>
                      </a:lnTo>
                      <a:lnTo>
                        <a:pt x="136910" y="1407567"/>
                      </a:lnTo>
                      <a:cubicBezTo>
                        <a:pt x="128470" y="1407567"/>
                        <a:pt x="120042" y="1407525"/>
                        <a:pt x="111634" y="1406365"/>
                      </a:cubicBezTo>
                      <a:cubicBezTo>
                        <a:pt x="1094352" y="1418264"/>
                        <a:pt x="1929299" y="896574"/>
                        <a:pt x="2406256" y="66444"/>
                      </a:cubicBezTo>
                      <a:cubicBezTo>
                        <a:pt x="2242330" y="-36307"/>
                        <a:pt x="2437900" y="87740"/>
                        <a:pt x="2296763" y="0"/>
                      </a:cubicBezTo>
                      <a:close/>
                    </a:path>
                  </a:pathLst>
                </a:custGeom>
                <a:gradFill>
                  <a:gsLst>
                    <a:gs pos="0">
                      <a:srgbClr val="17638F"/>
                    </a:gs>
                    <a:gs pos="100000">
                      <a:srgbClr val="00B0F0"/>
                    </a:gs>
                  </a:gsLst>
                  <a:lin ang="12000000" scaled="0"/>
                </a:gradFill>
                <a:ln w="9525" cap="flat" cmpd="sng" algn="ctr">
                  <a:gradFill>
                    <a:gsLst>
                      <a:gs pos="51000">
                        <a:srgbClr val="FFFFFF">
                          <a:alpha val="0"/>
                        </a:srgbClr>
                      </a:gs>
                      <a:gs pos="25000">
                        <a:sysClr val="window" lastClr="FFFFFF">
                          <a:alpha val="0"/>
                        </a:sysClr>
                      </a:gs>
                      <a:gs pos="32000">
                        <a:sysClr val="window" lastClr="FFFFFF"/>
                      </a:gs>
                      <a:gs pos="48000">
                        <a:srgbClr val="FFFFFF">
                          <a:alpha val="0"/>
                        </a:srgbClr>
                      </a:gs>
                      <a:gs pos="37000">
                        <a:sysClr val="window" lastClr="FFFFFF">
                          <a:alpha val="0"/>
                        </a:sysClr>
                      </a:gs>
                      <a:gs pos="77492">
                        <a:srgbClr val="FFFFFF">
                          <a:alpha val="0"/>
                        </a:srgbClr>
                      </a:gs>
                      <a:gs pos="70000">
                        <a:srgbClr val="FFFFFF"/>
                      </a:gs>
                      <a:gs pos="60000">
                        <a:sysClr val="window" lastClr="FFFFFF"/>
                      </a:gs>
                      <a:gs pos="99000">
                        <a:sysClr val="window" lastClr="FFFFFF">
                          <a:alpha val="0"/>
                        </a:sysClr>
                      </a:gs>
                    </a:gsLst>
                    <a:lin ang="48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53" name="椭圆 41"/>
                <p:cNvSpPr/>
                <p:nvPr/>
              </p:nvSpPr>
              <p:spPr>
                <a:xfrm>
                  <a:off x="2995590" y="1376759"/>
                  <a:ext cx="1114902" cy="840421"/>
                </a:xfrm>
                <a:custGeom>
                  <a:avLst/>
                  <a:gdLst/>
                  <a:ahLst/>
                  <a:cxnLst/>
                  <a:rect l="l" t="t" r="r" b="b"/>
                  <a:pathLst>
                    <a:path w="1114901" h="840422">
                      <a:moveTo>
                        <a:pt x="25942" y="0"/>
                      </a:moveTo>
                      <a:lnTo>
                        <a:pt x="1114901" y="554408"/>
                      </a:lnTo>
                      <a:lnTo>
                        <a:pt x="644552" y="840422"/>
                      </a:lnTo>
                      <a:cubicBezTo>
                        <a:pt x="336341" y="834261"/>
                        <a:pt x="78810" y="645946"/>
                        <a:pt x="3108" y="390599"/>
                      </a:cubicBezTo>
                      <a:lnTo>
                        <a:pt x="0" y="74543"/>
                      </a:lnTo>
                      <a:close/>
                    </a:path>
                  </a:pathLst>
                </a:custGeom>
                <a:gradFill>
                  <a:gsLst>
                    <a:gs pos="0">
                      <a:sysClr val="window" lastClr="FFFFFF">
                        <a:alpha val="40000"/>
                      </a:sysClr>
                    </a:gs>
                    <a:gs pos="100000">
                      <a:sysClr val="window" lastClr="FFFFFF">
                        <a:alpha val="0"/>
                      </a:sysClr>
                    </a:gs>
                  </a:gsLst>
                  <a:lin ang="66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grpSp>
          <p:grpSp>
            <p:nvGrpSpPr>
              <p:cNvPr id="37" name="组合 151"/>
              <p:cNvGrpSpPr/>
              <p:nvPr/>
            </p:nvGrpSpPr>
            <p:grpSpPr>
              <a:xfrm>
                <a:off x="5167836" y="1333328"/>
                <a:ext cx="1567429" cy="1456408"/>
                <a:chOff x="5317108" y="1603810"/>
                <a:chExt cx="2454889" cy="2281011"/>
              </a:xfrm>
            </p:grpSpPr>
            <p:sp>
              <p:nvSpPr>
                <p:cNvPr id="44" name="下弧形箭头 1"/>
                <p:cNvSpPr/>
                <p:nvPr/>
              </p:nvSpPr>
              <p:spPr>
                <a:xfrm rot="415403" flipH="1">
                  <a:off x="5465478" y="2240723"/>
                  <a:ext cx="2306519" cy="1644098"/>
                </a:xfrm>
                <a:custGeom>
                  <a:avLst/>
                  <a:gdLst>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830218 w 2318271"/>
                    <a:gd name="connsiteY4" fmla="*/ 40531 h 1644098"/>
                    <a:gd name="connsiteX5" fmla="*/ 14319 w 2318271"/>
                    <a:gd name="connsiteY5" fmla="*/ 1643505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830218 w 2318271"/>
                    <a:gd name="connsiteY10" fmla="*/ 40531 h 1644098"/>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967459 w 2318271"/>
                    <a:gd name="connsiteY4" fmla="*/ 95576 h 1644098"/>
                    <a:gd name="connsiteX5" fmla="*/ 14319 w 2318271"/>
                    <a:gd name="connsiteY5" fmla="*/ 1643505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967459 w 2318271"/>
                    <a:gd name="connsiteY10" fmla="*/ 95576 h 1644098"/>
                    <a:gd name="connsiteX0" fmla="*/ 1582804 w 2306520"/>
                    <a:gd name="connsiteY0" fmla="*/ 1177 h 1644098"/>
                    <a:gd name="connsiteX1" fmla="*/ 1570351 w 2306520"/>
                    <a:gd name="connsiteY1" fmla="*/ 0 h 1644098"/>
                    <a:gd name="connsiteX2" fmla="*/ 1569015 w 2306520"/>
                    <a:gd name="connsiteY2" fmla="*/ 1177 h 1644098"/>
                    <a:gd name="connsiteX3" fmla="*/ 1582804 w 2306520"/>
                    <a:gd name="connsiteY3" fmla="*/ 1177 h 1644098"/>
                    <a:gd name="connsiteX4" fmla="*/ 1967459 w 2306520"/>
                    <a:gd name="connsiteY4" fmla="*/ 95576 h 1644098"/>
                    <a:gd name="connsiteX5" fmla="*/ 14319 w 2306520"/>
                    <a:gd name="connsiteY5" fmla="*/ 1643505 h 1644098"/>
                    <a:gd name="connsiteX6" fmla="*/ 0 w 2306520"/>
                    <a:gd name="connsiteY6" fmla="*/ 1644098 h 1644098"/>
                    <a:gd name="connsiteX7" fmla="*/ 136910 w 2306520"/>
                    <a:gd name="connsiteY7" fmla="*/ 1644098 h 1644098"/>
                    <a:gd name="connsiteX8" fmla="*/ 111634 w 2306520"/>
                    <a:gd name="connsiteY8" fmla="*/ 1642896 h 1644098"/>
                    <a:gd name="connsiteX9" fmla="*/ 2306520 w 2306520"/>
                    <a:gd name="connsiteY9" fmla="*/ 226786 h 1644098"/>
                    <a:gd name="connsiteX10" fmla="*/ 1967459 w 2306520"/>
                    <a:gd name="connsiteY10" fmla="*/ 95576 h 164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6520" h="1644098">
                      <a:moveTo>
                        <a:pt x="1582804" y="1177"/>
                      </a:moveTo>
                      <a:lnTo>
                        <a:pt x="1570351" y="0"/>
                      </a:lnTo>
                      <a:lnTo>
                        <a:pt x="1569015" y="1177"/>
                      </a:lnTo>
                      <a:lnTo>
                        <a:pt x="1582804" y="1177"/>
                      </a:lnTo>
                      <a:close/>
                      <a:moveTo>
                        <a:pt x="1967459" y="95576"/>
                      </a:moveTo>
                      <a:cubicBezTo>
                        <a:pt x="1728589" y="908471"/>
                        <a:pt x="891841" y="1501551"/>
                        <a:pt x="14319" y="1643505"/>
                      </a:cubicBezTo>
                      <a:lnTo>
                        <a:pt x="0" y="1644098"/>
                      </a:lnTo>
                      <a:lnTo>
                        <a:pt x="136910" y="1644098"/>
                      </a:lnTo>
                      <a:cubicBezTo>
                        <a:pt x="128470" y="1644098"/>
                        <a:pt x="120042" y="1644056"/>
                        <a:pt x="111634" y="1642896"/>
                      </a:cubicBezTo>
                      <a:cubicBezTo>
                        <a:pt x="1094352" y="1654795"/>
                        <a:pt x="1970473" y="1097182"/>
                        <a:pt x="2306520" y="226786"/>
                      </a:cubicBezTo>
                      <a:lnTo>
                        <a:pt x="1967459" y="95576"/>
                      </a:lnTo>
                      <a:close/>
                    </a:path>
                  </a:pathLst>
                </a:custGeom>
                <a:gradFill flip="none" rotWithShape="1">
                  <a:gsLst>
                    <a:gs pos="0">
                      <a:srgbClr val="E46C0A"/>
                    </a:gs>
                    <a:gs pos="100000">
                      <a:srgbClr val="FFC000"/>
                    </a:gs>
                  </a:gsLst>
                  <a:lin ang="18000000" scaled="0"/>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45" name="矩形 159"/>
                <p:cNvSpPr/>
                <p:nvPr/>
              </p:nvSpPr>
              <p:spPr>
                <a:xfrm rot="2760000">
                  <a:off x="5549580" y="1918804"/>
                  <a:ext cx="737999" cy="108012"/>
                </a:xfrm>
                <a:prstGeom prst="rect">
                  <a:avLst/>
                </a:prstGeom>
                <a:gradFill flip="none" rotWithShape="1">
                  <a:gsLst>
                    <a:gs pos="0">
                      <a:srgbClr val="E46C0A"/>
                    </a:gs>
                    <a:gs pos="100000">
                      <a:srgbClr val="FFC000"/>
                    </a:gs>
                  </a:gsLst>
                  <a:lin ang="2400000" scaled="0"/>
                  <a:tileRect/>
                </a:gradFill>
                <a:ln w="9525" cap="flat" cmpd="sng" algn="ctr">
                  <a:gradFill>
                    <a:gsLst>
                      <a:gs pos="26000">
                        <a:srgbClr val="FFFFFF">
                          <a:alpha val="0"/>
                        </a:srgbClr>
                      </a:gs>
                      <a:gs pos="0">
                        <a:sysClr val="window" lastClr="FFFFFF">
                          <a:alpha val="0"/>
                        </a:sysClr>
                      </a:gs>
                      <a:gs pos="45000">
                        <a:sysClr val="window" lastClr="FFFFFF"/>
                      </a:gs>
                      <a:gs pos="57000">
                        <a:sysClr val="window" lastClr="FFFFFF"/>
                      </a:gs>
                      <a:gs pos="100000">
                        <a:sysClr val="window" lastClr="FFFFFF">
                          <a:alpha val="0"/>
                        </a:sysClr>
                      </a:gs>
                    </a:gsLst>
                    <a:lin ang="24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46" name="下弧形箭头 1"/>
                <p:cNvSpPr/>
                <p:nvPr/>
              </p:nvSpPr>
              <p:spPr>
                <a:xfrm rot="1010860" flipH="1">
                  <a:off x="5708015" y="2523631"/>
                  <a:ext cx="2038131" cy="1184427"/>
                </a:xfrm>
                <a:custGeom>
                  <a:avLst/>
                  <a:gdLst>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82804 w 2388272"/>
                    <a:gd name="connsiteY2" fmla="*/ 1177 h 1644098"/>
                    <a:gd name="connsiteX3" fmla="*/ 1830218 w 2388272"/>
                    <a:gd name="connsiteY3" fmla="*/ 40531 h 1644098"/>
                    <a:gd name="connsiteX4" fmla="*/ 0 w 2388272"/>
                    <a:gd name="connsiteY4" fmla="*/ 1603387 h 1644098"/>
                    <a:gd name="connsiteX5" fmla="*/ 0 w 2388272"/>
                    <a:gd name="connsiteY5" fmla="*/ 1644098 h 1644098"/>
                    <a:gd name="connsiteX6" fmla="*/ 136910 w 2388272"/>
                    <a:gd name="connsiteY6" fmla="*/ 1644098 h 1644098"/>
                    <a:gd name="connsiteX7" fmla="*/ 111634 w 2388272"/>
                    <a:gd name="connsiteY7" fmla="*/ 1642896 h 1644098"/>
                    <a:gd name="connsiteX8" fmla="*/ 2388272 w 2388272"/>
                    <a:gd name="connsiteY8" fmla="*/ 297376 h 1644098"/>
                    <a:gd name="connsiteX9" fmla="*/ 1830218 w 2388272"/>
                    <a:gd name="connsiteY9" fmla="*/ 40531 h 1644098"/>
                    <a:gd name="connsiteX0" fmla="*/ 1830218 w 2388272"/>
                    <a:gd name="connsiteY0" fmla="*/ 0 h 1603567"/>
                    <a:gd name="connsiteX1" fmla="*/ 0 w 2388272"/>
                    <a:gd name="connsiteY1" fmla="*/ 1562856 h 1603567"/>
                    <a:gd name="connsiteX2" fmla="*/ 0 w 2388272"/>
                    <a:gd name="connsiteY2" fmla="*/ 1603567 h 1603567"/>
                    <a:gd name="connsiteX3" fmla="*/ 136910 w 2388272"/>
                    <a:gd name="connsiteY3" fmla="*/ 1603567 h 1603567"/>
                    <a:gd name="connsiteX4" fmla="*/ 111634 w 2388272"/>
                    <a:gd name="connsiteY4" fmla="*/ 1602365 h 1603567"/>
                    <a:gd name="connsiteX5" fmla="*/ 2388272 w 2388272"/>
                    <a:gd name="connsiteY5" fmla="*/ 256845 h 1603567"/>
                    <a:gd name="connsiteX6" fmla="*/ 1830218 w 2388272"/>
                    <a:gd name="connsiteY6" fmla="*/ 0 h 1603567"/>
                    <a:gd name="connsiteX0" fmla="*/ 2016446 w 2388272"/>
                    <a:gd name="connsiteY0" fmla="*/ 1 h 1553024"/>
                    <a:gd name="connsiteX1" fmla="*/ 0 w 2388272"/>
                    <a:gd name="connsiteY1" fmla="*/ 1512313 h 1553024"/>
                    <a:gd name="connsiteX2" fmla="*/ 0 w 2388272"/>
                    <a:gd name="connsiteY2" fmla="*/ 1553024 h 1553024"/>
                    <a:gd name="connsiteX3" fmla="*/ 136910 w 2388272"/>
                    <a:gd name="connsiteY3" fmla="*/ 1553024 h 1553024"/>
                    <a:gd name="connsiteX4" fmla="*/ 111634 w 2388272"/>
                    <a:gd name="connsiteY4" fmla="*/ 1551822 h 1553024"/>
                    <a:gd name="connsiteX5" fmla="*/ 2388272 w 2388272"/>
                    <a:gd name="connsiteY5" fmla="*/ 206302 h 1553024"/>
                    <a:gd name="connsiteX6" fmla="*/ 2016446 w 2388272"/>
                    <a:gd name="connsiteY6" fmla="*/ 1 h 1553024"/>
                    <a:gd name="connsiteX0" fmla="*/ 2016446 w 2388272"/>
                    <a:gd name="connsiteY0" fmla="*/ 0 h 1553023"/>
                    <a:gd name="connsiteX1" fmla="*/ 0 w 2388272"/>
                    <a:gd name="connsiteY1" fmla="*/ 1512312 h 1553023"/>
                    <a:gd name="connsiteX2" fmla="*/ 0 w 2388272"/>
                    <a:gd name="connsiteY2" fmla="*/ 1553023 h 1553023"/>
                    <a:gd name="connsiteX3" fmla="*/ 136910 w 2388272"/>
                    <a:gd name="connsiteY3" fmla="*/ 1553023 h 1553023"/>
                    <a:gd name="connsiteX4" fmla="*/ 111634 w 2388272"/>
                    <a:gd name="connsiteY4" fmla="*/ 1551821 h 1553023"/>
                    <a:gd name="connsiteX5" fmla="*/ 2388272 w 2388272"/>
                    <a:gd name="connsiteY5" fmla="*/ 206301 h 1553023"/>
                    <a:gd name="connsiteX6" fmla="*/ 2016446 w 2388272"/>
                    <a:gd name="connsiteY6" fmla="*/ 0 h 1553023"/>
                    <a:gd name="connsiteX0" fmla="*/ 2213271 w 2388272"/>
                    <a:gd name="connsiteY0" fmla="*/ 0 h 1426719"/>
                    <a:gd name="connsiteX1" fmla="*/ 0 w 2388272"/>
                    <a:gd name="connsiteY1" fmla="*/ 1386008 h 1426719"/>
                    <a:gd name="connsiteX2" fmla="*/ 0 w 2388272"/>
                    <a:gd name="connsiteY2" fmla="*/ 1426719 h 1426719"/>
                    <a:gd name="connsiteX3" fmla="*/ 136910 w 2388272"/>
                    <a:gd name="connsiteY3" fmla="*/ 1426719 h 1426719"/>
                    <a:gd name="connsiteX4" fmla="*/ 111634 w 2388272"/>
                    <a:gd name="connsiteY4" fmla="*/ 1425517 h 1426719"/>
                    <a:gd name="connsiteX5" fmla="*/ 2388272 w 2388272"/>
                    <a:gd name="connsiteY5" fmla="*/ 79997 h 1426719"/>
                    <a:gd name="connsiteX6" fmla="*/ 2213271 w 2388272"/>
                    <a:gd name="connsiteY6" fmla="*/ 0 h 1426719"/>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6033 w 2388272"/>
                    <a:gd name="connsiteY1" fmla="*/ 1387646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93709"/>
                    <a:gd name="connsiteY0" fmla="*/ 0 h 1392201"/>
                    <a:gd name="connsiteX1" fmla="*/ 6033 w 2393709"/>
                    <a:gd name="connsiteY1" fmla="*/ 1387646 h 1392201"/>
                    <a:gd name="connsiteX2" fmla="*/ 0 w 2393709"/>
                    <a:gd name="connsiteY2" fmla="*/ 1392201 h 1392201"/>
                    <a:gd name="connsiteX3" fmla="*/ 136910 w 2393709"/>
                    <a:gd name="connsiteY3" fmla="*/ 1392201 h 1392201"/>
                    <a:gd name="connsiteX4" fmla="*/ 111634 w 2393709"/>
                    <a:gd name="connsiteY4" fmla="*/ 1390999 h 1392201"/>
                    <a:gd name="connsiteX5" fmla="*/ 2393709 w 2393709"/>
                    <a:gd name="connsiteY5" fmla="*/ 51859 h 1392201"/>
                    <a:gd name="connsiteX6" fmla="*/ 2265809 w 2393709"/>
                    <a:gd name="connsiteY6" fmla="*/ 0 h 1392201"/>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406255"/>
                    <a:gd name="connsiteY0" fmla="*/ 0 h 1407567"/>
                    <a:gd name="connsiteX1" fmla="*/ 6033 w 2406255"/>
                    <a:gd name="connsiteY1" fmla="*/ 1403012 h 1407567"/>
                    <a:gd name="connsiteX2" fmla="*/ 0 w 2406255"/>
                    <a:gd name="connsiteY2" fmla="*/ 1407567 h 1407567"/>
                    <a:gd name="connsiteX3" fmla="*/ 136910 w 2406255"/>
                    <a:gd name="connsiteY3" fmla="*/ 1407567 h 1407567"/>
                    <a:gd name="connsiteX4" fmla="*/ 111634 w 2406255"/>
                    <a:gd name="connsiteY4" fmla="*/ 1406365 h 1407567"/>
                    <a:gd name="connsiteX5" fmla="*/ 2406256 w 2406255"/>
                    <a:gd name="connsiteY5" fmla="*/ 66444 h 1407567"/>
                    <a:gd name="connsiteX6" fmla="*/ 2296763 w 2406255"/>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317475 w 2406256"/>
                    <a:gd name="connsiteY0" fmla="*/ 0 h 1398358"/>
                    <a:gd name="connsiteX1" fmla="*/ 6033 w 2406256"/>
                    <a:gd name="connsiteY1" fmla="*/ 1393803 h 1398358"/>
                    <a:gd name="connsiteX2" fmla="*/ 0 w 2406256"/>
                    <a:gd name="connsiteY2" fmla="*/ 1398358 h 1398358"/>
                    <a:gd name="connsiteX3" fmla="*/ 136910 w 2406256"/>
                    <a:gd name="connsiteY3" fmla="*/ 1398358 h 1398358"/>
                    <a:gd name="connsiteX4" fmla="*/ 111634 w 2406256"/>
                    <a:gd name="connsiteY4" fmla="*/ 1397156 h 1398358"/>
                    <a:gd name="connsiteX5" fmla="*/ 2406256 w 2406256"/>
                    <a:gd name="connsiteY5" fmla="*/ 57235 h 1398358"/>
                    <a:gd name="connsiteX6" fmla="*/ 2317475 w 2406256"/>
                    <a:gd name="connsiteY6" fmla="*/ 0 h 1398358"/>
                    <a:gd name="connsiteX0" fmla="*/ 2317475 w 2406256"/>
                    <a:gd name="connsiteY0" fmla="*/ 0 h 1398358"/>
                    <a:gd name="connsiteX1" fmla="*/ 6033 w 2406256"/>
                    <a:gd name="connsiteY1" fmla="*/ 1393803 h 1398358"/>
                    <a:gd name="connsiteX2" fmla="*/ 0 w 2406256"/>
                    <a:gd name="connsiteY2" fmla="*/ 1398358 h 1398358"/>
                    <a:gd name="connsiteX3" fmla="*/ 136910 w 2406256"/>
                    <a:gd name="connsiteY3" fmla="*/ 1398358 h 1398358"/>
                    <a:gd name="connsiteX4" fmla="*/ 111634 w 2406256"/>
                    <a:gd name="connsiteY4" fmla="*/ 1397156 h 1398358"/>
                    <a:gd name="connsiteX5" fmla="*/ 2406256 w 2406256"/>
                    <a:gd name="connsiteY5" fmla="*/ 57235 h 1398358"/>
                    <a:gd name="connsiteX6" fmla="*/ 2317475 w 2406256"/>
                    <a:gd name="connsiteY6" fmla="*/ 0 h 139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6256" h="1398358">
                      <a:moveTo>
                        <a:pt x="2317475" y="0"/>
                      </a:moveTo>
                      <a:cubicBezTo>
                        <a:pt x="1948084" y="769768"/>
                        <a:pt x="987513" y="1424249"/>
                        <a:pt x="6033" y="1393803"/>
                      </a:cubicBezTo>
                      <a:lnTo>
                        <a:pt x="0" y="1398358"/>
                      </a:lnTo>
                      <a:lnTo>
                        <a:pt x="136910" y="1398358"/>
                      </a:lnTo>
                      <a:cubicBezTo>
                        <a:pt x="128470" y="1398358"/>
                        <a:pt x="120042" y="1398316"/>
                        <a:pt x="111634" y="1397156"/>
                      </a:cubicBezTo>
                      <a:cubicBezTo>
                        <a:pt x="1094352" y="1409055"/>
                        <a:pt x="1929299" y="887365"/>
                        <a:pt x="2406256" y="57235"/>
                      </a:cubicBezTo>
                      <a:cubicBezTo>
                        <a:pt x="2242467" y="-49097"/>
                        <a:pt x="2458612" y="87740"/>
                        <a:pt x="2317475" y="0"/>
                      </a:cubicBezTo>
                      <a:close/>
                    </a:path>
                  </a:pathLst>
                </a:custGeom>
                <a:gradFill>
                  <a:gsLst>
                    <a:gs pos="0">
                      <a:srgbClr val="E46C0A"/>
                    </a:gs>
                    <a:gs pos="100000">
                      <a:srgbClr val="FFC000"/>
                    </a:gs>
                  </a:gsLst>
                  <a:lin ang="4800000" scaled="0"/>
                </a:gradFill>
                <a:ln w="9525" cap="flat" cmpd="sng" algn="ctr">
                  <a:gradFill>
                    <a:gsLst>
                      <a:gs pos="51000">
                        <a:srgbClr val="FFFFFF">
                          <a:alpha val="0"/>
                        </a:srgbClr>
                      </a:gs>
                      <a:gs pos="25000">
                        <a:sysClr val="window" lastClr="FFFFFF">
                          <a:alpha val="0"/>
                        </a:sysClr>
                      </a:gs>
                      <a:gs pos="32000">
                        <a:sysClr val="window" lastClr="FFFFFF"/>
                      </a:gs>
                      <a:gs pos="48000">
                        <a:srgbClr val="FFFFFF">
                          <a:alpha val="0"/>
                        </a:srgbClr>
                      </a:gs>
                      <a:gs pos="37000">
                        <a:sysClr val="window" lastClr="FFFFFF">
                          <a:alpha val="0"/>
                        </a:sysClr>
                      </a:gs>
                      <a:gs pos="77492">
                        <a:srgbClr val="FFFFFF">
                          <a:alpha val="0"/>
                        </a:srgbClr>
                      </a:gs>
                      <a:gs pos="70000">
                        <a:srgbClr val="FFFFFF"/>
                      </a:gs>
                      <a:gs pos="60000">
                        <a:sysClr val="window" lastClr="FFFFFF"/>
                      </a:gs>
                      <a:gs pos="99000">
                        <a:sysClr val="window" lastClr="FFFFFF">
                          <a:alpha val="0"/>
                        </a:sysClr>
                      </a:gs>
                    </a:gsLst>
                    <a:lin ang="48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47" name="等腰三角形 14"/>
                <p:cNvSpPr/>
                <p:nvPr/>
              </p:nvSpPr>
              <p:spPr>
                <a:xfrm rot="20872623">
                  <a:off x="5317108" y="1737461"/>
                  <a:ext cx="757572" cy="625704"/>
                </a:xfrm>
                <a:custGeom>
                  <a:avLst/>
                  <a:gdLst>
                    <a:gd name="connsiteX0" fmla="*/ 0 w 1077950"/>
                    <a:gd name="connsiteY0" fmla="*/ 643918 h 643918"/>
                    <a:gd name="connsiteX1" fmla="*/ 538975 w 1077950"/>
                    <a:gd name="connsiteY1" fmla="*/ 0 h 643918"/>
                    <a:gd name="connsiteX2" fmla="*/ 1077950 w 1077950"/>
                    <a:gd name="connsiteY2" fmla="*/ 643918 h 643918"/>
                    <a:gd name="connsiteX3" fmla="*/ 0 w 1077950"/>
                    <a:gd name="connsiteY3" fmla="*/ 643918 h 643918"/>
                    <a:gd name="connsiteX0" fmla="*/ 0 w 855759"/>
                    <a:gd name="connsiteY0" fmla="*/ 643918 h 643918"/>
                    <a:gd name="connsiteX1" fmla="*/ 538975 w 855759"/>
                    <a:gd name="connsiteY1" fmla="*/ 0 h 643918"/>
                    <a:gd name="connsiteX2" fmla="*/ 855759 w 855759"/>
                    <a:gd name="connsiteY2" fmla="*/ 635160 h 643918"/>
                    <a:gd name="connsiteX3" fmla="*/ 0 w 855759"/>
                    <a:gd name="connsiteY3" fmla="*/ 643918 h 643918"/>
                    <a:gd name="connsiteX0" fmla="*/ 0 w 761288"/>
                    <a:gd name="connsiteY0" fmla="*/ 634984 h 635160"/>
                    <a:gd name="connsiteX1" fmla="*/ 444504 w 761288"/>
                    <a:gd name="connsiteY1" fmla="*/ 0 h 635160"/>
                    <a:gd name="connsiteX2" fmla="*/ 761288 w 761288"/>
                    <a:gd name="connsiteY2" fmla="*/ 635160 h 635160"/>
                    <a:gd name="connsiteX3" fmla="*/ 0 w 761288"/>
                    <a:gd name="connsiteY3" fmla="*/ 634984 h 635160"/>
                    <a:gd name="connsiteX0" fmla="*/ 0 w 761288"/>
                    <a:gd name="connsiteY0" fmla="*/ 625704 h 625880"/>
                    <a:gd name="connsiteX1" fmla="*/ 374315 w 761288"/>
                    <a:gd name="connsiteY1" fmla="*/ 0 h 625880"/>
                    <a:gd name="connsiteX2" fmla="*/ 761288 w 761288"/>
                    <a:gd name="connsiteY2" fmla="*/ 625880 h 625880"/>
                    <a:gd name="connsiteX3" fmla="*/ 0 w 761288"/>
                    <a:gd name="connsiteY3" fmla="*/ 625704 h 625880"/>
                    <a:gd name="connsiteX0" fmla="*/ 0 w 764829"/>
                    <a:gd name="connsiteY0" fmla="*/ 625704 h 639630"/>
                    <a:gd name="connsiteX1" fmla="*/ 374315 w 764829"/>
                    <a:gd name="connsiteY1" fmla="*/ 0 h 639630"/>
                    <a:gd name="connsiteX2" fmla="*/ 764829 w 764829"/>
                    <a:gd name="connsiteY2" fmla="*/ 639630 h 639630"/>
                    <a:gd name="connsiteX3" fmla="*/ 0 w 764829"/>
                    <a:gd name="connsiteY3" fmla="*/ 625704 h 639630"/>
                    <a:gd name="connsiteX0" fmla="*/ 0 w 749536"/>
                    <a:gd name="connsiteY0" fmla="*/ 625704 h 625704"/>
                    <a:gd name="connsiteX1" fmla="*/ 374315 w 749536"/>
                    <a:gd name="connsiteY1" fmla="*/ 0 h 625704"/>
                    <a:gd name="connsiteX2" fmla="*/ 749536 w 749536"/>
                    <a:gd name="connsiteY2" fmla="*/ 620108 h 625704"/>
                    <a:gd name="connsiteX3" fmla="*/ 0 w 749536"/>
                    <a:gd name="connsiteY3" fmla="*/ 625704 h 625704"/>
                    <a:gd name="connsiteX0" fmla="*/ 0 w 755744"/>
                    <a:gd name="connsiteY0" fmla="*/ 625704 h 625704"/>
                    <a:gd name="connsiteX1" fmla="*/ 374315 w 755744"/>
                    <a:gd name="connsiteY1" fmla="*/ 0 h 625704"/>
                    <a:gd name="connsiteX2" fmla="*/ 755744 w 755744"/>
                    <a:gd name="connsiteY2" fmla="*/ 621442 h 625704"/>
                    <a:gd name="connsiteX3" fmla="*/ 0 w 755744"/>
                    <a:gd name="connsiteY3" fmla="*/ 625704 h 625704"/>
                    <a:gd name="connsiteX0" fmla="*/ 0 w 757572"/>
                    <a:gd name="connsiteY0" fmla="*/ 625704 h 625704"/>
                    <a:gd name="connsiteX1" fmla="*/ 374315 w 757572"/>
                    <a:gd name="connsiteY1" fmla="*/ 0 h 625704"/>
                    <a:gd name="connsiteX2" fmla="*/ 757572 w 757572"/>
                    <a:gd name="connsiteY2" fmla="*/ 624270 h 625704"/>
                    <a:gd name="connsiteX3" fmla="*/ 0 w 757572"/>
                    <a:gd name="connsiteY3" fmla="*/ 625704 h 625704"/>
                  </a:gdLst>
                  <a:ahLst/>
                  <a:cxnLst>
                    <a:cxn ang="0">
                      <a:pos x="connsiteX0" y="connsiteY0"/>
                    </a:cxn>
                    <a:cxn ang="0">
                      <a:pos x="connsiteX1" y="connsiteY1"/>
                    </a:cxn>
                    <a:cxn ang="0">
                      <a:pos x="connsiteX2" y="connsiteY2"/>
                    </a:cxn>
                    <a:cxn ang="0">
                      <a:pos x="connsiteX3" y="connsiteY3"/>
                    </a:cxn>
                  </a:cxnLst>
                  <a:rect l="l" t="t" r="r" b="b"/>
                  <a:pathLst>
                    <a:path w="757572" h="625704">
                      <a:moveTo>
                        <a:pt x="0" y="625704"/>
                      </a:moveTo>
                      <a:lnTo>
                        <a:pt x="374315" y="0"/>
                      </a:lnTo>
                      <a:lnTo>
                        <a:pt x="757572" y="624270"/>
                      </a:lnTo>
                      <a:lnTo>
                        <a:pt x="0" y="625704"/>
                      </a:lnTo>
                      <a:close/>
                    </a:path>
                  </a:pathLst>
                </a:custGeom>
                <a:gradFill flip="none" rotWithShape="1">
                  <a:gsLst>
                    <a:gs pos="0">
                      <a:srgbClr val="FFC000"/>
                    </a:gs>
                    <a:gs pos="100000">
                      <a:srgbClr val="FFC000">
                        <a:lumMod val="60000"/>
                        <a:lumOff val="40000"/>
                      </a:srgbClr>
                    </a:gs>
                  </a:gsLst>
                  <a:lin ang="16200000" scaled="0"/>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48" name="椭圆 44"/>
                <p:cNvSpPr/>
                <p:nvPr/>
              </p:nvSpPr>
              <p:spPr>
                <a:xfrm>
                  <a:off x="5548378" y="1750141"/>
                  <a:ext cx="588321" cy="609385"/>
                </a:xfrm>
                <a:custGeom>
                  <a:avLst/>
                  <a:gdLst/>
                  <a:ahLst/>
                  <a:cxnLst/>
                  <a:rect l="l" t="t" r="r" b="b"/>
                  <a:pathLst>
                    <a:path w="588321" h="609385">
                      <a:moveTo>
                        <a:pt x="82508" y="0"/>
                      </a:moveTo>
                      <a:lnTo>
                        <a:pt x="588321" y="529860"/>
                      </a:lnTo>
                      <a:lnTo>
                        <a:pt x="221480" y="609385"/>
                      </a:lnTo>
                      <a:cubicBezTo>
                        <a:pt x="105737" y="531241"/>
                        <a:pt x="22918" y="398549"/>
                        <a:pt x="0" y="242836"/>
                      </a:cubicBezTo>
                      <a:close/>
                    </a:path>
                  </a:pathLst>
                </a:custGeom>
                <a:gradFill>
                  <a:gsLst>
                    <a:gs pos="0">
                      <a:sysClr val="window" lastClr="FFFFFF">
                        <a:alpha val="40000"/>
                      </a:sysClr>
                    </a:gs>
                    <a:gs pos="100000">
                      <a:sysClr val="window" lastClr="FFFFFF">
                        <a:alpha val="0"/>
                      </a:sysClr>
                    </a:gs>
                  </a:gsLst>
                  <a:lin ang="840000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grpSp>
          <p:grpSp>
            <p:nvGrpSpPr>
              <p:cNvPr id="38" name="组合 152"/>
              <p:cNvGrpSpPr/>
              <p:nvPr/>
            </p:nvGrpSpPr>
            <p:grpSpPr>
              <a:xfrm rot="20220000">
                <a:off x="3782433" y="1946420"/>
                <a:ext cx="2620994" cy="1755132"/>
                <a:chOff x="2649669" y="1272496"/>
                <a:chExt cx="4742630" cy="3175872"/>
              </a:xfrm>
            </p:grpSpPr>
            <p:sp>
              <p:nvSpPr>
                <p:cNvPr id="39" name="下弧形箭头 1"/>
                <p:cNvSpPr/>
                <p:nvPr/>
              </p:nvSpPr>
              <p:spPr>
                <a:xfrm rot="20932722" flipH="1">
                  <a:off x="3310488" y="1582897"/>
                  <a:ext cx="4040478" cy="2865471"/>
                </a:xfrm>
                <a:custGeom>
                  <a:avLst/>
                  <a:gdLst>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916888 w 2318271"/>
                    <a:gd name="connsiteY4" fmla="*/ 84760 h 1644098"/>
                    <a:gd name="connsiteX5" fmla="*/ 0 w 2318271"/>
                    <a:gd name="connsiteY5" fmla="*/ 1603387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916888 w 2318271"/>
                    <a:gd name="connsiteY10" fmla="*/ 84760 h 1644098"/>
                    <a:gd name="connsiteX0" fmla="*/ 1582804 w 2318271"/>
                    <a:gd name="connsiteY0" fmla="*/ 1177 h 1644098"/>
                    <a:gd name="connsiteX1" fmla="*/ 1570351 w 2318271"/>
                    <a:gd name="connsiteY1" fmla="*/ 0 h 1644098"/>
                    <a:gd name="connsiteX2" fmla="*/ 1569015 w 2318271"/>
                    <a:gd name="connsiteY2" fmla="*/ 1177 h 1644098"/>
                    <a:gd name="connsiteX3" fmla="*/ 1582804 w 2318271"/>
                    <a:gd name="connsiteY3" fmla="*/ 1177 h 1644098"/>
                    <a:gd name="connsiteX4" fmla="*/ 1916888 w 2318271"/>
                    <a:gd name="connsiteY4" fmla="*/ 84760 h 1644098"/>
                    <a:gd name="connsiteX5" fmla="*/ 12742 w 2318271"/>
                    <a:gd name="connsiteY5" fmla="*/ 1639870 h 1644098"/>
                    <a:gd name="connsiteX6" fmla="*/ 0 w 2318271"/>
                    <a:gd name="connsiteY6" fmla="*/ 1644098 h 1644098"/>
                    <a:gd name="connsiteX7" fmla="*/ 136910 w 2318271"/>
                    <a:gd name="connsiteY7" fmla="*/ 1644098 h 1644098"/>
                    <a:gd name="connsiteX8" fmla="*/ 111634 w 2318271"/>
                    <a:gd name="connsiteY8" fmla="*/ 1642896 h 1644098"/>
                    <a:gd name="connsiteX9" fmla="*/ 2318271 w 2318271"/>
                    <a:gd name="connsiteY9" fmla="*/ 209023 h 1644098"/>
                    <a:gd name="connsiteX10" fmla="*/ 1916888 w 2318271"/>
                    <a:gd name="connsiteY10" fmla="*/ 84760 h 164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18271" h="1644098">
                      <a:moveTo>
                        <a:pt x="1582804" y="1177"/>
                      </a:moveTo>
                      <a:lnTo>
                        <a:pt x="1570351" y="0"/>
                      </a:lnTo>
                      <a:lnTo>
                        <a:pt x="1569015" y="1177"/>
                      </a:lnTo>
                      <a:lnTo>
                        <a:pt x="1582804" y="1177"/>
                      </a:lnTo>
                      <a:close/>
                      <a:moveTo>
                        <a:pt x="1916888" y="84760"/>
                      </a:moveTo>
                      <a:cubicBezTo>
                        <a:pt x="1678018" y="897655"/>
                        <a:pt x="890264" y="1497916"/>
                        <a:pt x="12742" y="1639870"/>
                      </a:cubicBezTo>
                      <a:lnTo>
                        <a:pt x="0" y="1644098"/>
                      </a:lnTo>
                      <a:lnTo>
                        <a:pt x="136910" y="1644098"/>
                      </a:lnTo>
                      <a:cubicBezTo>
                        <a:pt x="128470" y="1644098"/>
                        <a:pt x="120042" y="1644056"/>
                        <a:pt x="111634" y="1642896"/>
                      </a:cubicBezTo>
                      <a:cubicBezTo>
                        <a:pt x="1094352" y="1654795"/>
                        <a:pt x="1982224" y="1079419"/>
                        <a:pt x="2318271" y="209023"/>
                      </a:cubicBezTo>
                      <a:cubicBezTo>
                        <a:pt x="2155587" y="152859"/>
                        <a:pt x="2079572" y="140924"/>
                        <a:pt x="1916888" y="84760"/>
                      </a:cubicBezTo>
                      <a:close/>
                    </a:path>
                  </a:pathLst>
                </a:custGeom>
                <a:gradFill flip="none" rotWithShape="1">
                  <a:gsLst>
                    <a:gs pos="0">
                      <a:srgbClr val="78B932"/>
                    </a:gs>
                    <a:gs pos="100000">
                      <a:srgbClr val="92D050">
                        <a:lumMod val="75000"/>
                      </a:srgbClr>
                    </a:gs>
                  </a:gsLst>
                  <a:lin ang="108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40" name="等腰三角形 35"/>
                <p:cNvSpPr/>
                <p:nvPr/>
              </p:nvSpPr>
              <p:spPr>
                <a:xfrm rot="19789942">
                  <a:off x="2649669" y="1272496"/>
                  <a:ext cx="1291351" cy="1077430"/>
                </a:xfrm>
                <a:custGeom>
                  <a:avLst/>
                  <a:gdLst>
                    <a:gd name="connsiteX0" fmla="*/ 0 w 1878742"/>
                    <a:gd name="connsiteY0" fmla="*/ 1122274 h 1122274"/>
                    <a:gd name="connsiteX1" fmla="*/ 939371 w 1878742"/>
                    <a:gd name="connsiteY1" fmla="*/ 0 h 1122274"/>
                    <a:gd name="connsiteX2" fmla="*/ 1878742 w 1878742"/>
                    <a:gd name="connsiteY2" fmla="*/ 1122274 h 1122274"/>
                    <a:gd name="connsiteX3" fmla="*/ 0 w 1878742"/>
                    <a:gd name="connsiteY3" fmla="*/ 1122274 h 1122274"/>
                    <a:gd name="connsiteX0" fmla="*/ 0 w 1530850"/>
                    <a:gd name="connsiteY0" fmla="*/ 1122274 h 1122274"/>
                    <a:gd name="connsiteX1" fmla="*/ 939371 w 1530850"/>
                    <a:gd name="connsiteY1" fmla="*/ 0 h 1122274"/>
                    <a:gd name="connsiteX2" fmla="*/ 1530850 w 1530850"/>
                    <a:gd name="connsiteY2" fmla="*/ 1088989 h 1122274"/>
                    <a:gd name="connsiteX3" fmla="*/ 0 w 1530850"/>
                    <a:gd name="connsiteY3" fmla="*/ 1122274 h 1122274"/>
                    <a:gd name="connsiteX0" fmla="*/ 0 w 1291351"/>
                    <a:gd name="connsiteY0" fmla="*/ 1114589 h 1114589"/>
                    <a:gd name="connsiteX1" fmla="*/ 699872 w 1291351"/>
                    <a:gd name="connsiteY1" fmla="*/ 0 h 1114589"/>
                    <a:gd name="connsiteX2" fmla="*/ 1291351 w 1291351"/>
                    <a:gd name="connsiteY2" fmla="*/ 1088989 h 1114589"/>
                    <a:gd name="connsiteX3" fmla="*/ 0 w 1291351"/>
                    <a:gd name="connsiteY3" fmla="*/ 1114589 h 1114589"/>
                    <a:gd name="connsiteX0" fmla="*/ 0 w 1291351"/>
                    <a:gd name="connsiteY0" fmla="*/ 1088787 h 1088787"/>
                    <a:gd name="connsiteX1" fmla="*/ 567358 w 1291351"/>
                    <a:gd name="connsiteY1" fmla="*/ 0 h 1088787"/>
                    <a:gd name="connsiteX2" fmla="*/ 1291351 w 1291351"/>
                    <a:gd name="connsiteY2" fmla="*/ 1063187 h 1088787"/>
                    <a:gd name="connsiteX3" fmla="*/ 0 w 1291351"/>
                    <a:gd name="connsiteY3" fmla="*/ 1088787 h 1088787"/>
                    <a:gd name="connsiteX0" fmla="*/ 0 w 1291351"/>
                    <a:gd name="connsiteY0" fmla="*/ 1077428 h 1077428"/>
                    <a:gd name="connsiteX1" fmla="*/ 612170 w 1291351"/>
                    <a:gd name="connsiteY1" fmla="*/ 0 h 1077428"/>
                    <a:gd name="connsiteX2" fmla="*/ 1291351 w 1291351"/>
                    <a:gd name="connsiteY2" fmla="*/ 1051828 h 1077428"/>
                    <a:gd name="connsiteX3" fmla="*/ 0 w 1291351"/>
                    <a:gd name="connsiteY3" fmla="*/ 1077428 h 1077428"/>
                  </a:gdLst>
                  <a:ahLst/>
                  <a:cxnLst>
                    <a:cxn ang="0">
                      <a:pos x="connsiteX0" y="connsiteY0"/>
                    </a:cxn>
                    <a:cxn ang="0">
                      <a:pos x="connsiteX1" y="connsiteY1"/>
                    </a:cxn>
                    <a:cxn ang="0">
                      <a:pos x="connsiteX2" y="connsiteY2"/>
                    </a:cxn>
                    <a:cxn ang="0">
                      <a:pos x="connsiteX3" y="connsiteY3"/>
                    </a:cxn>
                  </a:cxnLst>
                  <a:rect l="l" t="t" r="r" b="b"/>
                  <a:pathLst>
                    <a:path w="1291351" h="1077428">
                      <a:moveTo>
                        <a:pt x="0" y="1077428"/>
                      </a:moveTo>
                      <a:lnTo>
                        <a:pt x="612170" y="0"/>
                      </a:lnTo>
                      <a:lnTo>
                        <a:pt x="1291351" y="1051828"/>
                      </a:lnTo>
                      <a:lnTo>
                        <a:pt x="0" y="1077428"/>
                      </a:lnTo>
                      <a:close/>
                    </a:path>
                  </a:pathLst>
                </a:custGeom>
                <a:gradFill flip="none" rotWithShape="1">
                  <a:gsLst>
                    <a:gs pos="0">
                      <a:srgbClr val="78B932"/>
                    </a:gs>
                    <a:gs pos="100000">
                      <a:srgbClr val="92D050">
                        <a:lumMod val="75000"/>
                      </a:srgbClr>
                    </a:gs>
                  </a:gsLst>
                  <a:lin ang="189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41" name="矩形 155"/>
                <p:cNvSpPr/>
                <p:nvPr/>
              </p:nvSpPr>
              <p:spPr>
                <a:xfrm rot="1620000">
                  <a:off x="2967391" y="1466750"/>
                  <a:ext cx="1253543" cy="188252"/>
                </a:xfrm>
                <a:prstGeom prst="rect">
                  <a:avLst/>
                </a:prstGeom>
                <a:gradFill flip="none" rotWithShape="1">
                  <a:gsLst>
                    <a:gs pos="0">
                      <a:srgbClr val="92D050">
                        <a:lumMod val="60000"/>
                        <a:lumOff val="40000"/>
                      </a:srgbClr>
                    </a:gs>
                    <a:gs pos="100000">
                      <a:srgbClr val="92D050"/>
                    </a:gs>
                  </a:gsLst>
                  <a:lin ang="0" scaled="1"/>
                  <a:tileRect/>
                </a:gradFill>
                <a:ln w="9525" cap="flat" cmpd="sng" algn="ctr">
                  <a:gradFill>
                    <a:gsLst>
                      <a:gs pos="26000">
                        <a:srgbClr val="FFFFFF">
                          <a:alpha val="0"/>
                        </a:srgbClr>
                      </a:gs>
                      <a:gs pos="0">
                        <a:sysClr val="window" lastClr="FFFFFF">
                          <a:alpha val="0"/>
                        </a:sysClr>
                      </a:gs>
                      <a:gs pos="45000">
                        <a:sysClr val="window" lastClr="FFFFFF"/>
                      </a:gs>
                      <a:gs pos="57000">
                        <a:sysClr val="window" lastClr="FFFFFF"/>
                      </a:gs>
                      <a:gs pos="100000">
                        <a:sysClr val="window" lastClr="FFFFFF">
                          <a:alpha val="0"/>
                        </a:sysClr>
                      </a:gs>
                    </a:gsLst>
                    <a:lin ang="24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42" name="下弧形箭头 1"/>
                <p:cNvSpPr/>
                <p:nvPr/>
              </p:nvSpPr>
              <p:spPr>
                <a:xfrm rot="21528179" flipH="1">
                  <a:off x="3838928" y="1977272"/>
                  <a:ext cx="3545563" cy="2091505"/>
                </a:xfrm>
                <a:custGeom>
                  <a:avLst/>
                  <a:gdLst>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82804 w 2388272"/>
                    <a:gd name="connsiteY2" fmla="*/ 1177 h 1644098"/>
                    <a:gd name="connsiteX3" fmla="*/ 1830218 w 2388272"/>
                    <a:gd name="connsiteY3" fmla="*/ 40531 h 1644098"/>
                    <a:gd name="connsiteX4" fmla="*/ 0 w 2388272"/>
                    <a:gd name="connsiteY4" fmla="*/ 1603387 h 1644098"/>
                    <a:gd name="connsiteX5" fmla="*/ 0 w 2388272"/>
                    <a:gd name="connsiteY5" fmla="*/ 1644098 h 1644098"/>
                    <a:gd name="connsiteX6" fmla="*/ 136910 w 2388272"/>
                    <a:gd name="connsiteY6" fmla="*/ 1644098 h 1644098"/>
                    <a:gd name="connsiteX7" fmla="*/ 111634 w 2388272"/>
                    <a:gd name="connsiteY7" fmla="*/ 1642896 h 1644098"/>
                    <a:gd name="connsiteX8" fmla="*/ 2388272 w 2388272"/>
                    <a:gd name="connsiteY8" fmla="*/ 297376 h 1644098"/>
                    <a:gd name="connsiteX9" fmla="*/ 1830218 w 2388272"/>
                    <a:gd name="connsiteY9" fmla="*/ 40531 h 1644098"/>
                    <a:gd name="connsiteX0" fmla="*/ 1830218 w 2388272"/>
                    <a:gd name="connsiteY0" fmla="*/ 0 h 1603567"/>
                    <a:gd name="connsiteX1" fmla="*/ 0 w 2388272"/>
                    <a:gd name="connsiteY1" fmla="*/ 1562856 h 1603567"/>
                    <a:gd name="connsiteX2" fmla="*/ 0 w 2388272"/>
                    <a:gd name="connsiteY2" fmla="*/ 1603567 h 1603567"/>
                    <a:gd name="connsiteX3" fmla="*/ 136910 w 2388272"/>
                    <a:gd name="connsiteY3" fmla="*/ 1603567 h 1603567"/>
                    <a:gd name="connsiteX4" fmla="*/ 111634 w 2388272"/>
                    <a:gd name="connsiteY4" fmla="*/ 1602365 h 1603567"/>
                    <a:gd name="connsiteX5" fmla="*/ 2388272 w 2388272"/>
                    <a:gd name="connsiteY5" fmla="*/ 256845 h 1603567"/>
                    <a:gd name="connsiteX6" fmla="*/ 1830218 w 2388272"/>
                    <a:gd name="connsiteY6" fmla="*/ 0 h 1603567"/>
                    <a:gd name="connsiteX0" fmla="*/ 2016446 w 2388272"/>
                    <a:gd name="connsiteY0" fmla="*/ 1 h 1553024"/>
                    <a:gd name="connsiteX1" fmla="*/ 0 w 2388272"/>
                    <a:gd name="connsiteY1" fmla="*/ 1512313 h 1553024"/>
                    <a:gd name="connsiteX2" fmla="*/ 0 w 2388272"/>
                    <a:gd name="connsiteY2" fmla="*/ 1553024 h 1553024"/>
                    <a:gd name="connsiteX3" fmla="*/ 136910 w 2388272"/>
                    <a:gd name="connsiteY3" fmla="*/ 1553024 h 1553024"/>
                    <a:gd name="connsiteX4" fmla="*/ 111634 w 2388272"/>
                    <a:gd name="connsiteY4" fmla="*/ 1551822 h 1553024"/>
                    <a:gd name="connsiteX5" fmla="*/ 2388272 w 2388272"/>
                    <a:gd name="connsiteY5" fmla="*/ 206302 h 1553024"/>
                    <a:gd name="connsiteX6" fmla="*/ 2016446 w 2388272"/>
                    <a:gd name="connsiteY6" fmla="*/ 1 h 1553024"/>
                    <a:gd name="connsiteX0" fmla="*/ 2016446 w 2388272"/>
                    <a:gd name="connsiteY0" fmla="*/ 0 h 1553023"/>
                    <a:gd name="connsiteX1" fmla="*/ 0 w 2388272"/>
                    <a:gd name="connsiteY1" fmla="*/ 1512312 h 1553023"/>
                    <a:gd name="connsiteX2" fmla="*/ 0 w 2388272"/>
                    <a:gd name="connsiteY2" fmla="*/ 1553023 h 1553023"/>
                    <a:gd name="connsiteX3" fmla="*/ 136910 w 2388272"/>
                    <a:gd name="connsiteY3" fmla="*/ 1553023 h 1553023"/>
                    <a:gd name="connsiteX4" fmla="*/ 111634 w 2388272"/>
                    <a:gd name="connsiteY4" fmla="*/ 1551821 h 1553023"/>
                    <a:gd name="connsiteX5" fmla="*/ 2388272 w 2388272"/>
                    <a:gd name="connsiteY5" fmla="*/ 206301 h 1553023"/>
                    <a:gd name="connsiteX6" fmla="*/ 2016446 w 2388272"/>
                    <a:gd name="connsiteY6" fmla="*/ 0 h 1553023"/>
                    <a:gd name="connsiteX0" fmla="*/ 2213271 w 2388272"/>
                    <a:gd name="connsiteY0" fmla="*/ 0 h 1426719"/>
                    <a:gd name="connsiteX1" fmla="*/ 0 w 2388272"/>
                    <a:gd name="connsiteY1" fmla="*/ 1386008 h 1426719"/>
                    <a:gd name="connsiteX2" fmla="*/ 0 w 2388272"/>
                    <a:gd name="connsiteY2" fmla="*/ 1426719 h 1426719"/>
                    <a:gd name="connsiteX3" fmla="*/ 136910 w 2388272"/>
                    <a:gd name="connsiteY3" fmla="*/ 1426719 h 1426719"/>
                    <a:gd name="connsiteX4" fmla="*/ 111634 w 2388272"/>
                    <a:gd name="connsiteY4" fmla="*/ 1425517 h 1426719"/>
                    <a:gd name="connsiteX5" fmla="*/ 2388272 w 2388272"/>
                    <a:gd name="connsiteY5" fmla="*/ 79997 h 1426719"/>
                    <a:gd name="connsiteX6" fmla="*/ 2213271 w 2388272"/>
                    <a:gd name="connsiteY6" fmla="*/ 0 h 1426719"/>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6033 w 2388272"/>
                    <a:gd name="connsiteY1" fmla="*/ 1387646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93709"/>
                    <a:gd name="connsiteY0" fmla="*/ 0 h 1392201"/>
                    <a:gd name="connsiteX1" fmla="*/ 6033 w 2393709"/>
                    <a:gd name="connsiteY1" fmla="*/ 1387646 h 1392201"/>
                    <a:gd name="connsiteX2" fmla="*/ 0 w 2393709"/>
                    <a:gd name="connsiteY2" fmla="*/ 1392201 h 1392201"/>
                    <a:gd name="connsiteX3" fmla="*/ 136910 w 2393709"/>
                    <a:gd name="connsiteY3" fmla="*/ 1392201 h 1392201"/>
                    <a:gd name="connsiteX4" fmla="*/ 111634 w 2393709"/>
                    <a:gd name="connsiteY4" fmla="*/ 1390999 h 1392201"/>
                    <a:gd name="connsiteX5" fmla="*/ 2393709 w 2393709"/>
                    <a:gd name="connsiteY5" fmla="*/ 51859 h 1392201"/>
                    <a:gd name="connsiteX6" fmla="*/ 2265809 w 2393709"/>
                    <a:gd name="connsiteY6" fmla="*/ 0 h 1392201"/>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406255"/>
                    <a:gd name="connsiteY0" fmla="*/ 0 h 1407567"/>
                    <a:gd name="connsiteX1" fmla="*/ 6033 w 2406255"/>
                    <a:gd name="connsiteY1" fmla="*/ 1403012 h 1407567"/>
                    <a:gd name="connsiteX2" fmla="*/ 0 w 2406255"/>
                    <a:gd name="connsiteY2" fmla="*/ 1407567 h 1407567"/>
                    <a:gd name="connsiteX3" fmla="*/ 136910 w 2406255"/>
                    <a:gd name="connsiteY3" fmla="*/ 1407567 h 1407567"/>
                    <a:gd name="connsiteX4" fmla="*/ 111634 w 2406255"/>
                    <a:gd name="connsiteY4" fmla="*/ 1406365 h 1407567"/>
                    <a:gd name="connsiteX5" fmla="*/ 2406256 w 2406255"/>
                    <a:gd name="connsiteY5" fmla="*/ 66444 h 1407567"/>
                    <a:gd name="connsiteX6" fmla="*/ 2296763 w 2406255"/>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0730 w 2400223"/>
                    <a:gd name="connsiteY0" fmla="*/ 0 h 1407567"/>
                    <a:gd name="connsiteX1" fmla="*/ 0 w 2400223"/>
                    <a:gd name="connsiteY1" fmla="*/ 1403012 h 1407567"/>
                    <a:gd name="connsiteX2" fmla="*/ 130877 w 2400223"/>
                    <a:gd name="connsiteY2" fmla="*/ 1407567 h 1407567"/>
                    <a:gd name="connsiteX3" fmla="*/ 105601 w 2400223"/>
                    <a:gd name="connsiteY3" fmla="*/ 1406365 h 1407567"/>
                    <a:gd name="connsiteX4" fmla="*/ 2400223 w 2400223"/>
                    <a:gd name="connsiteY4" fmla="*/ 66444 h 1407567"/>
                    <a:gd name="connsiteX5" fmla="*/ 2290730 w 2400223"/>
                    <a:gd name="connsiteY5" fmla="*/ 0 h 1407567"/>
                    <a:gd name="connsiteX0" fmla="*/ 2292250 w 2401743"/>
                    <a:gd name="connsiteY0" fmla="*/ 0 h 1416772"/>
                    <a:gd name="connsiteX1" fmla="*/ 0 w 2401743"/>
                    <a:gd name="connsiteY1" fmla="*/ 1415804 h 1416772"/>
                    <a:gd name="connsiteX2" fmla="*/ 132397 w 2401743"/>
                    <a:gd name="connsiteY2" fmla="*/ 1407567 h 1416772"/>
                    <a:gd name="connsiteX3" fmla="*/ 107121 w 2401743"/>
                    <a:gd name="connsiteY3" fmla="*/ 1406365 h 1416772"/>
                    <a:gd name="connsiteX4" fmla="*/ 2401743 w 2401743"/>
                    <a:gd name="connsiteY4" fmla="*/ 66444 h 1416772"/>
                    <a:gd name="connsiteX5" fmla="*/ 2292250 w 2401743"/>
                    <a:gd name="connsiteY5" fmla="*/ 0 h 14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1743" h="1416772">
                      <a:moveTo>
                        <a:pt x="2292250" y="0"/>
                      </a:moveTo>
                      <a:cubicBezTo>
                        <a:pt x="1901088" y="754362"/>
                        <a:pt x="981480" y="1446250"/>
                        <a:pt x="0" y="1415804"/>
                      </a:cubicBezTo>
                      <a:lnTo>
                        <a:pt x="132397" y="1407567"/>
                      </a:lnTo>
                      <a:cubicBezTo>
                        <a:pt x="123957" y="1407567"/>
                        <a:pt x="115529" y="1407525"/>
                        <a:pt x="107121" y="1406365"/>
                      </a:cubicBezTo>
                      <a:cubicBezTo>
                        <a:pt x="1089839" y="1418264"/>
                        <a:pt x="1924786" y="896574"/>
                        <a:pt x="2401743" y="66444"/>
                      </a:cubicBezTo>
                      <a:cubicBezTo>
                        <a:pt x="2237817" y="-36307"/>
                        <a:pt x="2433387" y="87740"/>
                        <a:pt x="2292250" y="0"/>
                      </a:cubicBezTo>
                      <a:close/>
                    </a:path>
                  </a:pathLst>
                </a:custGeom>
                <a:gradFill flip="none" rotWithShape="1">
                  <a:gsLst>
                    <a:gs pos="36000">
                      <a:srgbClr val="78B932">
                        <a:lumMod val="20000"/>
                        <a:lumOff val="80000"/>
                      </a:srgbClr>
                    </a:gs>
                    <a:gs pos="100000">
                      <a:srgbClr val="92D050">
                        <a:lumMod val="75000"/>
                      </a:srgbClr>
                    </a:gs>
                  </a:gsLst>
                  <a:lin ang="0" scaled="1"/>
                  <a:tileRect/>
                </a:gradFill>
                <a:ln w="9525" cap="flat" cmpd="sng" algn="ctr">
                  <a:gradFill>
                    <a:gsLst>
                      <a:gs pos="51000">
                        <a:srgbClr val="FFFFFF">
                          <a:alpha val="0"/>
                        </a:srgbClr>
                      </a:gs>
                      <a:gs pos="25000">
                        <a:sysClr val="window" lastClr="FFFFFF">
                          <a:alpha val="0"/>
                        </a:sysClr>
                      </a:gs>
                      <a:gs pos="32000">
                        <a:sysClr val="window" lastClr="FFFFFF"/>
                      </a:gs>
                      <a:gs pos="48000">
                        <a:srgbClr val="FFFFFF">
                          <a:alpha val="0"/>
                        </a:srgbClr>
                      </a:gs>
                      <a:gs pos="37000">
                        <a:sysClr val="window" lastClr="FFFFFF">
                          <a:alpha val="0"/>
                        </a:sysClr>
                      </a:gs>
                      <a:gs pos="77492">
                        <a:srgbClr val="FFFFFF">
                          <a:alpha val="0"/>
                        </a:srgbClr>
                      </a:gs>
                      <a:gs pos="70000">
                        <a:srgbClr val="FFFFFF"/>
                      </a:gs>
                      <a:gs pos="60000">
                        <a:sysClr val="window" lastClr="FFFFFF"/>
                      </a:gs>
                      <a:gs pos="99000">
                        <a:sysClr val="window" lastClr="FFFFFF">
                          <a:alpha val="0"/>
                        </a:sysClr>
                      </a:gs>
                    </a:gsLst>
                    <a:lin ang="48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43" name="下弧形箭头 1"/>
                <p:cNvSpPr/>
                <p:nvPr/>
              </p:nvSpPr>
              <p:spPr>
                <a:xfrm rot="21528179" flipH="1">
                  <a:off x="3846735" y="1980587"/>
                  <a:ext cx="3545564" cy="2091505"/>
                </a:xfrm>
                <a:custGeom>
                  <a:avLst/>
                  <a:gdLst>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69015 w 2388272"/>
                    <a:gd name="connsiteY2" fmla="*/ 1177 h 1644098"/>
                    <a:gd name="connsiteX3" fmla="*/ 1582804 w 2388272"/>
                    <a:gd name="connsiteY3" fmla="*/ 1177 h 1644098"/>
                    <a:gd name="connsiteX4" fmla="*/ 1830218 w 2388272"/>
                    <a:gd name="connsiteY4" fmla="*/ 40531 h 1644098"/>
                    <a:gd name="connsiteX5" fmla="*/ 0 w 2388272"/>
                    <a:gd name="connsiteY5" fmla="*/ 1603387 h 1644098"/>
                    <a:gd name="connsiteX6" fmla="*/ 0 w 2388272"/>
                    <a:gd name="connsiteY6" fmla="*/ 1644098 h 1644098"/>
                    <a:gd name="connsiteX7" fmla="*/ 136910 w 2388272"/>
                    <a:gd name="connsiteY7" fmla="*/ 1644098 h 1644098"/>
                    <a:gd name="connsiteX8" fmla="*/ 111634 w 2388272"/>
                    <a:gd name="connsiteY8" fmla="*/ 1642896 h 1644098"/>
                    <a:gd name="connsiteX9" fmla="*/ 2388272 w 2388272"/>
                    <a:gd name="connsiteY9" fmla="*/ 297376 h 1644098"/>
                    <a:gd name="connsiteX10" fmla="*/ 1830218 w 2388272"/>
                    <a:gd name="connsiteY10" fmla="*/ 40531 h 1644098"/>
                    <a:gd name="connsiteX0" fmla="*/ 1582804 w 2388272"/>
                    <a:gd name="connsiteY0" fmla="*/ 1177 h 1644098"/>
                    <a:gd name="connsiteX1" fmla="*/ 1570351 w 2388272"/>
                    <a:gd name="connsiteY1" fmla="*/ 0 h 1644098"/>
                    <a:gd name="connsiteX2" fmla="*/ 1582804 w 2388272"/>
                    <a:gd name="connsiteY2" fmla="*/ 1177 h 1644098"/>
                    <a:gd name="connsiteX3" fmla="*/ 1830218 w 2388272"/>
                    <a:gd name="connsiteY3" fmla="*/ 40531 h 1644098"/>
                    <a:gd name="connsiteX4" fmla="*/ 0 w 2388272"/>
                    <a:gd name="connsiteY4" fmla="*/ 1603387 h 1644098"/>
                    <a:gd name="connsiteX5" fmla="*/ 0 w 2388272"/>
                    <a:gd name="connsiteY5" fmla="*/ 1644098 h 1644098"/>
                    <a:gd name="connsiteX6" fmla="*/ 136910 w 2388272"/>
                    <a:gd name="connsiteY6" fmla="*/ 1644098 h 1644098"/>
                    <a:gd name="connsiteX7" fmla="*/ 111634 w 2388272"/>
                    <a:gd name="connsiteY7" fmla="*/ 1642896 h 1644098"/>
                    <a:gd name="connsiteX8" fmla="*/ 2388272 w 2388272"/>
                    <a:gd name="connsiteY8" fmla="*/ 297376 h 1644098"/>
                    <a:gd name="connsiteX9" fmla="*/ 1830218 w 2388272"/>
                    <a:gd name="connsiteY9" fmla="*/ 40531 h 1644098"/>
                    <a:gd name="connsiteX0" fmla="*/ 1830218 w 2388272"/>
                    <a:gd name="connsiteY0" fmla="*/ 0 h 1603567"/>
                    <a:gd name="connsiteX1" fmla="*/ 0 w 2388272"/>
                    <a:gd name="connsiteY1" fmla="*/ 1562856 h 1603567"/>
                    <a:gd name="connsiteX2" fmla="*/ 0 w 2388272"/>
                    <a:gd name="connsiteY2" fmla="*/ 1603567 h 1603567"/>
                    <a:gd name="connsiteX3" fmla="*/ 136910 w 2388272"/>
                    <a:gd name="connsiteY3" fmla="*/ 1603567 h 1603567"/>
                    <a:gd name="connsiteX4" fmla="*/ 111634 w 2388272"/>
                    <a:gd name="connsiteY4" fmla="*/ 1602365 h 1603567"/>
                    <a:gd name="connsiteX5" fmla="*/ 2388272 w 2388272"/>
                    <a:gd name="connsiteY5" fmla="*/ 256845 h 1603567"/>
                    <a:gd name="connsiteX6" fmla="*/ 1830218 w 2388272"/>
                    <a:gd name="connsiteY6" fmla="*/ 0 h 1603567"/>
                    <a:gd name="connsiteX0" fmla="*/ 2016446 w 2388272"/>
                    <a:gd name="connsiteY0" fmla="*/ 1 h 1553024"/>
                    <a:gd name="connsiteX1" fmla="*/ 0 w 2388272"/>
                    <a:gd name="connsiteY1" fmla="*/ 1512313 h 1553024"/>
                    <a:gd name="connsiteX2" fmla="*/ 0 w 2388272"/>
                    <a:gd name="connsiteY2" fmla="*/ 1553024 h 1553024"/>
                    <a:gd name="connsiteX3" fmla="*/ 136910 w 2388272"/>
                    <a:gd name="connsiteY3" fmla="*/ 1553024 h 1553024"/>
                    <a:gd name="connsiteX4" fmla="*/ 111634 w 2388272"/>
                    <a:gd name="connsiteY4" fmla="*/ 1551822 h 1553024"/>
                    <a:gd name="connsiteX5" fmla="*/ 2388272 w 2388272"/>
                    <a:gd name="connsiteY5" fmla="*/ 206302 h 1553024"/>
                    <a:gd name="connsiteX6" fmla="*/ 2016446 w 2388272"/>
                    <a:gd name="connsiteY6" fmla="*/ 1 h 1553024"/>
                    <a:gd name="connsiteX0" fmla="*/ 2016446 w 2388272"/>
                    <a:gd name="connsiteY0" fmla="*/ 0 h 1553023"/>
                    <a:gd name="connsiteX1" fmla="*/ 0 w 2388272"/>
                    <a:gd name="connsiteY1" fmla="*/ 1512312 h 1553023"/>
                    <a:gd name="connsiteX2" fmla="*/ 0 w 2388272"/>
                    <a:gd name="connsiteY2" fmla="*/ 1553023 h 1553023"/>
                    <a:gd name="connsiteX3" fmla="*/ 136910 w 2388272"/>
                    <a:gd name="connsiteY3" fmla="*/ 1553023 h 1553023"/>
                    <a:gd name="connsiteX4" fmla="*/ 111634 w 2388272"/>
                    <a:gd name="connsiteY4" fmla="*/ 1551821 h 1553023"/>
                    <a:gd name="connsiteX5" fmla="*/ 2388272 w 2388272"/>
                    <a:gd name="connsiteY5" fmla="*/ 206301 h 1553023"/>
                    <a:gd name="connsiteX6" fmla="*/ 2016446 w 2388272"/>
                    <a:gd name="connsiteY6" fmla="*/ 0 h 1553023"/>
                    <a:gd name="connsiteX0" fmla="*/ 2213271 w 2388272"/>
                    <a:gd name="connsiteY0" fmla="*/ 0 h 1426719"/>
                    <a:gd name="connsiteX1" fmla="*/ 0 w 2388272"/>
                    <a:gd name="connsiteY1" fmla="*/ 1386008 h 1426719"/>
                    <a:gd name="connsiteX2" fmla="*/ 0 w 2388272"/>
                    <a:gd name="connsiteY2" fmla="*/ 1426719 h 1426719"/>
                    <a:gd name="connsiteX3" fmla="*/ 136910 w 2388272"/>
                    <a:gd name="connsiteY3" fmla="*/ 1426719 h 1426719"/>
                    <a:gd name="connsiteX4" fmla="*/ 111634 w 2388272"/>
                    <a:gd name="connsiteY4" fmla="*/ 1425517 h 1426719"/>
                    <a:gd name="connsiteX5" fmla="*/ 2388272 w 2388272"/>
                    <a:gd name="connsiteY5" fmla="*/ 79997 h 1426719"/>
                    <a:gd name="connsiteX6" fmla="*/ 2213271 w 2388272"/>
                    <a:gd name="connsiteY6" fmla="*/ 0 h 1426719"/>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0 w 2388272"/>
                    <a:gd name="connsiteY1" fmla="*/ 1351490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88272"/>
                    <a:gd name="connsiteY0" fmla="*/ 0 h 1392201"/>
                    <a:gd name="connsiteX1" fmla="*/ 6033 w 2388272"/>
                    <a:gd name="connsiteY1" fmla="*/ 1387646 h 1392201"/>
                    <a:gd name="connsiteX2" fmla="*/ 0 w 2388272"/>
                    <a:gd name="connsiteY2" fmla="*/ 1392201 h 1392201"/>
                    <a:gd name="connsiteX3" fmla="*/ 136910 w 2388272"/>
                    <a:gd name="connsiteY3" fmla="*/ 1392201 h 1392201"/>
                    <a:gd name="connsiteX4" fmla="*/ 111634 w 2388272"/>
                    <a:gd name="connsiteY4" fmla="*/ 1390999 h 1392201"/>
                    <a:gd name="connsiteX5" fmla="*/ 2388272 w 2388272"/>
                    <a:gd name="connsiteY5" fmla="*/ 45479 h 1392201"/>
                    <a:gd name="connsiteX6" fmla="*/ 2265809 w 2388272"/>
                    <a:gd name="connsiteY6" fmla="*/ 0 h 1392201"/>
                    <a:gd name="connsiteX0" fmla="*/ 2265809 w 2393709"/>
                    <a:gd name="connsiteY0" fmla="*/ 0 h 1392201"/>
                    <a:gd name="connsiteX1" fmla="*/ 6033 w 2393709"/>
                    <a:gd name="connsiteY1" fmla="*/ 1387646 h 1392201"/>
                    <a:gd name="connsiteX2" fmla="*/ 0 w 2393709"/>
                    <a:gd name="connsiteY2" fmla="*/ 1392201 h 1392201"/>
                    <a:gd name="connsiteX3" fmla="*/ 136910 w 2393709"/>
                    <a:gd name="connsiteY3" fmla="*/ 1392201 h 1392201"/>
                    <a:gd name="connsiteX4" fmla="*/ 111634 w 2393709"/>
                    <a:gd name="connsiteY4" fmla="*/ 1390999 h 1392201"/>
                    <a:gd name="connsiteX5" fmla="*/ 2393709 w 2393709"/>
                    <a:gd name="connsiteY5" fmla="*/ 51859 h 1392201"/>
                    <a:gd name="connsiteX6" fmla="*/ 2265809 w 2393709"/>
                    <a:gd name="connsiteY6" fmla="*/ 0 h 1392201"/>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393709"/>
                    <a:gd name="connsiteY0" fmla="*/ 0 h 1407567"/>
                    <a:gd name="connsiteX1" fmla="*/ 6033 w 2393709"/>
                    <a:gd name="connsiteY1" fmla="*/ 1403012 h 1407567"/>
                    <a:gd name="connsiteX2" fmla="*/ 0 w 2393709"/>
                    <a:gd name="connsiteY2" fmla="*/ 1407567 h 1407567"/>
                    <a:gd name="connsiteX3" fmla="*/ 136910 w 2393709"/>
                    <a:gd name="connsiteY3" fmla="*/ 1407567 h 1407567"/>
                    <a:gd name="connsiteX4" fmla="*/ 111634 w 2393709"/>
                    <a:gd name="connsiteY4" fmla="*/ 1406365 h 1407567"/>
                    <a:gd name="connsiteX5" fmla="*/ 2393709 w 2393709"/>
                    <a:gd name="connsiteY5" fmla="*/ 67225 h 1407567"/>
                    <a:gd name="connsiteX6" fmla="*/ 2296763 w 2393709"/>
                    <a:gd name="connsiteY6" fmla="*/ 0 h 1407567"/>
                    <a:gd name="connsiteX0" fmla="*/ 2296763 w 2406255"/>
                    <a:gd name="connsiteY0" fmla="*/ 0 h 1407567"/>
                    <a:gd name="connsiteX1" fmla="*/ 6033 w 2406255"/>
                    <a:gd name="connsiteY1" fmla="*/ 1403012 h 1407567"/>
                    <a:gd name="connsiteX2" fmla="*/ 0 w 2406255"/>
                    <a:gd name="connsiteY2" fmla="*/ 1407567 h 1407567"/>
                    <a:gd name="connsiteX3" fmla="*/ 136910 w 2406255"/>
                    <a:gd name="connsiteY3" fmla="*/ 1407567 h 1407567"/>
                    <a:gd name="connsiteX4" fmla="*/ 111634 w 2406255"/>
                    <a:gd name="connsiteY4" fmla="*/ 1406365 h 1407567"/>
                    <a:gd name="connsiteX5" fmla="*/ 2406256 w 2406255"/>
                    <a:gd name="connsiteY5" fmla="*/ 66444 h 1407567"/>
                    <a:gd name="connsiteX6" fmla="*/ 2296763 w 2406255"/>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6763 w 2406256"/>
                    <a:gd name="connsiteY0" fmla="*/ 0 h 1407567"/>
                    <a:gd name="connsiteX1" fmla="*/ 6033 w 2406256"/>
                    <a:gd name="connsiteY1" fmla="*/ 1403012 h 1407567"/>
                    <a:gd name="connsiteX2" fmla="*/ 0 w 2406256"/>
                    <a:gd name="connsiteY2" fmla="*/ 1407567 h 1407567"/>
                    <a:gd name="connsiteX3" fmla="*/ 136910 w 2406256"/>
                    <a:gd name="connsiteY3" fmla="*/ 1407567 h 1407567"/>
                    <a:gd name="connsiteX4" fmla="*/ 111634 w 2406256"/>
                    <a:gd name="connsiteY4" fmla="*/ 1406365 h 1407567"/>
                    <a:gd name="connsiteX5" fmla="*/ 2406256 w 2406256"/>
                    <a:gd name="connsiteY5" fmla="*/ 66444 h 1407567"/>
                    <a:gd name="connsiteX6" fmla="*/ 2296763 w 2406256"/>
                    <a:gd name="connsiteY6" fmla="*/ 0 h 1407567"/>
                    <a:gd name="connsiteX0" fmla="*/ 2290730 w 2400223"/>
                    <a:gd name="connsiteY0" fmla="*/ 0 h 1407567"/>
                    <a:gd name="connsiteX1" fmla="*/ 0 w 2400223"/>
                    <a:gd name="connsiteY1" fmla="*/ 1403012 h 1407567"/>
                    <a:gd name="connsiteX2" fmla="*/ 130877 w 2400223"/>
                    <a:gd name="connsiteY2" fmla="*/ 1407567 h 1407567"/>
                    <a:gd name="connsiteX3" fmla="*/ 105601 w 2400223"/>
                    <a:gd name="connsiteY3" fmla="*/ 1406365 h 1407567"/>
                    <a:gd name="connsiteX4" fmla="*/ 2400223 w 2400223"/>
                    <a:gd name="connsiteY4" fmla="*/ 66444 h 1407567"/>
                    <a:gd name="connsiteX5" fmla="*/ 2290730 w 2400223"/>
                    <a:gd name="connsiteY5" fmla="*/ 0 h 1407567"/>
                    <a:gd name="connsiteX0" fmla="*/ 2292250 w 2401743"/>
                    <a:gd name="connsiteY0" fmla="*/ 0 h 1416772"/>
                    <a:gd name="connsiteX1" fmla="*/ 0 w 2401743"/>
                    <a:gd name="connsiteY1" fmla="*/ 1415804 h 1416772"/>
                    <a:gd name="connsiteX2" fmla="*/ 132397 w 2401743"/>
                    <a:gd name="connsiteY2" fmla="*/ 1407567 h 1416772"/>
                    <a:gd name="connsiteX3" fmla="*/ 107121 w 2401743"/>
                    <a:gd name="connsiteY3" fmla="*/ 1406365 h 1416772"/>
                    <a:gd name="connsiteX4" fmla="*/ 2401743 w 2401743"/>
                    <a:gd name="connsiteY4" fmla="*/ 66444 h 1416772"/>
                    <a:gd name="connsiteX5" fmla="*/ 2292250 w 2401743"/>
                    <a:gd name="connsiteY5" fmla="*/ 0 h 14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01743" h="1416772">
                      <a:moveTo>
                        <a:pt x="2292250" y="0"/>
                      </a:moveTo>
                      <a:cubicBezTo>
                        <a:pt x="1901088" y="754362"/>
                        <a:pt x="981480" y="1446250"/>
                        <a:pt x="0" y="1415804"/>
                      </a:cubicBezTo>
                      <a:lnTo>
                        <a:pt x="132397" y="1407567"/>
                      </a:lnTo>
                      <a:cubicBezTo>
                        <a:pt x="123957" y="1407567"/>
                        <a:pt x="115529" y="1407525"/>
                        <a:pt x="107121" y="1406365"/>
                      </a:cubicBezTo>
                      <a:cubicBezTo>
                        <a:pt x="1089839" y="1418264"/>
                        <a:pt x="1924786" y="896574"/>
                        <a:pt x="2401743" y="66444"/>
                      </a:cubicBezTo>
                      <a:cubicBezTo>
                        <a:pt x="2237817" y="-36307"/>
                        <a:pt x="2433387" y="87740"/>
                        <a:pt x="2292250" y="0"/>
                      </a:cubicBezTo>
                      <a:close/>
                    </a:path>
                  </a:pathLst>
                </a:custGeom>
                <a:gradFill flip="none" rotWithShape="1">
                  <a:gsLst>
                    <a:gs pos="0">
                      <a:sysClr val="window" lastClr="FFFFFF">
                        <a:alpha val="0"/>
                      </a:sysClr>
                    </a:gs>
                    <a:gs pos="50800">
                      <a:srgbClr val="FFFFFF">
                        <a:alpha val="0"/>
                      </a:srgbClr>
                    </a:gs>
                    <a:gs pos="100000">
                      <a:sysClr val="window" lastClr="FFFFFF">
                        <a:alpha val="6000"/>
                      </a:sysClr>
                    </a:gs>
                  </a:gsLst>
                  <a:lin ang="0" scaled="1"/>
                  <a:tileRect/>
                </a:gradFill>
                <a:ln w="9525" cap="flat" cmpd="sng" algn="ctr">
                  <a:gradFill>
                    <a:gsLst>
                      <a:gs pos="51000">
                        <a:srgbClr val="FFFFFF">
                          <a:alpha val="0"/>
                        </a:srgbClr>
                      </a:gs>
                      <a:gs pos="25000">
                        <a:sysClr val="window" lastClr="FFFFFF">
                          <a:alpha val="0"/>
                        </a:sysClr>
                      </a:gs>
                      <a:gs pos="32000">
                        <a:sysClr val="window" lastClr="FFFFFF"/>
                      </a:gs>
                      <a:gs pos="48000">
                        <a:srgbClr val="FFFFFF">
                          <a:alpha val="0"/>
                        </a:srgbClr>
                      </a:gs>
                      <a:gs pos="37000">
                        <a:sysClr val="window" lastClr="FFFFFF">
                          <a:alpha val="0"/>
                        </a:sysClr>
                      </a:gs>
                      <a:gs pos="77492">
                        <a:srgbClr val="FFFFFF">
                          <a:alpha val="0"/>
                        </a:srgbClr>
                      </a:gs>
                      <a:gs pos="70000">
                        <a:srgbClr val="FFFFFF"/>
                      </a:gs>
                      <a:gs pos="60000">
                        <a:sysClr val="window" lastClr="FFFFFF"/>
                      </a:gs>
                      <a:gs pos="99000">
                        <a:sysClr val="window" lastClr="FFFFFF">
                          <a:alpha val="0"/>
                        </a:sysClr>
                      </a:gs>
                    </a:gsLst>
                    <a:lin ang="4800000" scaled="0"/>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grpSp>
        </p:grpSp>
        <p:sp>
          <p:nvSpPr>
            <p:cNvPr id="35" name="椭圆 149"/>
            <p:cNvSpPr/>
            <p:nvPr/>
          </p:nvSpPr>
          <p:spPr>
            <a:xfrm>
              <a:off x="2850913" y="4371950"/>
              <a:ext cx="4961447" cy="288790"/>
            </a:xfrm>
            <a:prstGeom prst="ellipse">
              <a:avLst/>
            </a:prstGeom>
            <a:gradFill>
              <a:gsLst>
                <a:gs pos="36000">
                  <a:sysClr val="window" lastClr="FFFFFF">
                    <a:lumMod val="50000"/>
                    <a:alpha val="55000"/>
                  </a:sysClr>
                </a:gs>
                <a:gs pos="60000">
                  <a:sysClr val="window" lastClr="FFFFFF">
                    <a:lumMod val="95000"/>
                    <a:alpha val="5000"/>
                  </a:sysClr>
                </a:gs>
                <a:gs pos="100000">
                  <a:sysClr val="window" lastClr="FFFFFF">
                    <a:alpha val="0"/>
                  </a:sysClr>
                </a:gs>
                <a:gs pos="0">
                  <a:sysClr val="windowText" lastClr="000000">
                    <a:lumMod val="75000"/>
                    <a:lumOff val="25000"/>
                  </a:sysClr>
                </a:gs>
              </a:gsLst>
              <a:path path="shape">
                <a:fillToRect l="50000" t="50000" r="50000" b="50000"/>
              </a:path>
            </a:gradFill>
            <a:ln w="25400" cap="flat" cmpd="sng" algn="ctr">
              <a:noFill/>
              <a:prstDash val="solid"/>
            </a:ln>
            <a:effectLst>
              <a:softEdge rad="381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grpSp>
      <p:pic>
        <p:nvPicPr>
          <p:cNvPr id="54" name="Picture 3" descr="D:\office 2010\PPT\素材管理\PPT图表\PPT图表研究院\作业\小人.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0938" y="5126771"/>
            <a:ext cx="687524" cy="1104180"/>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8161" y="1677812"/>
            <a:ext cx="1717897" cy="1855068"/>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646" y="4961649"/>
            <a:ext cx="1944858" cy="1296825"/>
          </a:xfrm>
          <a:prstGeom prst="rect">
            <a:avLst/>
          </a:prstGeom>
        </p:spPr>
      </p:pic>
      <p:sp>
        <p:nvSpPr>
          <p:cNvPr id="8" name="Прямоугольник 7"/>
          <p:cNvSpPr/>
          <p:nvPr/>
        </p:nvSpPr>
        <p:spPr>
          <a:xfrm>
            <a:off x="887872" y="468601"/>
            <a:ext cx="9107443" cy="658706"/>
          </a:xfrm>
          <a:prstGeom prst="rect">
            <a:avLst/>
          </a:prstGeom>
        </p:spPr>
        <p:txBody>
          <a:bodyPr wrap="square">
            <a:spAutoFit/>
          </a:bodyPr>
          <a:lstStyle/>
          <a:p>
            <a:pPr indent="450215" algn="just">
              <a:lnSpc>
                <a:spcPct val="105000"/>
              </a:lnSpc>
              <a:spcAft>
                <a:spcPts val="0"/>
              </a:spcAft>
            </a:pPr>
            <a:r>
              <a:rPr lang="ru-RU" sz="1200" b="1" dirty="0">
                <a:latin typeface="Century Schoolbook" panose="02040604050505020304" pitchFamily="18" charset="0"/>
                <a:ea typeface="Calibri" panose="020F0502020204030204" pitchFamily="34" charset="0"/>
                <a:cs typeface="Times New Roman" panose="02020603050405020304" pitchFamily="18" charset="0"/>
              </a:rPr>
              <a:t>В 2022 году научные исследования в университете про­водились в рамках годового плана научно-исследовательской работы и в соответствии со стратегическими направлениями федеральных проектов национального проекта «Образование».</a:t>
            </a:r>
          </a:p>
        </p:txBody>
      </p:sp>
    </p:spTree>
    <p:extLst>
      <p:ext uri="{BB962C8B-B14F-4D97-AF65-F5344CB8AC3E}">
        <p14:creationId xmlns:p14="http://schemas.microsoft.com/office/powerpoint/2010/main" val="19581640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6"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 calcmode="lin" valueType="num">
                                      <p:cBhvr>
                                        <p:cTn id="31" dur="1000" fill="hold"/>
                                        <p:tgtEl>
                                          <p:spTgt spid="11"/>
                                        </p:tgtEl>
                                        <p:attrNameLst>
                                          <p:attrName>style.rotation</p:attrName>
                                        </p:attrNameLst>
                                      </p:cBhvr>
                                      <p:tavLst>
                                        <p:tav tm="0">
                                          <p:val>
                                            <p:fltVal val="90"/>
                                          </p:val>
                                        </p:tav>
                                        <p:tav tm="100000">
                                          <p:val>
                                            <p:fltVal val="0"/>
                                          </p:val>
                                        </p:tav>
                                      </p:tavLst>
                                    </p:anim>
                                    <p:animEffect transition="in" filter="fade">
                                      <p:cBhvr>
                                        <p:cTn id="32" dur="1000"/>
                                        <p:tgtEl>
                                          <p:spTgt spid="11"/>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1000" fill="hold"/>
                                        <p:tgtEl>
                                          <p:spTgt spid="13"/>
                                        </p:tgtEl>
                                        <p:attrNameLst>
                                          <p:attrName>ppt_w</p:attrName>
                                        </p:attrNameLst>
                                      </p:cBhvr>
                                      <p:tavLst>
                                        <p:tav tm="0">
                                          <p:val>
                                            <p:fltVal val="0"/>
                                          </p:val>
                                        </p:tav>
                                        <p:tav tm="100000">
                                          <p:val>
                                            <p:strVal val="#ppt_w"/>
                                          </p:val>
                                        </p:tav>
                                      </p:tavLst>
                                    </p:anim>
                                    <p:anim calcmode="lin" valueType="num">
                                      <p:cBhvr>
                                        <p:cTn id="42" dur="1000" fill="hold"/>
                                        <p:tgtEl>
                                          <p:spTgt spid="13"/>
                                        </p:tgtEl>
                                        <p:attrNameLst>
                                          <p:attrName>ppt_h</p:attrName>
                                        </p:attrNameLst>
                                      </p:cBhvr>
                                      <p:tavLst>
                                        <p:tav tm="0">
                                          <p:val>
                                            <p:fltVal val="0"/>
                                          </p:val>
                                        </p:tav>
                                        <p:tav tm="100000">
                                          <p:val>
                                            <p:strVal val="#ppt_h"/>
                                          </p:val>
                                        </p:tav>
                                      </p:tavLst>
                                    </p:anim>
                                    <p:anim calcmode="lin" valueType="num">
                                      <p:cBhvr>
                                        <p:cTn id="43" dur="1000" fill="hold"/>
                                        <p:tgtEl>
                                          <p:spTgt spid="13"/>
                                        </p:tgtEl>
                                        <p:attrNameLst>
                                          <p:attrName>style.rotation</p:attrName>
                                        </p:attrNameLst>
                                      </p:cBhvr>
                                      <p:tavLst>
                                        <p:tav tm="0">
                                          <p:val>
                                            <p:fltVal val="90"/>
                                          </p:val>
                                        </p:tav>
                                        <p:tav tm="100000">
                                          <p:val>
                                            <p:fltVal val="0"/>
                                          </p:val>
                                        </p:tav>
                                      </p:tavLst>
                                    </p:anim>
                                    <p:animEffect transition="in" filter="fade">
                                      <p:cBhvr>
                                        <p:cTn id="44" dur="1000"/>
                                        <p:tgtEl>
                                          <p:spTgt spid="13"/>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 calcmode="lin" valueType="num">
                                      <p:cBhvr>
                                        <p:cTn id="49" dur="1000" fill="hold"/>
                                        <p:tgtEl>
                                          <p:spTgt spid="14"/>
                                        </p:tgtEl>
                                        <p:attrNameLst>
                                          <p:attrName>style.rotation</p:attrName>
                                        </p:attrNameLst>
                                      </p:cBhvr>
                                      <p:tavLst>
                                        <p:tav tm="0">
                                          <p:val>
                                            <p:fltVal val="90"/>
                                          </p:val>
                                        </p:tav>
                                        <p:tav tm="100000">
                                          <p:val>
                                            <p:fltVal val="0"/>
                                          </p:val>
                                        </p:tav>
                                      </p:tavLst>
                                    </p:anim>
                                    <p:animEffect transition="in" filter="fade">
                                      <p:cBhvr>
                                        <p:cTn id="50" dur="1000"/>
                                        <p:tgtEl>
                                          <p:spTgt spid="14"/>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 calcmode="lin" valueType="num">
                                      <p:cBhvr>
                                        <p:cTn id="55" dur="1000" fill="hold"/>
                                        <p:tgtEl>
                                          <p:spTgt spid="15"/>
                                        </p:tgtEl>
                                        <p:attrNameLst>
                                          <p:attrName>style.rotation</p:attrName>
                                        </p:attrNameLst>
                                      </p:cBhvr>
                                      <p:tavLst>
                                        <p:tav tm="0">
                                          <p:val>
                                            <p:fltVal val="90"/>
                                          </p:val>
                                        </p:tav>
                                        <p:tav tm="100000">
                                          <p:val>
                                            <p:fltVal val="0"/>
                                          </p:val>
                                        </p:tav>
                                      </p:tavLst>
                                    </p:anim>
                                    <p:animEffect transition="in" filter="fade">
                                      <p:cBhvr>
                                        <p:cTn id="56" dur="1000"/>
                                        <p:tgtEl>
                                          <p:spTgt spid="15"/>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1000" fill="hold"/>
                                        <p:tgtEl>
                                          <p:spTgt spid="17"/>
                                        </p:tgtEl>
                                        <p:attrNameLst>
                                          <p:attrName>ppt_w</p:attrName>
                                        </p:attrNameLst>
                                      </p:cBhvr>
                                      <p:tavLst>
                                        <p:tav tm="0">
                                          <p:val>
                                            <p:fltVal val="0"/>
                                          </p:val>
                                        </p:tav>
                                        <p:tav tm="100000">
                                          <p:val>
                                            <p:strVal val="#ppt_w"/>
                                          </p:val>
                                        </p:tav>
                                      </p:tavLst>
                                    </p:anim>
                                    <p:anim calcmode="lin" valueType="num">
                                      <p:cBhvr>
                                        <p:cTn id="60" dur="1000" fill="hold"/>
                                        <p:tgtEl>
                                          <p:spTgt spid="17"/>
                                        </p:tgtEl>
                                        <p:attrNameLst>
                                          <p:attrName>ppt_h</p:attrName>
                                        </p:attrNameLst>
                                      </p:cBhvr>
                                      <p:tavLst>
                                        <p:tav tm="0">
                                          <p:val>
                                            <p:fltVal val="0"/>
                                          </p:val>
                                        </p:tav>
                                        <p:tav tm="100000">
                                          <p:val>
                                            <p:strVal val="#ppt_h"/>
                                          </p:val>
                                        </p:tav>
                                      </p:tavLst>
                                    </p:anim>
                                    <p:anim calcmode="lin" valueType="num">
                                      <p:cBhvr>
                                        <p:cTn id="61" dur="1000" fill="hold"/>
                                        <p:tgtEl>
                                          <p:spTgt spid="17"/>
                                        </p:tgtEl>
                                        <p:attrNameLst>
                                          <p:attrName>style.rotation</p:attrName>
                                        </p:attrNameLst>
                                      </p:cBhvr>
                                      <p:tavLst>
                                        <p:tav tm="0">
                                          <p:val>
                                            <p:fltVal val="90"/>
                                          </p:val>
                                        </p:tav>
                                        <p:tav tm="100000">
                                          <p:val>
                                            <p:fltVal val="0"/>
                                          </p:val>
                                        </p:tav>
                                      </p:tavLst>
                                    </p:anim>
                                    <p:animEffect transition="in" filter="fade">
                                      <p:cBhvr>
                                        <p:cTn id="62" dur="1000"/>
                                        <p:tgtEl>
                                          <p:spTgt spid="17"/>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1000" fill="hold"/>
                                        <p:tgtEl>
                                          <p:spTgt spid="19"/>
                                        </p:tgtEl>
                                        <p:attrNameLst>
                                          <p:attrName>ppt_w</p:attrName>
                                        </p:attrNameLst>
                                      </p:cBhvr>
                                      <p:tavLst>
                                        <p:tav tm="0">
                                          <p:val>
                                            <p:fltVal val="0"/>
                                          </p:val>
                                        </p:tav>
                                        <p:tav tm="100000">
                                          <p:val>
                                            <p:strVal val="#ppt_w"/>
                                          </p:val>
                                        </p:tav>
                                      </p:tavLst>
                                    </p:anim>
                                    <p:anim calcmode="lin" valueType="num">
                                      <p:cBhvr>
                                        <p:cTn id="66" dur="1000" fill="hold"/>
                                        <p:tgtEl>
                                          <p:spTgt spid="19"/>
                                        </p:tgtEl>
                                        <p:attrNameLst>
                                          <p:attrName>ppt_h</p:attrName>
                                        </p:attrNameLst>
                                      </p:cBhvr>
                                      <p:tavLst>
                                        <p:tav tm="0">
                                          <p:val>
                                            <p:fltVal val="0"/>
                                          </p:val>
                                        </p:tav>
                                        <p:tav tm="100000">
                                          <p:val>
                                            <p:strVal val="#ppt_h"/>
                                          </p:val>
                                        </p:tav>
                                      </p:tavLst>
                                    </p:anim>
                                    <p:anim calcmode="lin" valueType="num">
                                      <p:cBhvr>
                                        <p:cTn id="67" dur="1000" fill="hold"/>
                                        <p:tgtEl>
                                          <p:spTgt spid="19"/>
                                        </p:tgtEl>
                                        <p:attrNameLst>
                                          <p:attrName>style.rotation</p:attrName>
                                        </p:attrNameLst>
                                      </p:cBhvr>
                                      <p:tavLst>
                                        <p:tav tm="0">
                                          <p:val>
                                            <p:fltVal val="90"/>
                                          </p:val>
                                        </p:tav>
                                        <p:tav tm="100000">
                                          <p:val>
                                            <p:fltVal val="0"/>
                                          </p:val>
                                        </p:tav>
                                      </p:tavLst>
                                    </p:anim>
                                    <p:animEffect transition="in" filter="fade">
                                      <p:cBhvr>
                                        <p:cTn id="68" dur="1000"/>
                                        <p:tgtEl>
                                          <p:spTgt spid="19"/>
                                        </p:tgtEl>
                                      </p:cBhvr>
                                    </p:animEffect>
                                  </p:childTnLst>
                                </p:cTn>
                              </p:par>
                              <p:par>
                                <p:cTn id="69" presetID="31" presetClass="entr" presetSubtype="0"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p:cTn id="71" dur="1000" fill="hold"/>
                                        <p:tgtEl>
                                          <p:spTgt spid="23"/>
                                        </p:tgtEl>
                                        <p:attrNameLst>
                                          <p:attrName>ppt_w</p:attrName>
                                        </p:attrNameLst>
                                      </p:cBhvr>
                                      <p:tavLst>
                                        <p:tav tm="0">
                                          <p:val>
                                            <p:fltVal val="0"/>
                                          </p:val>
                                        </p:tav>
                                        <p:tav tm="100000">
                                          <p:val>
                                            <p:strVal val="#ppt_w"/>
                                          </p:val>
                                        </p:tav>
                                      </p:tavLst>
                                    </p:anim>
                                    <p:anim calcmode="lin" valueType="num">
                                      <p:cBhvr>
                                        <p:cTn id="72" dur="1000" fill="hold"/>
                                        <p:tgtEl>
                                          <p:spTgt spid="23"/>
                                        </p:tgtEl>
                                        <p:attrNameLst>
                                          <p:attrName>ppt_h</p:attrName>
                                        </p:attrNameLst>
                                      </p:cBhvr>
                                      <p:tavLst>
                                        <p:tav tm="0">
                                          <p:val>
                                            <p:fltVal val="0"/>
                                          </p:val>
                                        </p:tav>
                                        <p:tav tm="100000">
                                          <p:val>
                                            <p:strVal val="#ppt_h"/>
                                          </p:val>
                                        </p:tav>
                                      </p:tavLst>
                                    </p:anim>
                                    <p:anim calcmode="lin" valueType="num">
                                      <p:cBhvr>
                                        <p:cTn id="73" dur="1000" fill="hold"/>
                                        <p:tgtEl>
                                          <p:spTgt spid="23"/>
                                        </p:tgtEl>
                                        <p:attrNameLst>
                                          <p:attrName>style.rotation</p:attrName>
                                        </p:attrNameLst>
                                      </p:cBhvr>
                                      <p:tavLst>
                                        <p:tav tm="0">
                                          <p:val>
                                            <p:fltVal val="90"/>
                                          </p:val>
                                        </p:tav>
                                        <p:tav tm="100000">
                                          <p:val>
                                            <p:fltVal val="0"/>
                                          </p:val>
                                        </p:tav>
                                      </p:tavLst>
                                    </p:anim>
                                    <p:animEffect transition="in" filter="fade">
                                      <p:cBhvr>
                                        <p:cTn id="74" dur="1000"/>
                                        <p:tgtEl>
                                          <p:spTgt spid="23"/>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fade">
                                      <p:cBhvr>
                                        <p:cTn id="86" dur="1000"/>
                                        <p:tgtEl>
                                          <p:spTgt spid="4"/>
                                        </p:tgtEl>
                                      </p:cBhvr>
                                    </p:animEffect>
                                    <p:anim calcmode="lin" valueType="num">
                                      <p:cBhvr>
                                        <p:cTn id="87" dur="1000" fill="hold"/>
                                        <p:tgtEl>
                                          <p:spTgt spid="4"/>
                                        </p:tgtEl>
                                        <p:attrNameLst>
                                          <p:attrName>ppt_x</p:attrName>
                                        </p:attrNameLst>
                                      </p:cBhvr>
                                      <p:tavLst>
                                        <p:tav tm="0">
                                          <p:val>
                                            <p:strVal val="#ppt_x"/>
                                          </p:val>
                                        </p:tav>
                                        <p:tav tm="100000">
                                          <p:val>
                                            <p:strVal val="#ppt_x"/>
                                          </p:val>
                                        </p:tav>
                                      </p:tavLst>
                                    </p:anim>
                                    <p:anim calcmode="lin" valueType="num">
                                      <p:cBhvr>
                                        <p:cTn id="88" dur="1000" fill="hold"/>
                                        <p:tgtEl>
                                          <p:spTgt spid="4"/>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000"/>
                                        <p:tgtEl>
                                          <p:spTgt spid="27"/>
                                        </p:tgtEl>
                                      </p:cBhvr>
                                    </p:animEffect>
                                    <p:anim calcmode="lin" valueType="num">
                                      <p:cBhvr>
                                        <p:cTn id="92" dur="1000" fill="hold"/>
                                        <p:tgtEl>
                                          <p:spTgt spid="27"/>
                                        </p:tgtEl>
                                        <p:attrNameLst>
                                          <p:attrName>ppt_x</p:attrName>
                                        </p:attrNameLst>
                                      </p:cBhvr>
                                      <p:tavLst>
                                        <p:tav tm="0">
                                          <p:val>
                                            <p:strVal val="#ppt_x"/>
                                          </p:val>
                                        </p:tav>
                                        <p:tav tm="100000">
                                          <p:val>
                                            <p:strVal val="#ppt_x"/>
                                          </p:val>
                                        </p:tav>
                                      </p:tavLst>
                                    </p:anim>
                                    <p:anim calcmode="lin" valueType="num">
                                      <p:cBhvr>
                                        <p:cTn id="93" dur="1000" fill="hold"/>
                                        <p:tgtEl>
                                          <p:spTgt spid="27"/>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fade">
                                      <p:cBhvr>
                                        <p:cTn id="96" dur="1000"/>
                                        <p:tgtEl>
                                          <p:spTgt spid="25"/>
                                        </p:tgtEl>
                                      </p:cBhvr>
                                    </p:animEffect>
                                    <p:anim calcmode="lin" valueType="num">
                                      <p:cBhvr>
                                        <p:cTn id="97" dur="1000" fill="hold"/>
                                        <p:tgtEl>
                                          <p:spTgt spid="25"/>
                                        </p:tgtEl>
                                        <p:attrNameLst>
                                          <p:attrName>ppt_x</p:attrName>
                                        </p:attrNameLst>
                                      </p:cBhvr>
                                      <p:tavLst>
                                        <p:tav tm="0">
                                          <p:val>
                                            <p:strVal val="#ppt_x"/>
                                          </p:val>
                                        </p:tav>
                                        <p:tav tm="100000">
                                          <p:val>
                                            <p:strVal val="#ppt_x"/>
                                          </p:val>
                                        </p:tav>
                                      </p:tavLst>
                                    </p:anim>
                                    <p:anim calcmode="lin" valueType="num">
                                      <p:cBhvr>
                                        <p:cTn id="98" dur="1000" fill="hold"/>
                                        <p:tgtEl>
                                          <p:spTgt spid="25"/>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fade">
                                      <p:cBhvr>
                                        <p:cTn id="101" dur="1000"/>
                                        <p:tgtEl>
                                          <p:spTgt spid="33"/>
                                        </p:tgtEl>
                                      </p:cBhvr>
                                    </p:animEffect>
                                    <p:anim calcmode="lin" valueType="num">
                                      <p:cBhvr>
                                        <p:cTn id="102" dur="1000" fill="hold"/>
                                        <p:tgtEl>
                                          <p:spTgt spid="33"/>
                                        </p:tgtEl>
                                        <p:attrNameLst>
                                          <p:attrName>ppt_x</p:attrName>
                                        </p:attrNameLst>
                                      </p:cBhvr>
                                      <p:tavLst>
                                        <p:tav tm="0">
                                          <p:val>
                                            <p:strVal val="#ppt_x"/>
                                          </p:val>
                                        </p:tav>
                                        <p:tav tm="100000">
                                          <p:val>
                                            <p:strVal val="#ppt_x"/>
                                          </p:val>
                                        </p:tav>
                                      </p:tavLst>
                                    </p:anim>
                                    <p:anim calcmode="lin" valueType="num">
                                      <p:cBhvr>
                                        <p:cTn id="103" dur="1000" fill="hold"/>
                                        <p:tgtEl>
                                          <p:spTgt spid="33"/>
                                        </p:tgtEl>
                                        <p:attrNameLst>
                                          <p:attrName>ppt_y</p:attrName>
                                        </p:attrNameLst>
                                      </p:cBhvr>
                                      <p:tavLst>
                                        <p:tav tm="0">
                                          <p:val>
                                            <p:strVal val="#ppt_y+.1"/>
                                          </p:val>
                                        </p:tav>
                                        <p:tav tm="100000">
                                          <p:val>
                                            <p:strVal val="#ppt_y"/>
                                          </p:val>
                                        </p:tav>
                                      </p:tavLst>
                                    </p:anim>
                                  </p:childTnLst>
                                </p:cTn>
                              </p:par>
                              <p:par>
                                <p:cTn id="104" presetID="42" presetClass="entr" presetSubtype="0" fill="hold" nodeType="withEffect">
                                  <p:stCondLst>
                                    <p:cond delay="0"/>
                                  </p:stCondLst>
                                  <p:childTnLst>
                                    <p:set>
                                      <p:cBhvr>
                                        <p:cTn id="105" dur="1" fill="hold">
                                          <p:stCondLst>
                                            <p:cond delay="0"/>
                                          </p:stCondLst>
                                        </p:cTn>
                                        <p:tgtEl>
                                          <p:spTgt spid="54"/>
                                        </p:tgtEl>
                                        <p:attrNameLst>
                                          <p:attrName>style.visibility</p:attrName>
                                        </p:attrNameLst>
                                      </p:cBhvr>
                                      <p:to>
                                        <p:strVal val="visible"/>
                                      </p:to>
                                    </p:set>
                                    <p:animEffect transition="in" filter="fade">
                                      <p:cBhvr>
                                        <p:cTn id="106" dur="1000"/>
                                        <p:tgtEl>
                                          <p:spTgt spid="54"/>
                                        </p:tgtEl>
                                      </p:cBhvr>
                                    </p:animEffect>
                                    <p:anim calcmode="lin" valueType="num">
                                      <p:cBhvr>
                                        <p:cTn id="107" dur="1000" fill="hold"/>
                                        <p:tgtEl>
                                          <p:spTgt spid="54"/>
                                        </p:tgtEl>
                                        <p:attrNameLst>
                                          <p:attrName>ppt_x</p:attrName>
                                        </p:attrNameLst>
                                      </p:cBhvr>
                                      <p:tavLst>
                                        <p:tav tm="0">
                                          <p:val>
                                            <p:strVal val="#ppt_x"/>
                                          </p:val>
                                        </p:tav>
                                        <p:tav tm="100000">
                                          <p:val>
                                            <p:strVal val="#ppt_x"/>
                                          </p:val>
                                        </p:tav>
                                      </p:tavLst>
                                    </p:anim>
                                    <p:anim calcmode="lin" valueType="num">
                                      <p:cBhvr>
                                        <p:cTn id="108" dur="1000" fill="hold"/>
                                        <p:tgtEl>
                                          <p:spTgt spid="54"/>
                                        </p:tgtEl>
                                        <p:attrNameLst>
                                          <p:attrName>ppt_y</p:attrName>
                                        </p:attrNameLst>
                                      </p:cBhvr>
                                      <p:tavLst>
                                        <p:tav tm="0">
                                          <p:val>
                                            <p:strVal val="#ppt_y+.1"/>
                                          </p:val>
                                        </p:tav>
                                        <p:tav tm="100000">
                                          <p:val>
                                            <p:strVal val="#ppt_y"/>
                                          </p:val>
                                        </p:tav>
                                      </p:tavLst>
                                    </p:anim>
                                  </p:childTnLst>
                                </p:cTn>
                              </p:par>
                              <p:par>
                                <p:cTn id="109" presetID="6" presetClass="entr" presetSubtype="16"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circle(in)">
                                      <p:cBhvr>
                                        <p:cTn id="1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1" grpId="0" animBg="1"/>
      <p:bldP spid="12" grpId="0" animBg="1"/>
      <p:bldP spid="13" grpId="0" animBg="1"/>
      <p:bldP spid="14" grpId="0"/>
      <p:bldP spid="15" grpId="0" animBg="1"/>
      <p:bldP spid="17" grpId="0"/>
      <p:bldP spid="19" grpId="0"/>
      <p:bldP spid="23" grpId="0"/>
      <p:bldP spid="4" grpId="0"/>
      <p:bldP spid="27"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noChangeArrowheads="1"/>
          </p:cNvSpPr>
          <p:nvPr>
            <p:ph type="title"/>
          </p:nvPr>
        </p:nvSpPr>
        <p:spPr>
          <a:xfrm>
            <a:off x="4932483" y="473448"/>
            <a:ext cx="2409093" cy="314097"/>
          </a:xfrm>
        </p:spPr>
        <p:txBody>
          <a:bodyPr>
            <a:normAutofit/>
          </a:bodyPr>
          <a:lstStyle/>
          <a:p>
            <a:r>
              <a:rPr lang="ru-RU" altLang="ru-RU" sz="1400" b="1" dirty="0">
                <a:latin typeface="Century Schoolbook" panose="02040604050505020304" pitchFamily="18" charset="0"/>
              </a:rPr>
              <a:t> </a:t>
            </a:r>
            <a:r>
              <a:rPr lang="ru-RU" altLang="ru-RU" sz="1400" b="1" dirty="0" smtClean="0">
                <a:latin typeface="Century Schoolbook" panose="02040604050505020304" pitchFamily="18" charset="0"/>
              </a:rPr>
              <a:t>Приоритеты </a:t>
            </a:r>
            <a:r>
              <a:rPr lang="ru-RU" altLang="ru-RU" sz="1400" b="1" dirty="0">
                <a:latin typeface="Century Schoolbook" panose="02040604050505020304" pitchFamily="18" charset="0"/>
              </a:rPr>
              <a:t>2022 </a:t>
            </a:r>
            <a:r>
              <a:rPr lang="ru-RU" altLang="ru-RU" sz="1400" b="1" dirty="0" smtClean="0">
                <a:latin typeface="Century Schoolbook" panose="02040604050505020304" pitchFamily="18" charset="0"/>
              </a:rPr>
              <a:t>года</a:t>
            </a:r>
            <a:endParaRPr lang="ru-RU" altLang="ru-RU" sz="1400" b="1" dirty="0">
              <a:latin typeface="Century Schoolbook" panose="020406040505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6" name="Рисунок 5"/>
          <p:cNvPicPr>
            <a:picLocks noChangeAspect="1"/>
          </p:cNvPicPr>
          <p:nvPr/>
        </p:nvPicPr>
        <p:blipFill>
          <a:blip r:embed="rId3"/>
          <a:stretch>
            <a:fillRect/>
          </a:stretch>
        </p:blipFill>
        <p:spPr>
          <a:xfrm>
            <a:off x="1907686" y="1125348"/>
            <a:ext cx="359271" cy="358886"/>
          </a:xfrm>
          <a:prstGeom prst="rect">
            <a:avLst/>
          </a:prstGeom>
        </p:spPr>
      </p:pic>
      <p:sp>
        <p:nvSpPr>
          <p:cNvPr id="8" name="Прямоугольник 7"/>
          <p:cNvSpPr/>
          <p:nvPr/>
        </p:nvSpPr>
        <p:spPr>
          <a:xfrm>
            <a:off x="1127721" y="1631784"/>
            <a:ext cx="9060873" cy="1854675"/>
          </a:xfrm>
          <a:prstGeom prst="rect">
            <a:avLst/>
          </a:prstGeom>
        </p:spPr>
        <p:txBody>
          <a:bodyPr wrap="square">
            <a:spAutoFit/>
          </a:bodyPr>
          <a:lstStyle/>
          <a:p>
            <a:pPr marL="171450" indent="-171450">
              <a:lnSpc>
                <a:spcPct val="107000"/>
              </a:lnSpc>
              <a:spcAft>
                <a:spcPts val="0"/>
              </a:spcAft>
              <a:buFont typeface="Arial" panose="020B0604020202020204" pitchFamily="34" charset="0"/>
              <a:buChar char="•"/>
            </a:pPr>
            <a:r>
              <a:rPr lang="ru-RU" sz="1200" dirty="0">
                <a:solidFill>
                  <a:srgbClr val="000000"/>
                </a:solidFill>
                <a:latin typeface="Century Schoolbook" panose="02040604050505020304" pitchFamily="18" charset="0"/>
                <a:ea typeface="Times New Roman" panose="02020603050405020304" pitchFamily="18" charset="0"/>
              </a:rPr>
              <a:t>Наставничество в школах Московской области</a:t>
            </a:r>
            <a:endParaRPr lang="ru-RU" sz="1200" dirty="0">
              <a:latin typeface="Century Schoolbook" panose="02040604050505020304" pitchFamily="18" charset="0"/>
              <a:ea typeface="Calibri" panose="020F0502020204030204" pitchFamily="34" charset="0"/>
            </a:endParaRPr>
          </a:p>
          <a:p>
            <a:pPr marL="171450" indent="-171450">
              <a:lnSpc>
                <a:spcPct val="107000"/>
              </a:lnSpc>
              <a:spcAft>
                <a:spcPts val="0"/>
              </a:spcAft>
              <a:buFont typeface="Arial" panose="020B0604020202020204" pitchFamily="34" charset="0"/>
              <a:buChar char="•"/>
            </a:pPr>
            <a:r>
              <a:rPr lang="ru-RU" sz="1200" dirty="0">
                <a:solidFill>
                  <a:srgbClr val="000000"/>
                </a:solidFill>
                <a:latin typeface="Century Schoolbook" panose="02040604050505020304" pitchFamily="18" charset="0"/>
                <a:ea typeface="Times New Roman" panose="02020603050405020304" pitchFamily="18" charset="0"/>
              </a:rPr>
              <a:t>Психолого-педагогические классы Московской области</a:t>
            </a:r>
            <a:endParaRPr lang="ru-RU" sz="1200" dirty="0">
              <a:latin typeface="Century Schoolbook" panose="02040604050505020304" pitchFamily="18" charset="0"/>
              <a:ea typeface="Calibri" panose="020F0502020204030204" pitchFamily="34" charset="0"/>
            </a:endParaRPr>
          </a:p>
          <a:p>
            <a:pPr marL="171450" indent="-171450">
              <a:lnSpc>
                <a:spcPct val="107000"/>
              </a:lnSpc>
              <a:spcAft>
                <a:spcPts val="0"/>
              </a:spcAft>
              <a:buFont typeface="Arial" panose="020B0604020202020204" pitchFamily="34" charset="0"/>
              <a:buChar char="•"/>
            </a:pPr>
            <a:r>
              <a:rPr lang="ru-RU" sz="1200" dirty="0">
                <a:solidFill>
                  <a:srgbClr val="000000"/>
                </a:solidFill>
                <a:latin typeface="Century Schoolbook" panose="02040604050505020304" pitchFamily="18" charset="0"/>
                <a:ea typeface="Times New Roman" panose="02020603050405020304" pitchFamily="18" charset="0"/>
              </a:rPr>
              <a:t>Я – учитель и воспитатель</a:t>
            </a:r>
            <a:endParaRPr lang="ru-RU" sz="1200" dirty="0">
              <a:latin typeface="Century Schoolbook" panose="02040604050505020304" pitchFamily="18" charset="0"/>
              <a:ea typeface="Calibri" panose="020F0502020204030204" pitchFamily="34" charset="0"/>
            </a:endParaRPr>
          </a:p>
          <a:p>
            <a:pPr marL="171450" indent="-171450">
              <a:lnSpc>
                <a:spcPct val="107000"/>
              </a:lnSpc>
              <a:spcAft>
                <a:spcPts val="0"/>
              </a:spcAft>
              <a:buFont typeface="Arial" panose="020B0604020202020204" pitchFamily="34" charset="0"/>
              <a:buChar char="•"/>
            </a:pPr>
            <a:r>
              <a:rPr lang="ru-RU" sz="1200" dirty="0">
                <a:solidFill>
                  <a:srgbClr val="000000"/>
                </a:solidFill>
                <a:latin typeface="Century Schoolbook" panose="02040604050505020304" pitchFamily="18" charset="0"/>
                <a:ea typeface="Times New Roman" panose="02020603050405020304" pitchFamily="18" charset="0"/>
              </a:rPr>
              <a:t>Тестирование студентов в формате ЕГЭ</a:t>
            </a:r>
            <a:endParaRPr lang="ru-RU" sz="1200" dirty="0">
              <a:latin typeface="Century Schoolbook" panose="02040604050505020304" pitchFamily="18" charset="0"/>
              <a:ea typeface="Calibri" panose="020F0502020204030204" pitchFamily="34" charset="0"/>
            </a:endParaRPr>
          </a:p>
          <a:p>
            <a:pPr marL="171450" indent="-171450">
              <a:lnSpc>
                <a:spcPct val="107000"/>
              </a:lnSpc>
              <a:spcAft>
                <a:spcPts val="0"/>
              </a:spcAft>
              <a:buFont typeface="Arial" panose="020B0604020202020204" pitchFamily="34" charset="0"/>
              <a:buChar char="•"/>
            </a:pPr>
            <a:r>
              <a:rPr lang="ru-RU" sz="1200" dirty="0">
                <a:solidFill>
                  <a:srgbClr val="000000"/>
                </a:solidFill>
                <a:latin typeface="Century Schoolbook" panose="02040604050505020304" pitchFamily="18" charset="0"/>
                <a:ea typeface="Times New Roman" panose="02020603050405020304" pitchFamily="18" charset="0"/>
              </a:rPr>
              <a:t>Тестирование студентов в формате подготовка к предметно-методическому тестированию студентов</a:t>
            </a:r>
            <a:endParaRPr lang="ru-RU" sz="1200" dirty="0">
              <a:latin typeface="Century Schoolbook" panose="02040604050505020304" pitchFamily="18" charset="0"/>
              <a:ea typeface="Calibri" panose="020F0502020204030204" pitchFamily="34" charset="0"/>
            </a:endParaRPr>
          </a:p>
          <a:p>
            <a:pPr marL="171450" indent="-171450">
              <a:lnSpc>
                <a:spcPct val="107000"/>
              </a:lnSpc>
              <a:spcAft>
                <a:spcPts val="0"/>
              </a:spcAft>
              <a:buFont typeface="Arial" panose="020B0604020202020204" pitchFamily="34" charset="0"/>
              <a:buChar char="•"/>
            </a:pPr>
            <a:r>
              <a:rPr lang="ru-RU" sz="1200" dirty="0">
                <a:solidFill>
                  <a:srgbClr val="000000"/>
                </a:solidFill>
                <a:latin typeface="Century Schoolbook" panose="02040604050505020304" pitchFamily="18" charset="0"/>
                <a:ea typeface="Times New Roman" panose="02020603050405020304" pitchFamily="18" charset="0"/>
              </a:rPr>
              <a:t>Социально активное студенчество Подмосковья</a:t>
            </a:r>
            <a:endParaRPr lang="ru-RU" sz="1200" dirty="0">
              <a:latin typeface="Century Schoolbook" panose="02040604050505020304" pitchFamily="18" charset="0"/>
              <a:ea typeface="Calibri" panose="020F0502020204030204" pitchFamily="34" charset="0"/>
            </a:endParaRPr>
          </a:p>
          <a:p>
            <a:pPr marL="171450" indent="-171450">
              <a:lnSpc>
                <a:spcPct val="107000"/>
              </a:lnSpc>
              <a:spcAft>
                <a:spcPts val="0"/>
              </a:spcAft>
              <a:buFont typeface="Arial" panose="020B0604020202020204" pitchFamily="34" charset="0"/>
              <a:buChar char="•"/>
            </a:pPr>
            <a:r>
              <a:rPr lang="ru-RU" sz="1200" dirty="0">
                <a:solidFill>
                  <a:srgbClr val="000000"/>
                </a:solidFill>
                <a:latin typeface="Century Schoolbook" panose="02040604050505020304" pitchFamily="18" charset="0"/>
                <a:ea typeface="Times New Roman" panose="02020603050405020304" pitchFamily="18" charset="0"/>
              </a:rPr>
              <a:t>Трудоустройство выпускников в школы Московской области</a:t>
            </a:r>
          </a:p>
          <a:p>
            <a:pPr marL="171450" indent="-171450">
              <a:lnSpc>
                <a:spcPct val="107000"/>
              </a:lnSpc>
              <a:spcAft>
                <a:spcPts val="0"/>
              </a:spcAft>
              <a:buFont typeface="Arial" panose="020B0604020202020204" pitchFamily="34" charset="0"/>
              <a:buChar char="•"/>
            </a:pPr>
            <a:r>
              <a:rPr lang="ru-RU" sz="1200" dirty="0">
                <a:solidFill>
                  <a:srgbClr val="000000"/>
                </a:solidFill>
                <a:latin typeface="Century Schoolbook" panose="02040604050505020304" pitchFamily="18" charset="0"/>
                <a:ea typeface="Times New Roman" panose="02020603050405020304" pitchFamily="18" charset="0"/>
              </a:rPr>
              <a:t>Набор на целевое обучение</a:t>
            </a:r>
            <a:endParaRPr lang="ru-RU" sz="1200" dirty="0">
              <a:latin typeface="Century Schoolbook" panose="02040604050505020304" pitchFamily="18" charset="0"/>
              <a:ea typeface="Calibri" panose="020F0502020204030204" pitchFamily="34" charset="0"/>
            </a:endParaRPr>
          </a:p>
          <a:p>
            <a:pPr marL="171450" indent="-171450">
              <a:lnSpc>
                <a:spcPct val="107000"/>
              </a:lnSpc>
              <a:spcAft>
                <a:spcPts val="0"/>
              </a:spcAft>
              <a:buFont typeface="Arial" panose="020B0604020202020204" pitchFamily="34" charset="0"/>
              <a:buChar char="•"/>
            </a:pPr>
            <a:r>
              <a:rPr lang="ru-RU" sz="1200" dirty="0">
                <a:solidFill>
                  <a:srgbClr val="000000"/>
                </a:solidFill>
                <a:latin typeface="Century Schoolbook" panose="02040604050505020304" pitchFamily="18" charset="0"/>
                <a:ea typeface="Times New Roman" panose="02020603050405020304" pitchFamily="18" charset="0"/>
              </a:rPr>
              <a:t>Подготовка студентов к участию в конкурсах </a:t>
            </a:r>
            <a:r>
              <a:rPr lang="ru-RU" sz="1200" dirty="0" err="1">
                <a:solidFill>
                  <a:srgbClr val="000000"/>
                </a:solidFill>
                <a:latin typeface="Century Schoolbook" panose="02040604050505020304" pitchFamily="18" charset="0"/>
                <a:ea typeface="Times New Roman" panose="02020603050405020304" pitchFamily="18" charset="0"/>
              </a:rPr>
              <a:t>профмастерства</a:t>
            </a:r>
            <a:r>
              <a:rPr lang="ru-RU" sz="1200" dirty="0">
                <a:solidFill>
                  <a:srgbClr val="000000"/>
                </a:solidFill>
                <a:latin typeface="Century Schoolbook" panose="02040604050505020304" pitchFamily="18" charset="0"/>
                <a:ea typeface="Times New Roman" panose="02020603050405020304" pitchFamily="18" charset="0"/>
              </a:rPr>
              <a:t> (Шаг в профессию)</a:t>
            </a:r>
            <a:endParaRPr lang="ru-RU" sz="1200" dirty="0">
              <a:effectLst/>
              <a:latin typeface="Century Schoolbook" panose="02040604050505020304" pitchFamily="18" charset="0"/>
              <a:ea typeface="Calibri" panose="020F0502020204030204" pitchFamily="34" charset="0"/>
            </a:endParaRPr>
          </a:p>
        </p:txBody>
      </p:sp>
      <p:pic>
        <p:nvPicPr>
          <p:cNvPr id="10" name="Рисунок 9"/>
          <p:cNvPicPr>
            <a:picLocks noChangeAspect="1"/>
          </p:cNvPicPr>
          <p:nvPr/>
        </p:nvPicPr>
        <p:blipFill>
          <a:blip r:embed="rId3"/>
          <a:stretch>
            <a:fillRect/>
          </a:stretch>
        </p:blipFill>
        <p:spPr>
          <a:xfrm>
            <a:off x="1980414" y="4552368"/>
            <a:ext cx="359271" cy="358886"/>
          </a:xfrm>
          <a:prstGeom prst="rect">
            <a:avLst/>
          </a:prstGeom>
        </p:spPr>
      </p:pic>
      <p:sp>
        <p:nvSpPr>
          <p:cNvPr id="9" name="Прямоугольник 8"/>
          <p:cNvSpPr/>
          <p:nvPr/>
        </p:nvSpPr>
        <p:spPr>
          <a:xfrm>
            <a:off x="2339685" y="4603477"/>
            <a:ext cx="8832273" cy="307777"/>
          </a:xfrm>
          <a:prstGeom prst="rect">
            <a:avLst/>
          </a:prstGeom>
        </p:spPr>
        <p:txBody>
          <a:bodyPr wrap="square">
            <a:spAutoFit/>
          </a:bodyPr>
          <a:lstStyle/>
          <a:p>
            <a:pPr algn="just">
              <a:buClr>
                <a:srgbClr val="003366"/>
              </a:buClr>
              <a:defRPr/>
            </a:pPr>
            <a:r>
              <a:rPr lang="ru-RU" altLang="ru-RU" sz="1400" b="1" kern="0" dirty="0">
                <a:latin typeface="Century Schoolbook" panose="02040604050505020304" pitchFamily="18" charset="0"/>
                <a:cs typeface="Times New Roman" panose="02020603050405020304" pitchFamily="18" charset="0"/>
              </a:rPr>
              <a:t>  </a:t>
            </a:r>
            <a:r>
              <a:rPr lang="ru-RU" altLang="ru-RU" sz="1200" b="1" kern="0" dirty="0">
                <a:latin typeface="Century Schoolbook" panose="02040604050505020304" pitchFamily="18" charset="0"/>
                <a:cs typeface="Times New Roman" panose="02020603050405020304" pitchFamily="18" charset="0"/>
              </a:rPr>
              <a:t>Региональный проект:  «</a:t>
            </a:r>
            <a:r>
              <a:rPr lang="ru-RU" altLang="ru-RU" sz="1200" b="1" kern="0" dirty="0" err="1">
                <a:latin typeface="Century Schoolbook" panose="02040604050505020304" pitchFamily="18" charset="0"/>
                <a:cs typeface="Times New Roman" panose="02020603050405020304" pitchFamily="18" charset="0"/>
              </a:rPr>
              <a:t>Предшкола</a:t>
            </a:r>
            <a:r>
              <a:rPr lang="ru-RU" altLang="ru-RU" sz="1200" b="1" kern="0" dirty="0">
                <a:latin typeface="Century Schoolbook" panose="02040604050505020304" pitchFamily="18" charset="0"/>
                <a:cs typeface="Times New Roman" panose="02020603050405020304" pitchFamily="18" charset="0"/>
              </a:rPr>
              <a:t>: стандарт детского сада»</a:t>
            </a:r>
          </a:p>
        </p:txBody>
      </p:sp>
      <p:grpSp>
        <p:nvGrpSpPr>
          <p:cNvPr id="12" name="Gruppieren 19"/>
          <p:cNvGrpSpPr/>
          <p:nvPr/>
        </p:nvGrpSpPr>
        <p:grpSpPr>
          <a:xfrm>
            <a:off x="1028699" y="3768744"/>
            <a:ext cx="10942173" cy="664286"/>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13" name="Pfeil nach links 15"/>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14" name="Pfeil nach links 16"/>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sp>
        <p:nvSpPr>
          <p:cNvPr id="11" name="Прямоугольник 10"/>
          <p:cNvSpPr/>
          <p:nvPr/>
        </p:nvSpPr>
        <p:spPr>
          <a:xfrm>
            <a:off x="1028699" y="5138247"/>
            <a:ext cx="7807569" cy="1641475"/>
          </a:xfrm>
          <a:prstGeom prst="rect">
            <a:avLst/>
          </a:prstGeom>
        </p:spPr>
        <p:txBody>
          <a:bodyPr wrap="square">
            <a:spAutoFit/>
          </a:bodyPr>
          <a:lstStyle/>
          <a:p>
            <a:pPr marL="228600" lvl="0" indent="-228600" algn="just">
              <a:spcBef>
                <a:spcPts val="1000"/>
              </a:spcBef>
              <a:buFont typeface="Arial" panose="020B0604020202020204" pitchFamily="34" charset="0"/>
              <a:buChar char="•"/>
            </a:pPr>
            <a:r>
              <a:rPr lang="ru-RU" altLang="ru-RU" sz="1200" dirty="0">
                <a:solidFill>
                  <a:prstClr val="black"/>
                </a:solidFill>
                <a:latin typeface="Century Schoolbook" panose="02040604050505020304" pitchFamily="18" charset="0"/>
                <a:cs typeface="Times New Roman" panose="02020603050405020304" pitchFamily="18" charset="0"/>
              </a:rPr>
              <a:t>Участники: 294 образовательных организаций, реализующие программы дошкольного образования</a:t>
            </a:r>
            <a:r>
              <a:rPr lang="ru-RU" altLang="ru-RU" sz="1200" dirty="0">
                <a:solidFill>
                  <a:prstClr val="black"/>
                </a:solidFill>
                <a:latin typeface="Century Schoolbook" panose="02040604050505020304" pitchFamily="18" charset="0"/>
                <a:cs typeface="Calibri" panose="020F0502020204030204" pitchFamily="34" charset="0"/>
              </a:rPr>
              <a:t>.</a:t>
            </a:r>
          </a:p>
          <a:p>
            <a:pPr marL="228600" lvl="0" indent="-228600" algn="just">
              <a:spcBef>
                <a:spcPts val="1000"/>
              </a:spcBef>
              <a:buFont typeface="Arial" panose="020B0604020202020204" pitchFamily="34" charset="0"/>
              <a:buChar char="•"/>
            </a:pPr>
            <a:r>
              <a:rPr lang="ru-RU" altLang="ru-RU" sz="1200" dirty="0">
                <a:solidFill>
                  <a:prstClr val="black"/>
                </a:solidFill>
                <a:latin typeface="Century Schoolbook" panose="02040604050505020304" pitchFamily="18" charset="0"/>
              </a:rPr>
              <a:t>Разработаны методические рекомендации  </a:t>
            </a:r>
            <a:r>
              <a:rPr lang="ru-RU" altLang="ru-RU" sz="1200" dirty="0">
                <a:solidFill>
                  <a:prstClr val="black"/>
                </a:solidFill>
                <a:latin typeface="Century Schoolbook" panose="02040604050505020304" pitchFamily="18" charset="0"/>
                <a:cs typeface="Times New Roman" panose="02020603050405020304" pitchFamily="18" charset="0"/>
              </a:rPr>
              <a:t>для формирования развивающей предметно-пространственной среды в образовательных организациях, реализующих программы дошкольного образования в Московской области.</a:t>
            </a:r>
          </a:p>
          <a:p>
            <a:pPr marL="228600" lvl="0" indent="-228600" algn="just">
              <a:spcBef>
                <a:spcPts val="1000"/>
              </a:spcBef>
              <a:buFont typeface="Arial" panose="020B0604020202020204" pitchFamily="34" charset="0"/>
              <a:buChar char="•"/>
            </a:pPr>
            <a:r>
              <a:rPr lang="ru-RU" altLang="ru-RU" sz="1200" dirty="0">
                <a:solidFill>
                  <a:prstClr val="black"/>
                </a:solidFill>
                <a:latin typeface="Century Schoolbook" panose="02040604050505020304" pitchFamily="18" charset="0"/>
                <a:cs typeface="Times New Roman" panose="02020603050405020304" pitchFamily="18" charset="0"/>
              </a:rPr>
              <a:t>Проведено: 100 семинаров-практикумов и мастер-классов в ГГТУ и на </a:t>
            </a:r>
            <a:r>
              <a:rPr lang="ru-RU" altLang="ru-RU" sz="1200" dirty="0" err="1">
                <a:solidFill>
                  <a:prstClr val="black"/>
                </a:solidFill>
                <a:latin typeface="Century Schoolbook" panose="02040604050505020304" pitchFamily="18" charset="0"/>
                <a:cs typeface="Times New Roman" panose="02020603050405020304" pitchFamily="18" charset="0"/>
              </a:rPr>
              <a:t>стажировочных</a:t>
            </a:r>
            <a:r>
              <a:rPr lang="ru-RU" altLang="ru-RU" sz="1200" dirty="0">
                <a:solidFill>
                  <a:prstClr val="black"/>
                </a:solidFill>
                <a:latin typeface="Century Schoolbook" panose="02040604050505020304" pitchFamily="18" charset="0"/>
                <a:cs typeface="Times New Roman" panose="02020603050405020304" pitchFamily="18" charset="0"/>
              </a:rPr>
              <a:t> площадках; 2 региональные  конференции (кол-во участников более 200 чел.)</a:t>
            </a: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7166" y="4681291"/>
            <a:ext cx="2098431" cy="2098431"/>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9357" y="1304791"/>
            <a:ext cx="1934573" cy="1289715"/>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56092" y="2400657"/>
            <a:ext cx="1975467" cy="1316978"/>
          </a:xfrm>
          <a:prstGeom prst="rect">
            <a:avLst/>
          </a:prstGeom>
        </p:spPr>
      </p:pic>
      <p:sp>
        <p:nvSpPr>
          <p:cNvPr id="16" name="Прямоугольник 15"/>
          <p:cNvSpPr/>
          <p:nvPr/>
        </p:nvSpPr>
        <p:spPr>
          <a:xfrm>
            <a:off x="2373994" y="1199238"/>
            <a:ext cx="6096000" cy="276999"/>
          </a:xfrm>
          <a:prstGeom prst="rect">
            <a:avLst/>
          </a:prstGeom>
        </p:spPr>
        <p:txBody>
          <a:bodyPr>
            <a:spAutoFit/>
          </a:bodyPr>
          <a:lstStyle/>
          <a:p>
            <a:r>
              <a:rPr lang="ru-RU" altLang="ru-RU" sz="1200" b="1" dirty="0">
                <a:latin typeface="Century Schoolbook" panose="02040604050505020304" pitchFamily="18" charset="0"/>
              </a:rPr>
              <a:t>9 проектов Ресурсного центра педагогического образования </a:t>
            </a:r>
            <a:endParaRPr lang="ru-RU" sz="1200" dirty="0"/>
          </a:p>
        </p:txBody>
      </p:sp>
      <p:sp>
        <p:nvSpPr>
          <p:cNvPr id="18" name="TextBox 17">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31196810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6"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6" presetClass="entr" presetSubtype="16"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Объект 2"/>
          <p:cNvSpPr>
            <a:spLocks noGrp="1" noChangeArrowheads="1"/>
          </p:cNvSpPr>
          <p:nvPr>
            <p:ph idx="1"/>
          </p:nvPr>
        </p:nvSpPr>
        <p:spPr>
          <a:xfrm>
            <a:off x="1963882" y="981720"/>
            <a:ext cx="9466118" cy="1163274"/>
          </a:xfrm>
        </p:spPr>
        <p:txBody>
          <a:bodyPr>
            <a:normAutofit/>
          </a:bodyPr>
          <a:lstStyle/>
          <a:p>
            <a:pPr>
              <a:lnSpc>
                <a:spcPct val="110000"/>
              </a:lnSpc>
              <a:spcBef>
                <a:spcPts val="0"/>
              </a:spcBef>
            </a:pPr>
            <a:r>
              <a:rPr lang="ru-RU" sz="1000" b="1" dirty="0">
                <a:latin typeface="Century Schoolbook" panose="02040604050505020304" pitchFamily="18" charset="0"/>
              </a:rPr>
              <a:t>Московская область ежегодно принимает участие в мониторинге качества дошкольного образования, который проводится по распоряжению Министерства просвещения РФ, </a:t>
            </a:r>
            <a:r>
              <a:rPr lang="ru-RU" sz="1000" b="1" dirty="0" err="1">
                <a:latin typeface="Century Schoolbook" panose="02040604050505020304" pitchFamily="18" charset="0"/>
              </a:rPr>
              <a:t>Рособрнадзора</a:t>
            </a:r>
            <a:r>
              <a:rPr lang="ru-RU" sz="1000" b="1" dirty="0">
                <a:latin typeface="Century Schoolbook" panose="02040604050505020304" pitchFamily="18" charset="0"/>
              </a:rPr>
              <a:t> и Министерства образования Московской области.</a:t>
            </a:r>
          </a:p>
          <a:p>
            <a:pPr>
              <a:lnSpc>
                <a:spcPct val="110000"/>
              </a:lnSpc>
              <a:spcBef>
                <a:spcPts val="0"/>
              </a:spcBef>
            </a:pPr>
            <a:r>
              <a:rPr lang="ru-RU" sz="1000" b="1" dirty="0">
                <a:latin typeface="Century Schoolbook" panose="02040604050505020304" pitchFamily="18" charset="0"/>
              </a:rPr>
              <a:t>С августа по декабрь 2022 года проходил мониторинг качества дошкольного образования. </a:t>
            </a:r>
            <a:br>
              <a:rPr lang="ru-RU" sz="1000" b="1" dirty="0">
                <a:latin typeface="Century Schoolbook" panose="02040604050505020304" pitchFamily="18" charset="0"/>
              </a:rPr>
            </a:br>
            <a:r>
              <a:rPr lang="ru-RU" sz="1000" b="1" dirty="0">
                <a:latin typeface="Century Schoolbook" panose="02040604050505020304" pitchFamily="18" charset="0"/>
              </a:rPr>
              <a:t>Всего муниципалитетов Московской области – 60.</a:t>
            </a:r>
          </a:p>
          <a:p>
            <a:pPr>
              <a:lnSpc>
                <a:spcPct val="110000"/>
              </a:lnSpc>
              <a:spcBef>
                <a:spcPts val="0"/>
              </a:spcBef>
            </a:pPr>
            <a:r>
              <a:rPr lang="ru-RU" sz="1000" b="1" dirty="0">
                <a:latin typeface="Century Schoolbook" panose="02040604050505020304" pitchFamily="18" charset="0"/>
              </a:rPr>
              <a:t>Образовательных организаций, реализующих программы дошкольного образования, – 1 742.</a:t>
            </a:r>
          </a:p>
          <a:p>
            <a:pPr>
              <a:lnSpc>
                <a:spcPct val="110000"/>
              </a:lnSpc>
              <a:spcBef>
                <a:spcPts val="0"/>
              </a:spcBef>
            </a:pPr>
            <a:r>
              <a:rPr lang="ru-RU" sz="1000" b="1" dirty="0">
                <a:latin typeface="Century Schoolbook" panose="02040604050505020304" pitchFamily="18" charset="0"/>
              </a:rPr>
              <a:t>Доля ДОО, участвующих в мониторинге, – 10,0%.</a:t>
            </a:r>
            <a:endParaRPr lang="ru-RU" altLang="ru-RU" sz="1000" b="1" dirty="0">
              <a:latin typeface="Century Schoolbook" panose="02040604050505020304" pitchFamily="18" charset="0"/>
              <a:cs typeface="Times New Roman" panose="02020603050405020304" pitchFamily="18" charset="0"/>
            </a:endParaRPr>
          </a:p>
        </p:txBody>
      </p:sp>
      <p:sp>
        <p:nvSpPr>
          <p:cNvPr id="6" name="Объект 2"/>
          <p:cNvSpPr txBox="1">
            <a:spLocks/>
          </p:cNvSpPr>
          <p:nvPr/>
        </p:nvSpPr>
        <p:spPr bwMode="auto">
          <a:xfrm>
            <a:off x="1963883" y="601684"/>
            <a:ext cx="9144000" cy="401205"/>
          </a:xfrm>
          <a:prstGeom prst="rect">
            <a:avLst/>
          </a:prstGeom>
          <a:noFill/>
          <a:ln>
            <a:noFill/>
          </a:ln>
        </p:spPr>
        <p:txBody>
          <a:bodyPr/>
          <a:lstStyle>
            <a:lvl1pPr marL="342900" indent="-342900" algn="l" rtl="0" eaLnBrk="0" fontAlgn="base" hangingPunct="0">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lgn="just">
              <a:buClr>
                <a:srgbClr val="003366"/>
              </a:buClr>
              <a:buNone/>
              <a:defRPr/>
            </a:pPr>
            <a:r>
              <a:rPr lang="ru-RU" altLang="ru-RU" sz="1200" b="1" kern="0" dirty="0">
                <a:latin typeface="Century Schoolbook" panose="02040604050505020304" pitchFamily="18" charset="0"/>
                <a:ea typeface="+mj-ea"/>
                <a:cs typeface="Times New Roman" panose="02020603050405020304" pitchFamily="18" charset="0"/>
              </a:rPr>
              <a:t>Региональный проект: «Мониторинг качества дошкольного образования: региональный аспект»</a:t>
            </a:r>
            <a:endParaRPr lang="ru-RU" altLang="ru-RU" sz="1200" b="1" kern="0" dirty="0">
              <a:latin typeface="Century Schoolbook" panose="02040604050505020304" pitchFamily="18"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7" name="Рисунок 6"/>
          <p:cNvPicPr>
            <a:picLocks noChangeAspect="1"/>
          </p:cNvPicPr>
          <p:nvPr/>
        </p:nvPicPr>
        <p:blipFill>
          <a:blip r:embed="rId3"/>
          <a:stretch>
            <a:fillRect/>
          </a:stretch>
        </p:blipFill>
        <p:spPr>
          <a:xfrm>
            <a:off x="1563056" y="515860"/>
            <a:ext cx="359271" cy="358886"/>
          </a:xfrm>
          <a:prstGeom prst="rect">
            <a:avLst/>
          </a:prstGeom>
        </p:spPr>
      </p:pic>
      <p:sp>
        <p:nvSpPr>
          <p:cNvPr id="3" name="Прямоугольник 2"/>
          <p:cNvSpPr/>
          <p:nvPr/>
        </p:nvSpPr>
        <p:spPr>
          <a:xfrm>
            <a:off x="2112818" y="2265966"/>
            <a:ext cx="8995064" cy="707886"/>
          </a:xfrm>
          <a:prstGeom prst="rect">
            <a:avLst/>
          </a:prstGeom>
        </p:spPr>
        <p:txBody>
          <a:bodyPr wrap="square">
            <a:spAutoFit/>
          </a:bodyPr>
          <a:lstStyle/>
          <a:p>
            <a:pPr marL="171450" indent="-171450">
              <a:buFont typeface="Wingdings" panose="05000000000000000000" pitchFamily="2" charset="2"/>
              <a:buChar char="v"/>
            </a:pPr>
            <a:r>
              <a:rPr lang="ru-RU" sz="1000" b="1" dirty="0">
                <a:latin typeface="Century Schoolbook" panose="02040604050505020304" pitchFamily="18" charset="0"/>
              </a:rPr>
              <a:t>Текущий уровень качества дошкольного образования в регионе – 3 балла – базовый уровень (системная реализация требований ФГОС ДО). Нужно двигаться дальше – к достижению хорошего уровня – 4 балла (ориентация на создание обогащенной образовательной среды для развития ребенка) и превосходного уровня качества дошкольного образования – 5 баллов (ориентация на создание лучшей практики).  </a:t>
            </a:r>
          </a:p>
        </p:txBody>
      </p:sp>
      <p:sp>
        <p:nvSpPr>
          <p:cNvPr id="4" name="Прямоугольник 3"/>
          <p:cNvSpPr/>
          <p:nvPr/>
        </p:nvSpPr>
        <p:spPr>
          <a:xfrm>
            <a:off x="4031462" y="6478933"/>
            <a:ext cx="4036463" cy="215444"/>
          </a:xfrm>
          <a:prstGeom prst="rect">
            <a:avLst/>
          </a:prstGeom>
        </p:spPr>
        <p:txBody>
          <a:bodyPr wrap="square">
            <a:spAutoFit/>
          </a:bodyPr>
          <a:lstStyle/>
          <a:p>
            <a:r>
              <a:rPr lang="en-US" sz="800" dirty="0">
                <a:latin typeface="Century Schoolbook" panose="02040604050505020304" pitchFamily="18" charset="0"/>
                <a:hlinkClick r:id="rId4"/>
              </a:rPr>
              <a:t>https://</a:t>
            </a:r>
            <a:r>
              <a:rPr lang="en-US" sz="800" dirty="0" smtClean="0">
                <a:latin typeface="Century Schoolbook" panose="02040604050505020304" pitchFamily="18" charset="0"/>
                <a:hlinkClick r:id="rId4"/>
              </a:rPr>
              <a:t>mocdo.ggtu.ru/index.php/regionalnyj-monitoring-okdo/analiticheskij-otchet</a:t>
            </a:r>
            <a:r>
              <a:rPr lang="ru-RU" sz="800" dirty="0" smtClean="0">
                <a:latin typeface="Century Schoolbook" panose="02040604050505020304" pitchFamily="18" charset="0"/>
              </a:rPr>
              <a:t> </a:t>
            </a:r>
            <a:endParaRPr lang="ru-RU" sz="800" dirty="0">
              <a:latin typeface="Century Schoolbook" panose="02040604050505020304" pitchFamily="18" charset="0"/>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5104" y="3203240"/>
            <a:ext cx="2189180" cy="3154027"/>
          </a:xfrm>
          <a:prstGeom prst="rect">
            <a:avLst/>
          </a:prstGeom>
        </p:spPr>
      </p:pic>
      <p:sp>
        <p:nvSpPr>
          <p:cNvPr id="11" name="TextBox 10">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39114867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fade">
                                      <p:cBhvr>
                                        <p:cTn id="7" dur="1000"/>
                                        <p:tgtEl>
                                          <p:spTgt spid="13314">
                                            <p:txEl>
                                              <p:pRg st="0" end="0"/>
                                            </p:txEl>
                                          </p:spTgt>
                                        </p:tgtEl>
                                      </p:cBhvr>
                                    </p:animEffect>
                                    <p:anim calcmode="lin" valueType="num">
                                      <p:cBhvr>
                                        <p:cTn id="8" dur="1000" fill="hold"/>
                                        <p:tgtEl>
                                          <p:spTgt spid="133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3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314">
                                            <p:txEl>
                                              <p:pRg st="1" end="1"/>
                                            </p:txEl>
                                          </p:spTgt>
                                        </p:tgtEl>
                                        <p:attrNameLst>
                                          <p:attrName>style.visibility</p:attrName>
                                        </p:attrNameLst>
                                      </p:cBhvr>
                                      <p:to>
                                        <p:strVal val="visible"/>
                                      </p:to>
                                    </p:set>
                                    <p:animEffect transition="in" filter="fade">
                                      <p:cBhvr>
                                        <p:cTn id="12" dur="1000"/>
                                        <p:tgtEl>
                                          <p:spTgt spid="13314">
                                            <p:txEl>
                                              <p:pRg st="1" end="1"/>
                                            </p:txEl>
                                          </p:spTgt>
                                        </p:tgtEl>
                                      </p:cBhvr>
                                    </p:animEffect>
                                    <p:anim calcmode="lin" valueType="num">
                                      <p:cBhvr>
                                        <p:cTn id="13" dur="1000" fill="hold"/>
                                        <p:tgtEl>
                                          <p:spTgt spid="133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331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314">
                                            <p:txEl>
                                              <p:pRg st="2" end="2"/>
                                            </p:txEl>
                                          </p:spTgt>
                                        </p:tgtEl>
                                        <p:attrNameLst>
                                          <p:attrName>style.visibility</p:attrName>
                                        </p:attrNameLst>
                                      </p:cBhvr>
                                      <p:to>
                                        <p:strVal val="visible"/>
                                      </p:to>
                                    </p:set>
                                    <p:animEffect transition="in" filter="fade">
                                      <p:cBhvr>
                                        <p:cTn id="17" dur="1000"/>
                                        <p:tgtEl>
                                          <p:spTgt spid="13314">
                                            <p:txEl>
                                              <p:pRg st="2" end="2"/>
                                            </p:txEl>
                                          </p:spTgt>
                                        </p:tgtEl>
                                      </p:cBhvr>
                                    </p:animEffect>
                                    <p:anim calcmode="lin" valueType="num">
                                      <p:cBhvr>
                                        <p:cTn id="18" dur="1000" fill="hold"/>
                                        <p:tgtEl>
                                          <p:spTgt spid="1331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331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314">
                                            <p:txEl>
                                              <p:pRg st="3" end="3"/>
                                            </p:txEl>
                                          </p:spTgt>
                                        </p:tgtEl>
                                        <p:attrNameLst>
                                          <p:attrName>style.visibility</p:attrName>
                                        </p:attrNameLst>
                                      </p:cBhvr>
                                      <p:to>
                                        <p:strVal val="visible"/>
                                      </p:to>
                                    </p:set>
                                    <p:animEffect transition="in" filter="fade">
                                      <p:cBhvr>
                                        <p:cTn id="22" dur="1000"/>
                                        <p:tgtEl>
                                          <p:spTgt spid="13314">
                                            <p:txEl>
                                              <p:pRg st="3" end="3"/>
                                            </p:txEl>
                                          </p:spTgt>
                                        </p:tgtEl>
                                      </p:cBhvr>
                                    </p:animEffect>
                                    <p:anim calcmode="lin" valueType="num">
                                      <p:cBhvr>
                                        <p:cTn id="23" dur="1000" fill="hold"/>
                                        <p:tgtEl>
                                          <p:spTgt spid="1331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331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1000" fill="hold"/>
                                        <p:tgtEl>
                                          <p:spTgt spid="3"/>
                                        </p:tgtEl>
                                        <p:attrNameLst>
                                          <p:attrName>ppt_w</p:attrName>
                                        </p:attrNameLst>
                                      </p:cBhvr>
                                      <p:tavLst>
                                        <p:tav tm="0">
                                          <p:val>
                                            <p:fltVal val="0"/>
                                          </p:val>
                                        </p:tav>
                                        <p:tav tm="100000">
                                          <p:val>
                                            <p:strVal val="#ppt_w"/>
                                          </p:val>
                                        </p:tav>
                                      </p:tavLst>
                                    </p:anim>
                                    <p:anim calcmode="lin" valueType="num">
                                      <p:cBhvr>
                                        <p:cTn id="40" dur="1000" fill="hold"/>
                                        <p:tgtEl>
                                          <p:spTgt spid="3"/>
                                        </p:tgtEl>
                                        <p:attrNameLst>
                                          <p:attrName>ppt_h</p:attrName>
                                        </p:attrNameLst>
                                      </p:cBhvr>
                                      <p:tavLst>
                                        <p:tav tm="0">
                                          <p:val>
                                            <p:fltVal val="0"/>
                                          </p:val>
                                        </p:tav>
                                        <p:tav tm="100000">
                                          <p:val>
                                            <p:strVal val="#ppt_h"/>
                                          </p:val>
                                        </p:tav>
                                      </p:tavLst>
                                    </p:anim>
                                    <p:anim calcmode="lin" valueType="num">
                                      <p:cBhvr>
                                        <p:cTn id="41" dur="1000" fill="hold"/>
                                        <p:tgtEl>
                                          <p:spTgt spid="3"/>
                                        </p:tgtEl>
                                        <p:attrNameLst>
                                          <p:attrName>style.rotation</p:attrName>
                                        </p:attrNameLst>
                                      </p:cBhvr>
                                      <p:tavLst>
                                        <p:tav tm="0">
                                          <p:val>
                                            <p:fltVal val="90"/>
                                          </p:val>
                                        </p:tav>
                                        <p:tav tm="100000">
                                          <p:val>
                                            <p:fltVal val="0"/>
                                          </p:val>
                                        </p:tav>
                                      </p:tavLst>
                                    </p:anim>
                                    <p:animEffect transition="in" filter="fade">
                                      <p:cBhvr>
                                        <p:cTn id="42" dur="1000"/>
                                        <p:tgtEl>
                                          <p:spTgt spid="3"/>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par>
                                <p:cTn id="49" presetID="3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1000" fill="hold"/>
                                        <p:tgtEl>
                                          <p:spTgt spid="8"/>
                                        </p:tgtEl>
                                        <p:attrNameLst>
                                          <p:attrName>ppt_w</p:attrName>
                                        </p:attrNameLst>
                                      </p:cBhvr>
                                      <p:tavLst>
                                        <p:tav tm="0">
                                          <p:val>
                                            <p:fltVal val="0"/>
                                          </p:val>
                                        </p:tav>
                                        <p:tav tm="100000">
                                          <p:val>
                                            <p:strVal val="#ppt_w"/>
                                          </p:val>
                                        </p:tav>
                                      </p:tavLst>
                                    </p:anim>
                                    <p:anim calcmode="lin" valueType="num">
                                      <p:cBhvr>
                                        <p:cTn id="52" dur="1000" fill="hold"/>
                                        <p:tgtEl>
                                          <p:spTgt spid="8"/>
                                        </p:tgtEl>
                                        <p:attrNameLst>
                                          <p:attrName>ppt_h</p:attrName>
                                        </p:attrNameLst>
                                      </p:cBhvr>
                                      <p:tavLst>
                                        <p:tav tm="0">
                                          <p:val>
                                            <p:fltVal val="0"/>
                                          </p:val>
                                        </p:tav>
                                        <p:tav tm="100000">
                                          <p:val>
                                            <p:strVal val="#ppt_h"/>
                                          </p:val>
                                        </p:tav>
                                      </p:tavLst>
                                    </p:anim>
                                    <p:anim calcmode="lin" valueType="num">
                                      <p:cBhvr>
                                        <p:cTn id="53" dur="1000" fill="hold"/>
                                        <p:tgtEl>
                                          <p:spTgt spid="8"/>
                                        </p:tgtEl>
                                        <p:attrNameLst>
                                          <p:attrName>style.rotation</p:attrName>
                                        </p:attrNameLst>
                                      </p:cBhvr>
                                      <p:tavLst>
                                        <p:tav tm="0">
                                          <p:val>
                                            <p:fltVal val="90"/>
                                          </p:val>
                                        </p:tav>
                                        <p:tav tm="100000">
                                          <p:val>
                                            <p:fltVal val="0"/>
                                          </p:val>
                                        </p:tav>
                                      </p:tavLst>
                                    </p:anim>
                                    <p:animEffect transition="in" filter="fade">
                                      <p:cBhvr>
                                        <p:cTn id="5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P spid="6"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1E7AA12D-C4E6-5B7E-0580-7BFC863600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15" name="Заголовок 1">
            <a:extLst>
              <a:ext uri="{FF2B5EF4-FFF2-40B4-BE49-F238E27FC236}">
                <a16:creationId xmlns:a16="http://schemas.microsoft.com/office/drawing/2014/main" id="{E94D4E5F-CFB3-B896-F6B8-F88796624383}"/>
              </a:ext>
            </a:extLst>
          </p:cNvPr>
          <p:cNvSpPr txBox="1">
            <a:spLocks/>
          </p:cNvSpPr>
          <p:nvPr/>
        </p:nvSpPr>
        <p:spPr>
          <a:xfrm>
            <a:off x="1469876" y="381690"/>
            <a:ext cx="10458887" cy="6483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ct val="20000"/>
              </a:spcBef>
              <a:buClr>
                <a:srgbClr val="003366"/>
              </a:buClr>
              <a:buSzPct val="75000"/>
              <a:defRPr/>
            </a:pPr>
            <a:r>
              <a:rPr lang="ru-RU" altLang="ru-RU" sz="1200" b="1" dirty="0">
                <a:latin typeface="Century Schoolbook" panose="02040604050505020304" pitchFamily="18" charset="0"/>
                <a:ea typeface="+mn-ea"/>
                <a:cs typeface="+mn-cs"/>
              </a:rPr>
              <a:t>Проект «Научно-методическое сопровождение разработки программ повышения квалификации для размещения на едином федеральном портале дополнительного профессионального педагогического образования»</a:t>
            </a:r>
            <a:endParaRPr lang="ru-RU" altLang="ru-RU" sz="1200" b="1" dirty="0">
              <a:latin typeface="Century Schoolbook" panose="02040604050505020304" pitchFamily="18" charset="0"/>
              <a:cs typeface="Times New Roman" panose="02020603050405020304" pitchFamily="18" charset="0"/>
            </a:endParaRPr>
          </a:p>
        </p:txBody>
      </p:sp>
      <p:sp>
        <p:nvSpPr>
          <p:cNvPr id="2" name="Прямоугольник 1"/>
          <p:cNvSpPr/>
          <p:nvPr/>
        </p:nvSpPr>
        <p:spPr>
          <a:xfrm>
            <a:off x="1066736" y="1039709"/>
            <a:ext cx="10862028" cy="1231106"/>
          </a:xfrm>
          <a:prstGeom prst="rect">
            <a:avLst/>
          </a:prstGeom>
        </p:spPr>
        <p:txBody>
          <a:bodyPr wrap="square">
            <a:spAutoFit/>
          </a:bodyPr>
          <a:lstStyle/>
          <a:p>
            <a:pPr marL="171450" indent="-171450">
              <a:buFont typeface="Arial" panose="020B0604020202020204" pitchFamily="34" charset="0"/>
              <a:buChar char="•"/>
            </a:pPr>
            <a:r>
              <a:rPr lang="ru-RU" sz="1200" b="1" dirty="0">
                <a:latin typeface="Century Schoolbook" panose="02040604050505020304" pitchFamily="18" charset="0"/>
                <a:ea typeface="Calibri" panose="020F0502020204030204" pitchFamily="34" charset="0"/>
              </a:rPr>
              <a:t>В 2022 ГГТУ на конкурсной основе вошел в перечень организаций, осуществляющих научно-методическое и методическое обеспечение образовательной деятельности по реализации основных общеобразовательных программ в соответствии с ФГОС ОО (Приказ </a:t>
            </a:r>
            <a:r>
              <a:rPr lang="ru-RU" sz="1200" b="1" dirty="0" err="1">
                <a:latin typeface="Century Schoolbook" panose="02040604050505020304" pitchFamily="18" charset="0"/>
                <a:ea typeface="Calibri" panose="020F0502020204030204" pitchFamily="34" charset="0"/>
              </a:rPr>
              <a:t>Минпросвещения</a:t>
            </a:r>
            <a:r>
              <a:rPr lang="ru-RU" sz="1200" b="1" dirty="0">
                <a:latin typeface="Century Schoolbook" panose="02040604050505020304" pitchFamily="18" charset="0"/>
                <a:ea typeface="Calibri" panose="020F0502020204030204" pitchFamily="34" charset="0"/>
              </a:rPr>
              <a:t> от 28.02.2022г. № 96). </a:t>
            </a:r>
          </a:p>
          <a:p>
            <a:pPr marL="171450" indent="-171450">
              <a:buFont typeface="Arial" panose="020B0604020202020204" pitchFamily="34" charset="0"/>
              <a:buChar char="•"/>
            </a:pPr>
            <a:endParaRPr lang="ru-RU" sz="1200" b="1" dirty="0">
              <a:latin typeface="Century Schoolbook" panose="02040604050505020304" pitchFamily="18" charset="0"/>
            </a:endParaRPr>
          </a:p>
          <a:p>
            <a:pPr algn="ctr"/>
            <a:r>
              <a:rPr lang="ru-RU" sz="1400" b="1" dirty="0">
                <a:latin typeface="Century Schoolbook" panose="02040604050505020304" pitchFamily="18" charset="0"/>
              </a:rPr>
              <a:t>Программы ПК, включенные в Федеральный реестр</a:t>
            </a:r>
          </a:p>
          <a:p>
            <a:pPr marL="171450" indent="-171450">
              <a:buFont typeface="Arial" panose="020B0604020202020204" pitchFamily="34" charset="0"/>
              <a:buChar char="•"/>
            </a:pPr>
            <a:endParaRPr lang="ru-RU" sz="1200" b="1" dirty="0">
              <a:latin typeface="Century Schoolbook" panose="020406040505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655129472"/>
              </p:ext>
            </p:extLst>
          </p:nvPr>
        </p:nvGraphicFramePr>
        <p:xfrm>
          <a:off x="951218" y="2178903"/>
          <a:ext cx="4862946" cy="1250097"/>
        </p:xfrm>
        <a:graphic>
          <a:graphicData uri="http://schemas.openxmlformats.org/drawingml/2006/table">
            <a:tbl>
              <a:tblPr firstRow="1" firstCol="1" bandRow="1"/>
              <a:tblGrid>
                <a:gridCol w="4862946">
                  <a:extLst>
                    <a:ext uri="{9D8B030D-6E8A-4147-A177-3AD203B41FA5}">
                      <a16:colId xmlns:a16="http://schemas.microsoft.com/office/drawing/2014/main" val="791621783"/>
                    </a:ext>
                  </a:extLst>
                </a:gridCol>
              </a:tblGrid>
              <a:tr h="316193">
                <a:tc>
                  <a:txBody>
                    <a:bodyPr/>
                    <a:lstStyle/>
                    <a:p>
                      <a:pPr algn="ctr">
                        <a:lnSpc>
                          <a:spcPct val="107000"/>
                        </a:lnSpc>
                        <a:spcAft>
                          <a:spcPts val="0"/>
                        </a:spcAft>
                      </a:pPr>
                      <a:r>
                        <a:rPr lang="ru-RU" sz="1200" b="1" dirty="0">
                          <a:effectLst/>
                          <a:latin typeface="Century Schoolbook" panose="02040604050505020304" pitchFamily="18" charset="0"/>
                          <a:ea typeface="Calibri" panose="020F0502020204030204" pitchFamily="34" charset="0"/>
                        </a:rPr>
                        <a:t>2021 год</a:t>
                      </a:r>
                      <a:endParaRPr lang="ru-RU" sz="1200" dirty="0">
                        <a:effectLst/>
                        <a:latin typeface="Century Schoolbook" panose="02040604050505020304" pitchFamily="18" charset="0"/>
                        <a:ea typeface="Calibri" panose="020F050202020403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6342869"/>
                  </a:ext>
                </a:extLst>
              </a:tr>
              <a:tr h="316193">
                <a:tc>
                  <a:txBody>
                    <a:bodyPr/>
                    <a:lstStyle/>
                    <a:p>
                      <a:pPr algn="ctr">
                        <a:lnSpc>
                          <a:spcPct val="107000"/>
                        </a:lnSpc>
                        <a:spcAft>
                          <a:spcPts val="0"/>
                        </a:spcAft>
                      </a:pPr>
                      <a:r>
                        <a:rPr lang="ru-RU" sz="1200" b="1" dirty="0">
                          <a:effectLst/>
                          <a:latin typeface="Century Schoolbook" panose="02040604050505020304" pitchFamily="18" charset="0"/>
                          <a:ea typeface="Calibri" panose="020F0502020204030204" pitchFamily="34" charset="0"/>
                        </a:rPr>
                        <a:t>1</a:t>
                      </a:r>
                      <a:endParaRPr lang="ru-RU" sz="1200" dirty="0">
                        <a:effectLst/>
                        <a:latin typeface="Century Schoolbook" panose="02040604050505020304" pitchFamily="18" charset="0"/>
                        <a:ea typeface="Calibri" panose="020F050202020403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209144"/>
                  </a:ext>
                </a:extLst>
              </a:tr>
              <a:tr h="617711">
                <a:tc>
                  <a:txBody>
                    <a:bodyPr/>
                    <a:lstStyle/>
                    <a:p>
                      <a:pPr>
                        <a:lnSpc>
                          <a:spcPct val="107000"/>
                        </a:lnSpc>
                        <a:spcAft>
                          <a:spcPts val="0"/>
                        </a:spcAft>
                      </a:pPr>
                      <a:r>
                        <a:rPr lang="ru-RU" sz="1200" dirty="0">
                          <a:effectLst/>
                          <a:latin typeface="Century Schoolbook" panose="02040604050505020304" pitchFamily="18" charset="0"/>
                          <a:ea typeface="Calibri" panose="020F0502020204030204" pitchFamily="34" charset="0"/>
                        </a:rPr>
                        <a:t> </a:t>
                      </a:r>
                    </a:p>
                    <a:p>
                      <a:pPr>
                        <a:lnSpc>
                          <a:spcPct val="107000"/>
                        </a:lnSpc>
                        <a:spcAft>
                          <a:spcPts val="0"/>
                        </a:spcAft>
                      </a:pPr>
                      <a:r>
                        <a:rPr lang="ru-RU" sz="1200" dirty="0">
                          <a:effectLst/>
                          <a:latin typeface="Century Schoolbook" panose="02040604050505020304" pitchFamily="18" charset="0"/>
                          <a:ea typeface="Calibri" panose="020F0502020204030204" pitchFamily="34" charset="0"/>
                        </a:rPr>
                        <a:t> 1. Инклюзия в дошкольных образовательных организациях</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195844"/>
                  </a:ext>
                </a:extLst>
              </a:tr>
            </a:tbl>
          </a:graphicData>
        </a:graphic>
      </p:graphicFrame>
      <p:sp>
        <p:nvSpPr>
          <p:cNvPr id="13" name="Freeform 18">
            <a:extLst>
              <a:ext uri="{FF2B5EF4-FFF2-40B4-BE49-F238E27FC236}">
                <a16:creationId xmlns:a16="http://schemas.microsoft.com/office/drawing/2014/main" id="{3F1E7A02-41C1-5916-5579-BD218FAF32DE}"/>
              </a:ext>
            </a:extLst>
          </p:cNvPr>
          <p:cNvSpPr>
            <a:spLocks/>
          </p:cNvSpPr>
          <p:nvPr/>
        </p:nvSpPr>
        <p:spPr bwMode="auto">
          <a:xfrm>
            <a:off x="4804162" y="3152304"/>
            <a:ext cx="1440000" cy="1870723"/>
          </a:xfrm>
          <a:custGeom>
            <a:avLst/>
            <a:gdLst>
              <a:gd name="T0" fmla="*/ 595 w 1049"/>
              <a:gd name="T1" fmla="*/ 111 h 1681"/>
              <a:gd name="T2" fmla="*/ 408 w 1049"/>
              <a:gd name="T3" fmla="*/ 111 h 1681"/>
              <a:gd name="T4" fmla="*/ 408 w 1049"/>
              <a:gd name="T5" fmla="*/ 0 h 1681"/>
              <a:gd name="T6" fmla="*/ 0 w 1049"/>
              <a:gd name="T7" fmla="*/ 193 h 1681"/>
              <a:gd name="T8" fmla="*/ 408 w 1049"/>
              <a:gd name="T9" fmla="*/ 385 h 1681"/>
              <a:gd name="T10" fmla="*/ 408 w 1049"/>
              <a:gd name="T11" fmla="*/ 271 h 1681"/>
              <a:gd name="T12" fmla="*/ 595 w 1049"/>
              <a:gd name="T13" fmla="*/ 271 h 1681"/>
              <a:gd name="T14" fmla="*/ 889 w 1049"/>
              <a:gd name="T15" fmla="*/ 565 h 1681"/>
              <a:gd name="T16" fmla="*/ 889 w 1049"/>
              <a:gd name="T17" fmla="*/ 577 h 1681"/>
              <a:gd name="T18" fmla="*/ 889 w 1049"/>
              <a:gd name="T19" fmla="*/ 660 h 1681"/>
              <a:gd name="T20" fmla="*/ 889 w 1049"/>
              <a:gd name="T21" fmla="*/ 1681 h 1681"/>
              <a:gd name="T22" fmla="*/ 1049 w 1049"/>
              <a:gd name="T23" fmla="*/ 1681 h 1681"/>
              <a:gd name="T24" fmla="*/ 1049 w 1049"/>
              <a:gd name="T25" fmla="*/ 660 h 1681"/>
              <a:gd name="T26" fmla="*/ 1049 w 1049"/>
              <a:gd name="T27" fmla="*/ 577 h 1681"/>
              <a:gd name="T28" fmla="*/ 1049 w 1049"/>
              <a:gd name="T29" fmla="*/ 565 h 1681"/>
              <a:gd name="T30" fmla="*/ 595 w 1049"/>
              <a:gd name="T31" fmla="*/ 111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9" h="1681">
                <a:moveTo>
                  <a:pt x="595" y="111"/>
                </a:moveTo>
                <a:cubicBezTo>
                  <a:pt x="408" y="111"/>
                  <a:pt x="408" y="111"/>
                  <a:pt x="408" y="111"/>
                </a:cubicBezTo>
                <a:cubicBezTo>
                  <a:pt x="408" y="0"/>
                  <a:pt x="408" y="0"/>
                  <a:pt x="408" y="0"/>
                </a:cubicBezTo>
                <a:cubicBezTo>
                  <a:pt x="0" y="193"/>
                  <a:pt x="0" y="193"/>
                  <a:pt x="0" y="193"/>
                </a:cubicBezTo>
                <a:cubicBezTo>
                  <a:pt x="408" y="385"/>
                  <a:pt x="408" y="385"/>
                  <a:pt x="408" y="385"/>
                </a:cubicBezTo>
                <a:cubicBezTo>
                  <a:pt x="408" y="271"/>
                  <a:pt x="408" y="271"/>
                  <a:pt x="408" y="271"/>
                </a:cubicBezTo>
                <a:cubicBezTo>
                  <a:pt x="595" y="271"/>
                  <a:pt x="595" y="271"/>
                  <a:pt x="595" y="271"/>
                </a:cubicBezTo>
                <a:cubicBezTo>
                  <a:pt x="757" y="271"/>
                  <a:pt x="889" y="403"/>
                  <a:pt x="889" y="565"/>
                </a:cubicBezTo>
                <a:cubicBezTo>
                  <a:pt x="889" y="577"/>
                  <a:pt x="889" y="577"/>
                  <a:pt x="889" y="577"/>
                </a:cubicBezTo>
                <a:cubicBezTo>
                  <a:pt x="889" y="660"/>
                  <a:pt x="889" y="660"/>
                  <a:pt x="889" y="660"/>
                </a:cubicBezTo>
                <a:cubicBezTo>
                  <a:pt x="889" y="1681"/>
                  <a:pt x="889" y="1681"/>
                  <a:pt x="889" y="1681"/>
                </a:cubicBezTo>
                <a:cubicBezTo>
                  <a:pt x="1049" y="1681"/>
                  <a:pt x="1049" y="1681"/>
                  <a:pt x="1049" y="1681"/>
                </a:cubicBezTo>
                <a:cubicBezTo>
                  <a:pt x="1049" y="660"/>
                  <a:pt x="1049" y="660"/>
                  <a:pt x="1049" y="660"/>
                </a:cubicBezTo>
                <a:cubicBezTo>
                  <a:pt x="1049" y="577"/>
                  <a:pt x="1049" y="577"/>
                  <a:pt x="1049" y="577"/>
                </a:cubicBezTo>
                <a:cubicBezTo>
                  <a:pt x="1049" y="565"/>
                  <a:pt x="1049" y="565"/>
                  <a:pt x="1049" y="565"/>
                </a:cubicBezTo>
                <a:cubicBezTo>
                  <a:pt x="1049" y="314"/>
                  <a:pt x="846" y="111"/>
                  <a:pt x="595" y="111"/>
                </a:cubicBezTo>
                <a:close/>
              </a:path>
            </a:pathLst>
          </a:custGeom>
          <a:pattFill prst="ltDnDiag">
            <a:fgClr>
              <a:schemeClr val="accent2"/>
            </a:fgClr>
            <a:bgClr>
              <a:schemeClr val="accent2">
                <a:lumMod val="75000"/>
              </a:schemeClr>
            </a:bgClr>
          </a:pattFill>
          <a:ln>
            <a:noFill/>
          </a:ln>
        </p:spPr>
        <p:txBody>
          <a:bodyPr vert="horz" wrap="square" lIns="45715" tIns="22857" rIns="45715" bIns="22857" numCol="1" anchor="t" anchorCtr="0" compatLnSpc="1">
            <a:prstTxWarp prst="textNoShape">
              <a:avLst/>
            </a:prstTxWarp>
          </a:bodyPr>
          <a:lstStyle/>
          <a:p>
            <a:endParaRPr lang="ru-RU" sz="900"/>
          </a:p>
        </p:txBody>
      </p:sp>
      <p:graphicFrame>
        <p:nvGraphicFramePr>
          <p:cNvPr id="6" name="Таблица 5"/>
          <p:cNvGraphicFramePr>
            <a:graphicFrameLocks noGrp="1"/>
          </p:cNvGraphicFramePr>
          <p:nvPr>
            <p:extLst>
              <p:ext uri="{D42A27DB-BD31-4B8C-83A1-F6EECF244321}">
                <p14:modId xmlns:p14="http://schemas.microsoft.com/office/powerpoint/2010/main" val="4236690737"/>
              </p:ext>
            </p:extLst>
          </p:nvPr>
        </p:nvGraphicFramePr>
        <p:xfrm>
          <a:off x="6836180" y="2178903"/>
          <a:ext cx="5289807" cy="4272611"/>
        </p:xfrm>
        <a:graphic>
          <a:graphicData uri="http://schemas.openxmlformats.org/drawingml/2006/table">
            <a:tbl>
              <a:tblPr firstRow="1" firstCol="1" bandRow="1"/>
              <a:tblGrid>
                <a:gridCol w="5289807">
                  <a:extLst>
                    <a:ext uri="{9D8B030D-6E8A-4147-A177-3AD203B41FA5}">
                      <a16:colId xmlns:a16="http://schemas.microsoft.com/office/drawing/2014/main" val="2093248618"/>
                    </a:ext>
                  </a:extLst>
                </a:gridCol>
              </a:tblGrid>
              <a:tr h="374718">
                <a:tc>
                  <a:txBody>
                    <a:bodyPr/>
                    <a:lstStyle/>
                    <a:p>
                      <a:pPr algn="ctr">
                        <a:lnSpc>
                          <a:spcPct val="107000"/>
                        </a:lnSpc>
                        <a:spcAft>
                          <a:spcPts val="0"/>
                        </a:spcAft>
                      </a:pPr>
                      <a:r>
                        <a:rPr lang="ru-RU" sz="1200" b="1" dirty="0">
                          <a:effectLst/>
                          <a:latin typeface="Century Schoolbook" panose="02040604050505020304" pitchFamily="18" charset="0"/>
                          <a:ea typeface="Calibri" panose="020F0502020204030204" pitchFamily="34" charset="0"/>
                        </a:rPr>
                        <a:t>2022 год</a:t>
                      </a:r>
                      <a:endParaRPr lang="ru-RU" sz="1200" dirty="0">
                        <a:effectLst/>
                        <a:latin typeface="Century Schoolbook" panose="02040604050505020304" pitchFamily="18" charset="0"/>
                        <a:ea typeface="Calibri" panose="020F050202020403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562484"/>
                  </a:ext>
                </a:extLst>
              </a:tr>
              <a:tr h="314270">
                <a:tc>
                  <a:txBody>
                    <a:bodyPr/>
                    <a:lstStyle/>
                    <a:p>
                      <a:pPr algn="ctr">
                        <a:lnSpc>
                          <a:spcPct val="107000"/>
                        </a:lnSpc>
                        <a:spcAft>
                          <a:spcPts val="0"/>
                        </a:spcAft>
                      </a:pPr>
                      <a:r>
                        <a:rPr lang="ru-RU" sz="1200" b="1" dirty="0">
                          <a:effectLst/>
                          <a:latin typeface="Century Schoolbook" panose="02040604050505020304" pitchFamily="18" charset="0"/>
                          <a:ea typeface="Calibri" panose="020F0502020204030204" pitchFamily="34" charset="0"/>
                        </a:rPr>
                        <a:t>10</a:t>
                      </a:r>
                      <a:endParaRPr lang="ru-RU" sz="1200" dirty="0">
                        <a:effectLst/>
                        <a:latin typeface="Century Schoolbook" panose="02040604050505020304" pitchFamily="18" charset="0"/>
                        <a:ea typeface="Calibri" panose="020F0502020204030204" pitchFamily="34"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491522"/>
                  </a:ext>
                </a:extLst>
              </a:tr>
              <a:tr h="0">
                <a:tc>
                  <a:txBody>
                    <a:bodyPr/>
                    <a:lstStyle/>
                    <a:p>
                      <a:pPr marL="228600" indent="-228600">
                        <a:lnSpc>
                          <a:spcPct val="107000"/>
                        </a:lnSpc>
                        <a:spcAft>
                          <a:spcPts val="0"/>
                        </a:spcAft>
                        <a:buFont typeface="+mj-lt"/>
                        <a:buAutoNum type="arabicPeriod"/>
                      </a:pPr>
                      <a:r>
                        <a:rPr lang="ru-RU" sz="1000" dirty="0">
                          <a:effectLst/>
                          <a:latin typeface="Century Schoolbook" panose="02040604050505020304" pitchFamily="18" charset="0"/>
                          <a:ea typeface="Calibri" panose="020F0502020204030204" pitchFamily="34" charset="0"/>
                        </a:rPr>
                        <a:t>Совершенствование компетенций педагогов начального образования для адресной работы с различными контингентами учащихся. </a:t>
                      </a:r>
                    </a:p>
                    <a:p>
                      <a:pPr marL="228600" lvl="0" indent="-228600">
                        <a:lnSpc>
                          <a:spcPct val="107000"/>
                        </a:lnSpc>
                        <a:spcAft>
                          <a:spcPts val="0"/>
                        </a:spcAft>
                        <a:buFont typeface="+mj-lt"/>
                        <a:buAutoNum type="arabicPeriod"/>
                        <a:tabLst>
                          <a:tab pos="457200" algn="l"/>
                        </a:tabLst>
                      </a:pPr>
                      <a:r>
                        <a:rPr lang="ru-RU" sz="1000" dirty="0">
                          <a:effectLst/>
                          <a:latin typeface="Century Schoolbook" panose="02040604050505020304" pitchFamily="18" charset="0"/>
                          <a:ea typeface="Calibri" panose="020F0502020204030204" pitchFamily="34" charset="0"/>
                        </a:rPr>
                        <a:t>Совершенствование профессиональных компетенций руководящих и педагогических кадров по обеспечению условий развития инноваций и реализации современных форм и методов воспитания в дошкольных образовательных организациях.</a:t>
                      </a:r>
                    </a:p>
                    <a:p>
                      <a:pPr marL="228600" lvl="0" indent="-228600">
                        <a:lnSpc>
                          <a:spcPct val="107000"/>
                        </a:lnSpc>
                        <a:spcAft>
                          <a:spcPts val="0"/>
                        </a:spcAft>
                        <a:buFont typeface="+mj-lt"/>
                        <a:buAutoNum type="arabicPeriod"/>
                        <a:tabLst>
                          <a:tab pos="457200" algn="l"/>
                        </a:tabLst>
                      </a:pPr>
                      <a:r>
                        <a:rPr lang="ru-RU" sz="1000" dirty="0">
                          <a:effectLst/>
                          <a:latin typeface="Century Schoolbook" panose="02040604050505020304" pitchFamily="18" charset="0"/>
                          <a:ea typeface="Calibri" panose="020F0502020204030204" pitchFamily="34" charset="0"/>
                        </a:rPr>
                        <a:t>Использование цифровых образовательных ресурсов для создания интерактивных заданий.</a:t>
                      </a:r>
                    </a:p>
                    <a:p>
                      <a:pPr marL="228600" lvl="0" indent="-228600">
                        <a:lnSpc>
                          <a:spcPct val="107000"/>
                        </a:lnSpc>
                        <a:spcAft>
                          <a:spcPts val="0"/>
                        </a:spcAft>
                        <a:buFont typeface="+mj-lt"/>
                        <a:buAutoNum type="arabicPeriod"/>
                        <a:tabLst>
                          <a:tab pos="457200" algn="l"/>
                        </a:tabLst>
                      </a:pPr>
                      <a:r>
                        <a:rPr lang="ru-RU" sz="1000" dirty="0">
                          <a:effectLst/>
                          <a:latin typeface="Century Schoolbook" panose="02040604050505020304" pitchFamily="18" charset="0"/>
                          <a:ea typeface="Calibri" panose="020F0502020204030204" pitchFamily="34" charset="0"/>
                        </a:rPr>
                        <a:t>Мультипликационный фильм: технология создания и возможности использования в образовательном процессе.</a:t>
                      </a:r>
                    </a:p>
                    <a:p>
                      <a:pPr marL="228600" lvl="0" indent="-228600">
                        <a:lnSpc>
                          <a:spcPct val="107000"/>
                        </a:lnSpc>
                        <a:spcAft>
                          <a:spcPts val="0"/>
                        </a:spcAft>
                        <a:buFont typeface="+mj-lt"/>
                        <a:buAutoNum type="arabicPeriod"/>
                        <a:tabLst>
                          <a:tab pos="457200" algn="l"/>
                        </a:tabLst>
                      </a:pPr>
                      <a:r>
                        <a:rPr lang="ru-RU" sz="1000" dirty="0">
                          <a:effectLst/>
                          <a:latin typeface="Century Schoolbook" panose="02040604050505020304" pitchFamily="18" charset="0"/>
                          <a:ea typeface="Calibri" panose="020F0502020204030204" pitchFamily="34" charset="0"/>
                        </a:rPr>
                        <a:t>Историческое образование в условиях реализации обновленного Федерального государственного образовательного стандарта основного общего образования.</a:t>
                      </a:r>
                    </a:p>
                    <a:p>
                      <a:pPr marL="228600" lvl="0" indent="-228600">
                        <a:lnSpc>
                          <a:spcPct val="107000"/>
                        </a:lnSpc>
                        <a:spcAft>
                          <a:spcPts val="0"/>
                        </a:spcAft>
                        <a:buFont typeface="+mj-lt"/>
                        <a:buAutoNum type="arabicPeriod"/>
                        <a:tabLst>
                          <a:tab pos="457200" algn="l"/>
                        </a:tabLst>
                      </a:pPr>
                      <a:r>
                        <a:rPr lang="ru-RU" sz="1000" dirty="0">
                          <a:effectLst/>
                          <a:latin typeface="Century Schoolbook" panose="02040604050505020304" pitchFamily="18" charset="0"/>
                          <a:ea typeface="Calibri" panose="020F0502020204030204" pitchFamily="34" charset="0"/>
                        </a:rPr>
                        <a:t>Методика создания и применения электронных дидактических игр как инструмент развития ИКТ компетенции педагогов дошкольных образовательных организаций.</a:t>
                      </a:r>
                    </a:p>
                    <a:p>
                      <a:pPr marL="228600" lvl="0" indent="-228600">
                        <a:lnSpc>
                          <a:spcPct val="107000"/>
                        </a:lnSpc>
                        <a:spcAft>
                          <a:spcPts val="0"/>
                        </a:spcAft>
                        <a:buFont typeface="+mj-lt"/>
                        <a:buAutoNum type="arabicPeriod"/>
                        <a:tabLst>
                          <a:tab pos="457200" algn="l"/>
                        </a:tabLst>
                      </a:pPr>
                      <a:r>
                        <a:rPr lang="ru-RU" sz="1000" dirty="0">
                          <a:effectLst/>
                          <a:latin typeface="Century Schoolbook" panose="02040604050505020304" pitchFamily="18" charset="0"/>
                          <a:ea typeface="Calibri" panose="020F0502020204030204" pitchFamily="34" charset="0"/>
                        </a:rPr>
                        <a:t>Биологический эксперимент во внеурочной деятельности как способ развития функциональной грамотности обучающихся.</a:t>
                      </a:r>
                    </a:p>
                    <a:p>
                      <a:pPr marL="228600" lvl="0" indent="-228600">
                        <a:lnSpc>
                          <a:spcPct val="107000"/>
                        </a:lnSpc>
                        <a:spcAft>
                          <a:spcPts val="0"/>
                        </a:spcAft>
                        <a:buFont typeface="+mj-lt"/>
                        <a:buAutoNum type="arabicPeriod"/>
                        <a:tabLst>
                          <a:tab pos="457200" algn="l"/>
                        </a:tabLst>
                      </a:pPr>
                      <a:r>
                        <a:rPr lang="ru-RU" sz="1000" dirty="0">
                          <a:effectLst/>
                          <a:latin typeface="Century Schoolbook" panose="02040604050505020304" pitchFamily="18" charset="0"/>
                          <a:ea typeface="Calibri" panose="020F0502020204030204" pitchFamily="34" charset="0"/>
                        </a:rPr>
                        <a:t>Консультирование родителей детей с ОВЗ и инвалидностью. </a:t>
                      </a:r>
                    </a:p>
                    <a:p>
                      <a:pPr marL="228600" lvl="0" indent="-228600">
                        <a:lnSpc>
                          <a:spcPct val="107000"/>
                        </a:lnSpc>
                        <a:spcAft>
                          <a:spcPts val="0"/>
                        </a:spcAft>
                        <a:buFont typeface="+mj-lt"/>
                        <a:buAutoNum type="arabicPeriod"/>
                        <a:tabLst>
                          <a:tab pos="457200" algn="l"/>
                        </a:tabLst>
                      </a:pPr>
                      <a:r>
                        <a:rPr lang="ru-RU" sz="1000" dirty="0">
                          <a:effectLst/>
                          <a:latin typeface="Century Schoolbook" panose="02040604050505020304" pitchFamily="18" charset="0"/>
                          <a:ea typeface="Calibri" panose="020F0502020204030204" pitchFamily="34" charset="0"/>
                        </a:rPr>
                        <a:t>Обучение английскому языку в дошкольных образовательных организациях в контексте реализации ФГОС ДО. </a:t>
                      </a:r>
                    </a:p>
                    <a:p>
                      <a:pPr marL="228600" lvl="0" indent="-228600">
                        <a:lnSpc>
                          <a:spcPct val="107000"/>
                        </a:lnSpc>
                        <a:spcAft>
                          <a:spcPts val="0"/>
                        </a:spcAft>
                        <a:buFont typeface="+mj-lt"/>
                        <a:buAutoNum type="arabicPeriod"/>
                        <a:tabLst>
                          <a:tab pos="457200" algn="l"/>
                        </a:tabLst>
                      </a:pPr>
                      <a:r>
                        <a:rPr lang="ru-RU" sz="1000" dirty="0">
                          <a:effectLst/>
                          <a:latin typeface="Century Schoolbook" panose="02040604050505020304" pitchFamily="18" charset="0"/>
                          <a:ea typeface="Calibri" panose="020F0502020204030204" pitchFamily="34" charset="0"/>
                        </a:rPr>
                        <a:t>Консультирование родителей детей с синдромом дефицита внимания и </a:t>
                      </a:r>
                      <a:r>
                        <a:rPr lang="ru-RU" sz="1000" dirty="0" err="1">
                          <a:effectLst/>
                          <a:latin typeface="Century Schoolbook" panose="02040604050505020304" pitchFamily="18" charset="0"/>
                          <a:ea typeface="Calibri" panose="020F0502020204030204" pitchFamily="34" charset="0"/>
                        </a:rPr>
                        <a:t>гиперактивностью</a:t>
                      </a:r>
                      <a:r>
                        <a:rPr lang="ru-RU" sz="1000" dirty="0">
                          <a:effectLst/>
                          <a:latin typeface="Century Schoolbook" panose="02040604050505020304" pitchFamily="18" charset="0"/>
                          <a:ea typeface="Calibri" panose="020F0502020204030204" pitchFamily="34" charset="0"/>
                        </a:rPr>
                        <a:t> </a:t>
                      </a:r>
                      <a:r>
                        <a:rPr lang="ru-RU" sz="1000" dirty="0" err="1">
                          <a:effectLst/>
                          <a:latin typeface="Century Schoolbook" panose="02040604050505020304" pitchFamily="18" charset="0"/>
                          <a:ea typeface="Calibri" panose="020F0502020204030204" pitchFamily="34" charset="0"/>
                        </a:rPr>
                        <a:t>зличными</a:t>
                      </a:r>
                      <a:r>
                        <a:rPr lang="ru-RU" sz="1000" dirty="0">
                          <a:effectLst/>
                          <a:latin typeface="Century Schoolbook" panose="02040604050505020304" pitchFamily="18" charset="0"/>
                          <a:ea typeface="Calibri" panose="020F0502020204030204" pitchFamily="34" charset="0"/>
                        </a:rPr>
                        <a:t> контингентами учащихся</a:t>
                      </a: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7779367"/>
                  </a:ext>
                </a:extLst>
              </a:tr>
            </a:tbl>
          </a:graphicData>
        </a:graphic>
      </p:graphicFrame>
      <p:sp>
        <p:nvSpPr>
          <p:cNvPr id="16" name="Freeform 19">
            <a:extLst>
              <a:ext uri="{FF2B5EF4-FFF2-40B4-BE49-F238E27FC236}">
                <a16:creationId xmlns:a16="http://schemas.microsoft.com/office/drawing/2014/main" id="{3B4DD0A5-DC20-6DF5-6ABA-EC4EB5B8F8A2}"/>
              </a:ext>
            </a:extLst>
          </p:cNvPr>
          <p:cNvSpPr>
            <a:spLocks/>
          </p:cNvSpPr>
          <p:nvPr/>
        </p:nvSpPr>
        <p:spPr bwMode="auto">
          <a:xfrm>
            <a:off x="6366698" y="2420243"/>
            <a:ext cx="1533280" cy="2602785"/>
          </a:xfrm>
          <a:custGeom>
            <a:avLst/>
            <a:gdLst>
              <a:gd name="T0" fmla="*/ 1049 w 1049"/>
              <a:gd name="T1" fmla="*/ 193 h 1681"/>
              <a:gd name="T2" fmla="*/ 641 w 1049"/>
              <a:gd name="T3" fmla="*/ 0 h 1681"/>
              <a:gd name="T4" fmla="*/ 641 w 1049"/>
              <a:gd name="T5" fmla="*/ 111 h 1681"/>
              <a:gd name="T6" fmla="*/ 454 w 1049"/>
              <a:gd name="T7" fmla="*/ 111 h 1681"/>
              <a:gd name="T8" fmla="*/ 0 w 1049"/>
              <a:gd name="T9" fmla="*/ 565 h 1681"/>
              <a:gd name="T10" fmla="*/ 0 w 1049"/>
              <a:gd name="T11" fmla="*/ 577 h 1681"/>
              <a:gd name="T12" fmla="*/ 0 w 1049"/>
              <a:gd name="T13" fmla="*/ 660 h 1681"/>
              <a:gd name="T14" fmla="*/ 0 w 1049"/>
              <a:gd name="T15" fmla="*/ 1681 h 1681"/>
              <a:gd name="T16" fmla="*/ 160 w 1049"/>
              <a:gd name="T17" fmla="*/ 1681 h 1681"/>
              <a:gd name="T18" fmla="*/ 160 w 1049"/>
              <a:gd name="T19" fmla="*/ 660 h 1681"/>
              <a:gd name="T20" fmla="*/ 160 w 1049"/>
              <a:gd name="T21" fmla="*/ 577 h 1681"/>
              <a:gd name="T22" fmla="*/ 160 w 1049"/>
              <a:gd name="T23" fmla="*/ 565 h 1681"/>
              <a:gd name="T24" fmla="*/ 454 w 1049"/>
              <a:gd name="T25" fmla="*/ 271 h 1681"/>
              <a:gd name="T26" fmla="*/ 641 w 1049"/>
              <a:gd name="T27" fmla="*/ 271 h 1681"/>
              <a:gd name="T28" fmla="*/ 641 w 1049"/>
              <a:gd name="T29" fmla="*/ 385 h 1681"/>
              <a:gd name="T30" fmla="*/ 1049 w 1049"/>
              <a:gd name="T31" fmla="*/ 193 h 1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9" h="1681">
                <a:moveTo>
                  <a:pt x="1049" y="193"/>
                </a:moveTo>
                <a:cubicBezTo>
                  <a:pt x="641" y="0"/>
                  <a:pt x="641" y="0"/>
                  <a:pt x="641" y="0"/>
                </a:cubicBezTo>
                <a:cubicBezTo>
                  <a:pt x="641" y="111"/>
                  <a:pt x="641" y="111"/>
                  <a:pt x="641" y="111"/>
                </a:cubicBezTo>
                <a:cubicBezTo>
                  <a:pt x="454" y="111"/>
                  <a:pt x="454" y="111"/>
                  <a:pt x="454" y="111"/>
                </a:cubicBezTo>
                <a:cubicBezTo>
                  <a:pt x="204" y="111"/>
                  <a:pt x="0" y="314"/>
                  <a:pt x="0" y="565"/>
                </a:cubicBezTo>
                <a:cubicBezTo>
                  <a:pt x="0" y="577"/>
                  <a:pt x="0" y="577"/>
                  <a:pt x="0" y="577"/>
                </a:cubicBezTo>
                <a:cubicBezTo>
                  <a:pt x="0" y="660"/>
                  <a:pt x="0" y="660"/>
                  <a:pt x="0" y="660"/>
                </a:cubicBezTo>
                <a:cubicBezTo>
                  <a:pt x="0" y="1681"/>
                  <a:pt x="0" y="1681"/>
                  <a:pt x="0" y="1681"/>
                </a:cubicBezTo>
                <a:cubicBezTo>
                  <a:pt x="160" y="1681"/>
                  <a:pt x="160" y="1681"/>
                  <a:pt x="160" y="1681"/>
                </a:cubicBezTo>
                <a:cubicBezTo>
                  <a:pt x="160" y="660"/>
                  <a:pt x="160" y="660"/>
                  <a:pt x="160" y="660"/>
                </a:cubicBezTo>
                <a:cubicBezTo>
                  <a:pt x="160" y="577"/>
                  <a:pt x="160" y="577"/>
                  <a:pt x="160" y="577"/>
                </a:cubicBezTo>
                <a:cubicBezTo>
                  <a:pt x="160" y="565"/>
                  <a:pt x="160" y="565"/>
                  <a:pt x="160" y="565"/>
                </a:cubicBezTo>
                <a:cubicBezTo>
                  <a:pt x="160" y="403"/>
                  <a:pt x="292" y="271"/>
                  <a:pt x="454" y="271"/>
                </a:cubicBezTo>
                <a:cubicBezTo>
                  <a:pt x="641" y="271"/>
                  <a:pt x="641" y="271"/>
                  <a:pt x="641" y="271"/>
                </a:cubicBezTo>
                <a:cubicBezTo>
                  <a:pt x="641" y="385"/>
                  <a:pt x="641" y="385"/>
                  <a:pt x="641" y="385"/>
                </a:cubicBezTo>
                <a:lnTo>
                  <a:pt x="1049" y="193"/>
                </a:lnTo>
                <a:close/>
              </a:path>
            </a:pathLst>
          </a:custGeom>
          <a:pattFill prst="pct80">
            <a:fgClr>
              <a:srgbClr val="00B050"/>
            </a:fgClr>
            <a:bgClr>
              <a:schemeClr val="bg1"/>
            </a:bgClr>
          </a:pattFill>
          <a:ln>
            <a:noFill/>
          </a:ln>
        </p:spPr>
        <p:txBody>
          <a:bodyPr vert="horz" wrap="square" lIns="45715" tIns="22857" rIns="45715" bIns="22857" numCol="1" anchor="t" anchorCtr="0" compatLnSpc="1">
            <a:prstTxWarp prst="textNoShape">
              <a:avLst/>
            </a:prstTxWarp>
          </a:bodyPr>
          <a:lstStyle/>
          <a:p>
            <a:endParaRPr lang="ru-RU" sz="900"/>
          </a:p>
        </p:txBody>
      </p:sp>
      <p:pic>
        <p:nvPicPr>
          <p:cNvPr id="21" name="Рисунок 20">
            <a:extLst>
              <a:ext uri="{FF2B5EF4-FFF2-40B4-BE49-F238E27FC236}">
                <a16:creationId xmlns:a16="http://schemas.microsoft.com/office/drawing/2014/main" id="{698A7D8A-879D-1B60-B07D-1154DD78776C}"/>
              </a:ext>
            </a:extLst>
          </p:cNvPr>
          <p:cNvPicPr>
            <a:picLocks noChangeAspect="1"/>
          </p:cNvPicPr>
          <p:nvPr/>
        </p:nvPicPr>
        <p:blipFill>
          <a:blip r:embed="rId3"/>
          <a:stretch>
            <a:fillRect/>
          </a:stretch>
        </p:blipFill>
        <p:spPr>
          <a:xfrm>
            <a:off x="5570802" y="5242673"/>
            <a:ext cx="1219069" cy="1203966"/>
          </a:xfrm>
          <a:prstGeom prst="rect">
            <a:avLst/>
          </a:prstGeom>
        </p:spPr>
      </p:pic>
      <p:pic>
        <p:nvPicPr>
          <p:cNvPr id="11" name="Рисунок 10"/>
          <p:cNvPicPr>
            <a:picLocks noChangeAspect="1"/>
          </p:cNvPicPr>
          <p:nvPr/>
        </p:nvPicPr>
        <p:blipFill>
          <a:blip r:embed="rId4"/>
          <a:stretch>
            <a:fillRect/>
          </a:stretch>
        </p:blipFill>
        <p:spPr>
          <a:xfrm>
            <a:off x="1096148" y="346990"/>
            <a:ext cx="359271" cy="358886"/>
          </a:xfrm>
          <a:prstGeom prst="rect">
            <a:avLst/>
          </a:prstGeom>
        </p:spPr>
      </p:pic>
      <p:sp>
        <p:nvSpPr>
          <p:cNvPr id="18" name="TextBox 17">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2163667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1000"/>
                                        <p:tgtEl>
                                          <p:spTgt spid="2">
                                            <p:txEl>
                                              <p:pRg st="2" end="2"/>
                                            </p:txEl>
                                          </p:spTgt>
                                        </p:tgtEl>
                                      </p:cBhvr>
                                    </p:animEffect>
                                    <p:anim calcmode="lin" valueType="num">
                                      <p:cBhvr>
                                        <p:cTn id="2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000"/>
                                        <p:tgtEl>
                                          <p:spTgt spid="6"/>
                                        </p:tgtEl>
                                      </p:cBhvr>
                                    </p:animEffect>
                                    <p:anim calcmode="lin" valueType="num">
                                      <p:cBhvr>
                                        <p:cTn id="63" dur="1000" fill="hold"/>
                                        <p:tgtEl>
                                          <p:spTgt spid="6"/>
                                        </p:tgtEl>
                                        <p:attrNameLst>
                                          <p:attrName>ppt_x</p:attrName>
                                        </p:attrNameLst>
                                      </p:cBhvr>
                                      <p:tavLst>
                                        <p:tav tm="0">
                                          <p:val>
                                            <p:strVal val="#ppt_x"/>
                                          </p:val>
                                        </p:tav>
                                        <p:tav tm="100000">
                                          <p:val>
                                            <p:strVal val="#ppt_x"/>
                                          </p:val>
                                        </p:tav>
                                      </p:tavLst>
                                    </p:anim>
                                    <p:anim calcmode="lin" valueType="num">
                                      <p:cBhvr>
                                        <p:cTn id="6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缺角矩形 12"/>
          <p:cNvSpPr/>
          <p:nvPr/>
        </p:nvSpPr>
        <p:spPr>
          <a:xfrm>
            <a:off x="1530502" y="428056"/>
            <a:ext cx="5500726" cy="663081"/>
          </a:xfrm>
          <a:prstGeom prst="plaque">
            <a:avLst/>
          </a:prstGeom>
          <a:solidFill>
            <a:schemeClr val="bg1">
              <a:alpha val="60000"/>
            </a:schemeClr>
          </a:solidFill>
          <a:ln w="25400">
            <a:noFill/>
          </a:ln>
          <a:effectLst>
            <a:outerShdw blurRad="225425" dist="38100" dir="5220000" algn="ctr">
              <a:srgbClr val="000000">
                <a:alpha val="33000"/>
              </a:srgbClr>
            </a:outerShdw>
          </a:effectLst>
          <a:scene3d>
            <a:camera prst="perspectiveFront"/>
            <a:lightRig rig="flat" dir="t"/>
          </a:scene3d>
          <a:sp3d extrusionH="254000" contourW="19050">
            <a:bevelT w="101600" prst="relaxedInset"/>
            <a:bevelB prst="convex"/>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a:solidFill>
                <a:schemeClr val="tx1"/>
              </a:solidFill>
              <a:latin typeface="微软雅黑" pitchFamily="34" charset="-122"/>
              <a:ea typeface="微软雅黑" pitchFamily="34" charset="-122"/>
            </a:endParaRPr>
          </a:p>
        </p:txBody>
      </p:sp>
      <p:sp>
        <p:nvSpPr>
          <p:cNvPr id="4" name="矩形 13"/>
          <p:cNvSpPr/>
          <p:nvPr/>
        </p:nvSpPr>
        <p:spPr bwMode="auto">
          <a:xfrm>
            <a:off x="737754" y="1269343"/>
            <a:ext cx="2428892" cy="3214710"/>
          </a:xfrm>
          <a:prstGeom prst="rect">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convex"/>
            <a:bevelB prst="angle"/>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5" name="矩形 14"/>
          <p:cNvSpPr/>
          <p:nvPr/>
        </p:nvSpPr>
        <p:spPr bwMode="auto">
          <a:xfrm>
            <a:off x="3452398" y="1269343"/>
            <a:ext cx="2428892" cy="3214710"/>
          </a:xfrm>
          <a:prstGeom prst="rect">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convex"/>
            <a:bevelB prst="angle"/>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6" name="矩形 15"/>
          <p:cNvSpPr/>
          <p:nvPr/>
        </p:nvSpPr>
        <p:spPr bwMode="auto">
          <a:xfrm>
            <a:off x="6167042" y="1247571"/>
            <a:ext cx="2428892" cy="3214710"/>
          </a:xfrm>
          <a:prstGeom prst="rect">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convex"/>
            <a:bevelB prst="angle"/>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7" name="AutoShape 2"/>
          <p:cNvSpPr>
            <a:spLocks noChangeArrowheads="1"/>
          </p:cNvSpPr>
          <p:nvPr/>
        </p:nvSpPr>
        <p:spPr bwMode="auto">
          <a:xfrm>
            <a:off x="737754" y="1805128"/>
            <a:ext cx="2428892" cy="1633394"/>
          </a:xfrm>
          <a:prstGeom prst="roundRect">
            <a:avLst>
              <a:gd name="adj" fmla="val 11741"/>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indent="176213">
              <a:buFont typeface="Arial" panose="020B0604020202020204" pitchFamily="34" charset="0"/>
              <a:buChar char="•"/>
            </a:pPr>
            <a:r>
              <a:rPr lang="ru-RU" altLang="ru-RU" sz="1000" kern="0" dirty="0">
                <a:solidFill>
                  <a:schemeClr val="bg1"/>
                </a:solidFill>
                <a:latin typeface="Century Schoolbook" panose="02040604050505020304" pitchFamily="18" charset="0"/>
                <a:cs typeface="Times New Roman" pitchFamily="18" charset="0"/>
              </a:rPr>
              <a:t>Более 30 мероприятий.</a:t>
            </a:r>
          </a:p>
          <a:p>
            <a:pPr indent="176213">
              <a:buFont typeface="Arial" panose="020B0604020202020204" pitchFamily="34" charset="0"/>
              <a:buChar char="•"/>
            </a:pPr>
            <a:r>
              <a:rPr lang="ru-RU" altLang="ru-RU" sz="1000" kern="0" dirty="0">
                <a:solidFill>
                  <a:schemeClr val="bg1"/>
                </a:solidFill>
                <a:latin typeface="Century Schoolbook" panose="02040604050505020304" pitchFamily="18" charset="0"/>
                <a:cs typeface="Times New Roman" pitchFamily="18" charset="0"/>
              </a:rPr>
              <a:t>Еженедельные лабораторные занятия со студентами</a:t>
            </a:r>
            <a:endParaRPr lang="ru-RU" sz="1000" dirty="0">
              <a:solidFill>
                <a:schemeClr val="bg1"/>
              </a:solidFill>
              <a:latin typeface="Century Schoolbook" panose="02040604050505020304" pitchFamily="18" charset="0"/>
            </a:endParaRPr>
          </a:p>
        </p:txBody>
      </p:sp>
      <p:sp>
        <p:nvSpPr>
          <p:cNvPr id="8" name="AutoShape 2"/>
          <p:cNvSpPr>
            <a:spLocks noChangeArrowheads="1"/>
          </p:cNvSpPr>
          <p:nvPr/>
        </p:nvSpPr>
        <p:spPr bwMode="auto">
          <a:xfrm>
            <a:off x="3452398" y="1805128"/>
            <a:ext cx="2428892" cy="1633394"/>
          </a:xfrm>
          <a:prstGeom prst="roundRect">
            <a:avLst>
              <a:gd name="adj" fmla="val 11741"/>
            </a:avLst>
          </a:prstGeom>
          <a:gradFill flip="none" rotWithShape="1">
            <a:gsLst>
              <a:gs pos="0">
                <a:srgbClr val="FFCF01"/>
              </a:gs>
              <a:gs pos="90000">
                <a:srgbClr val="E22000"/>
              </a:gs>
            </a:gsLst>
            <a:lin ang="189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a:bevelT w="101600" prst="convex"/>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indent="176213">
              <a:buFont typeface="Arial" panose="020B0604020202020204" pitchFamily="34" charset="0"/>
              <a:buChar char="•"/>
            </a:pPr>
            <a:r>
              <a:rPr lang="ru-RU" altLang="ru-RU" sz="1000" kern="0" dirty="0">
                <a:solidFill>
                  <a:schemeClr val="bg1"/>
                </a:solidFill>
                <a:latin typeface="Century Schoolbook" panose="02040604050505020304" pitchFamily="18" charset="0"/>
                <a:cs typeface="Times New Roman" pitchFamily="18" charset="0"/>
              </a:rPr>
              <a:t>Обучено 40 чел. по программе ПК «</a:t>
            </a:r>
            <a:r>
              <a:rPr lang="ru-RU" sz="1000" dirty="0">
                <a:solidFill>
                  <a:schemeClr val="bg1"/>
                </a:solidFill>
                <a:latin typeface="Century Schoolbook" panose="02040604050505020304" pitchFamily="18" charset="0"/>
                <a:cs typeface="Times New Roman" panose="02020603050405020304" pitchFamily="18" charset="0"/>
              </a:rPr>
              <a:t>Обучение английскому языку в дошкольных образовательных организациях в контексте реализации ФГОС ДО</a:t>
            </a:r>
            <a:r>
              <a:rPr lang="ru-RU" altLang="ru-RU" sz="1000" kern="0" dirty="0">
                <a:solidFill>
                  <a:schemeClr val="bg1"/>
                </a:solidFill>
                <a:latin typeface="Century Schoolbook" panose="02040604050505020304" pitchFamily="18" charset="0"/>
                <a:cs typeface="Times New Roman" pitchFamily="18" charset="0"/>
              </a:rPr>
              <a:t>»</a:t>
            </a:r>
            <a:endParaRPr lang="ru-RU" sz="1000" dirty="0">
              <a:solidFill>
                <a:schemeClr val="bg1"/>
              </a:solidFill>
              <a:latin typeface="Century Schoolbook" panose="02040604050505020304" pitchFamily="18" charset="0"/>
              <a:cs typeface="Times New Roman" panose="02020603050405020304" pitchFamily="18" charset="0"/>
            </a:endParaRPr>
          </a:p>
        </p:txBody>
      </p:sp>
      <p:sp>
        <p:nvSpPr>
          <p:cNvPr id="9" name="AutoShape 2"/>
          <p:cNvSpPr>
            <a:spLocks noChangeArrowheads="1"/>
          </p:cNvSpPr>
          <p:nvPr/>
        </p:nvSpPr>
        <p:spPr bwMode="auto">
          <a:xfrm>
            <a:off x="6167042" y="1805128"/>
            <a:ext cx="2500330" cy="1633394"/>
          </a:xfrm>
          <a:prstGeom prst="roundRect">
            <a:avLst>
              <a:gd name="adj" fmla="val 11741"/>
            </a:avLst>
          </a:prstGeom>
          <a:gradFill flip="none" rotWithShape="1">
            <a:gsLst>
              <a:gs pos="0">
                <a:srgbClr val="6EFF01"/>
              </a:gs>
              <a:gs pos="90000">
                <a:srgbClr val="0F5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indent="176213">
              <a:buFont typeface="Arial" panose="020B0604020202020204" pitchFamily="34" charset="0"/>
              <a:buChar char="•"/>
            </a:pPr>
            <a:r>
              <a:rPr lang="ru-RU" sz="1000" dirty="0">
                <a:solidFill>
                  <a:schemeClr val="bg1"/>
                </a:solidFill>
                <a:latin typeface="Century Schoolbook" panose="02040604050505020304" pitchFamily="18" charset="0"/>
                <a:cs typeface="Times New Roman" panose="02020603050405020304" pitchFamily="18" charset="0"/>
              </a:rPr>
              <a:t>Федеральная акция «Наука рядом» в рамках Всероссийского движения школьников «Большая перемена».</a:t>
            </a:r>
          </a:p>
          <a:p>
            <a:pPr marL="171450" indent="-171450">
              <a:buFont typeface="Arial" panose="020B0604020202020204" pitchFamily="34" charset="0"/>
              <a:buChar char="•"/>
            </a:pPr>
            <a:r>
              <a:rPr lang="ru-RU" sz="1000" dirty="0">
                <a:solidFill>
                  <a:schemeClr val="bg1"/>
                </a:solidFill>
                <a:latin typeface="Century Schoolbook" panose="02040604050505020304" pitchFamily="18" charset="0"/>
                <a:cs typeface="Times New Roman" panose="02020603050405020304" pitchFamily="18" charset="0"/>
              </a:rPr>
              <a:t>Более 25 мероприятий;</a:t>
            </a:r>
          </a:p>
          <a:p>
            <a:r>
              <a:rPr lang="ru-RU" sz="1000" dirty="0">
                <a:solidFill>
                  <a:schemeClr val="bg1"/>
                </a:solidFill>
                <a:latin typeface="Century Schoolbook" panose="02040604050505020304" pitchFamily="18" charset="0"/>
                <a:cs typeface="Times New Roman" panose="02020603050405020304" pitchFamily="18" charset="0"/>
              </a:rPr>
              <a:t>подготовка студентов к участию в конкурсах </a:t>
            </a:r>
            <a:r>
              <a:rPr lang="ru-RU" sz="1000" dirty="0" err="1">
                <a:solidFill>
                  <a:schemeClr val="bg1"/>
                </a:solidFill>
                <a:latin typeface="Century Schoolbook" panose="02040604050505020304" pitchFamily="18" charset="0"/>
                <a:cs typeface="Times New Roman" panose="02020603050405020304" pitchFamily="18" charset="0"/>
              </a:rPr>
              <a:t>профмастерства</a:t>
            </a:r>
            <a:r>
              <a:rPr lang="ru-RU" sz="1000" dirty="0">
                <a:solidFill>
                  <a:schemeClr val="bg1"/>
                </a:solidFill>
                <a:latin typeface="Century Schoolbook" panose="02040604050505020304" pitchFamily="18" charset="0"/>
                <a:cs typeface="Times New Roman" panose="02020603050405020304" pitchFamily="18" charset="0"/>
              </a:rPr>
              <a:t>, НИР и др.</a:t>
            </a:r>
          </a:p>
          <a:p>
            <a:pPr marL="171450" indent="-171450" fontAlgn="auto">
              <a:spcBef>
                <a:spcPts val="0"/>
              </a:spcBef>
              <a:spcAft>
                <a:spcPts val="0"/>
              </a:spcAft>
              <a:buFont typeface="Arial" panose="020B0604020202020204" pitchFamily="34" charset="0"/>
              <a:buChar char="•"/>
              <a:defRPr/>
            </a:pPr>
            <a:r>
              <a:rPr lang="ru-RU" altLang="ru-RU" sz="1000" kern="0" dirty="0">
                <a:solidFill>
                  <a:schemeClr val="bg1"/>
                </a:solidFill>
                <a:latin typeface="Century Schoolbook" panose="02040604050505020304" pitchFamily="18" charset="0"/>
                <a:cs typeface="Times New Roman" pitchFamily="18" charset="0"/>
              </a:rPr>
              <a:t>Еженедельные лабораторные занятия со студентами.</a:t>
            </a:r>
            <a:endParaRPr lang="ru-RU" sz="1000" dirty="0">
              <a:solidFill>
                <a:schemeClr val="bg1"/>
              </a:solidFill>
              <a:latin typeface="Century Schoolbook" panose="02040604050505020304" pitchFamily="18" charset="0"/>
            </a:endParaRPr>
          </a:p>
        </p:txBody>
      </p:sp>
      <p:sp>
        <p:nvSpPr>
          <p:cNvPr id="13" name="TextBox 147"/>
          <p:cNvSpPr txBox="1">
            <a:spLocks noChangeArrowheads="1"/>
          </p:cNvSpPr>
          <p:nvPr/>
        </p:nvSpPr>
        <p:spPr bwMode="auto">
          <a:xfrm>
            <a:off x="952068" y="1272026"/>
            <a:ext cx="2071702" cy="553998"/>
          </a:xfrm>
          <a:prstGeom prst="rect">
            <a:avLst/>
          </a:prstGeom>
          <a:noFill/>
          <a:ln w="9525">
            <a:noFill/>
            <a:miter lim="800000"/>
            <a:headEnd/>
            <a:tailEnd/>
          </a:ln>
        </p:spPr>
        <p:txBody>
          <a:bodyPr wrap="square" anchor="ct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ru-RU" sz="1000" kern="0" dirty="0">
                <a:latin typeface="Century Schoolbook" panose="02040604050505020304" pitchFamily="18" charset="0"/>
                <a:cs typeface="Times New Roman" panose="02020603050405020304" pitchFamily="18" charset="0"/>
              </a:rPr>
              <a:t>Лаборатория </a:t>
            </a:r>
            <a:r>
              <a:rPr lang="ru-RU" altLang="ru-RU" sz="1000" kern="0" dirty="0">
                <a:latin typeface="Century Schoolbook" panose="02040604050505020304" pitchFamily="18" charset="0"/>
                <a:cs typeface="Times New Roman" pitchFamily="18" charset="0"/>
              </a:rPr>
              <a:t>STEM-образование с партнером </a:t>
            </a:r>
            <a:r>
              <a:rPr lang="ru-RU" altLang="ru-RU" sz="1000" kern="0" dirty="0" err="1">
                <a:latin typeface="Century Schoolbook" panose="02040604050505020304" pitchFamily="18" charset="0"/>
                <a:cs typeface="Times New Roman" pitchFamily="18" charset="0"/>
              </a:rPr>
              <a:t>Элти-Кудиц</a:t>
            </a:r>
            <a:r>
              <a:rPr lang="ru-RU" altLang="ru-RU" sz="1000" kern="0" dirty="0">
                <a:latin typeface="Century Schoolbook" panose="02040604050505020304" pitchFamily="18" charset="0"/>
                <a:cs typeface="Times New Roman" pitchFamily="18" charset="0"/>
              </a:rPr>
              <a:t> на базе МОЦДО </a:t>
            </a:r>
            <a:endParaRPr lang="ru-RU" sz="1000" dirty="0">
              <a:latin typeface="Century Schoolbook" panose="02040604050505020304" pitchFamily="18" charset="0"/>
            </a:endParaRPr>
          </a:p>
        </p:txBody>
      </p:sp>
      <p:sp>
        <p:nvSpPr>
          <p:cNvPr id="15" name="TextBox 147"/>
          <p:cNvSpPr txBox="1">
            <a:spLocks noChangeArrowheads="1"/>
          </p:cNvSpPr>
          <p:nvPr/>
        </p:nvSpPr>
        <p:spPr bwMode="auto">
          <a:xfrm>
            <a:off x="6309918" y="1272025"/>
            <a:ext cx="2071702" cy="553998"/>
          </a:xfrm>
          <a:prstGeom prst="rect">
            <a:avLst/>
          </a:prstGeom>
          <a:noFill/>
          <a:ln w="9525">
            <a:noFill/>
            <a:miter lim="800000"/>
            <a:headEnd/>
            <a:tailEnd/>
          </a:ln>
        </p:spPr>
        <p:txBody>
          <a:bodyPr wrap="square" anchor="ct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ru-RU" sz="1000" dirty="0">
                <a:latin typeface="Century Schoolbook" panose="02040604050505020304" pitchFamily="18" charset="0"/>
                <a:cs typeface="Times New Roman" panose="02020603050405020304" pitchFamily="18" charset="0"/>
              </a:rPr>
              <a:t>Учебная лаборатория </a:t>
            </a:r>
            <a:r>
              <a:rPr lang="en-US" sz="1000" dirty="0">
                <a:latin typeface="Century Schoolbook" panose="02040604050505020304" pitchFamily="18" charset="0"/>
                <a:cs typeface="Times New Roman" panose="02020603050405020304" pitchFamily="18" charset="0"/>
              </a:rPr>
              <a:t>STEAM-</a:t>
            </a:r>
            <a:r>
              <a:rPr lang="ru-RU" sz="1000" dirty="0">
                <a:latin typeface="Century Schoolbook" panose="02040604050505020304" pitchFamily="18" charset="0"/>
                <a:cs typeface="Times New Roman" panose="02020603050405020304" pitchFamily="18" charset="0"/>
              </a:rPr>
              <a:t>образование на базе биолого-химического факультета </a:t>
            </a:r>
          </a:p>
        </p:txBody>
      </p:sp>
      <p:sp>
        <p:nvSpPr>
          <p:cNvPr id="31" name="TextBox 147"/>
          <p:cNvSpPr txBox="1">
            <a:spLocks noChangeArrowheads="1"/>
          </p:cNvSpPr>
          <p:nvPr/>
        </p:nvSpPr>
        <p:spPr bwMode="auto">
          <a:xfrm>
            <a:off x="2487985" y="587205"/>
            <a:ext cx="3393305" cy="307777"/>
          </a:xfrm>
          <a:prstGeom prst="rect">
            <a:avLst/>
          </a:prstGeom>
          <a:noFill/>
          <a:ln w="9525">
            <a:noFill/>
            <a:miter lim="800000"/>
            <a:headEnd/>
            <a:tailEnd/>
          </a:ln>
        </p:spPr>
        <p:txBody>
          <a:bodyPr wrap="square" anchor="ct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fontAlgn="ctr">
              <a:spcBef>
                <a:spcPts val="0"/>
              </a:spcBef>
              <a:spcAft>
                <a:spcPts val="0"/>
              </a:spcAft>
              <a:buClr>
                <a:srgbClr val="FF0000"/>
              </a:buClr>
              <a:buSzPct val="70000"/>
              <a:defRPr/>
            </a:pPr>
            <a:r>
              <a:rPr lang="ru-RU" altLang="ru-RU" sz="1400" b="1" dirty="0">
                <a:latin typeface="Century Schoolbook" panose="02040604050505020304" pitchFamily="18" charset="0"/>
              </a:rPr>
              <a:t>Работа лабораторий в 2022 году</a:t>
            </a:r>
            <a:endParaRPr kumimoji="1" lang="zh-CN" altLang="en-US" sz="1400" dirty="0">
              <a:solidFill>
                <a:schemeClr val="tx2">
                  <a:lumMod val="75000"/>
                </a:schemeClr>
              </a:solidFill>
              <a:effectLst>
                <a:reflection blurRad="6350" stA="50000" endA="300" endPos="50000" dist="29997" dir="5400000" sy="-100000" algn="bl" rotWithShape="0"/>
              </a:effectLst>
              <a:latin typeface="微软雅黑" pitchFamily="34" charset="-122"/>
              <a:ea typeface="微软雅黑" pitchFamily="34" charset="-122"/>
            </a:endParaRPr>
          </a:p>
        </p:txBody>
      </p:sp>
      <p:pic>
        <p:nvPicPr>
          <p:cNvPr id="38" name="Рисунок 37"/>
          <p:cNvPicPr>
            <a:picLocks noChangeAspect="1"/>
          </p:cNvPicPr>
          <p:nvPr/>
        </p:nvPicPr>
        <p:blipFill>
          <a:blip r:embed="rId2"/>
          <a:stretch>
            <a:fillRect/>
          </a:stretch>
        </p:blipFill>
        <p:spPr>
          <a:xfrm>
            <a:off x="4104519" y="3511742"/>
            <a:ext cx="981772" cy="985828"/>
          </a:xfrm>
          <a:prstGeom prst="rect">
            <a:avLst/>
          </a:prstGeom>
        </p:spPr>
      </p:pic>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1198" y="3667700"/>
            <a:ext cx="1112018" cy="794581"/>
          </a:xfrm>
          <a:prstGeom prst="rect">
            <a:avLst/>
          </a:prstGeom>
        </p:spPr>
      </p:pic>
      <p:sp>
        <p:nvSpPr>
          <p:cNvPr id="40" name="Прямоугольник 39"/>
          <p:cNvSpPr/>
          <p:nvPr/>
        </p:nvSpPr>
        <p:spPr>
          <a:xfrm>
            <a:off x="3958825" y="1261553"/>
            <a:ext cx="1630506" cy="553998"/>
          </a:xfrm>
          <a:prstGeom prst="rect">
            <a:avLst/>
          </a:prstGeom>
        </p:spPr>
        <p:txBody>
          <a:bodyPr wrap="square">
            <a:spAutoFit/>
          </a:bodyPr>
          <a:lstStyle/>
          <a:p>
            <a:pPr algn="ctr"/>
            <a:r>
              <a:rPr lang="ru-RU" altLang="ru-RU" sz="1000" kern="0" dirty="0">
                <a:latin typeface="Century Schoolbook" panose="02040604050505020304" pitchFamily="18" charset="0"/>
                <a:cs typeface="Times New Roman" pitchFamily="18" charset="0"/>
              </a:rPr>
              <a:t>Лаборатория «Мозаичный ПАРК» на базе МОЦДО</a:t>
            </a:r>
            <a:endParaRPr lang="ru-RU" sz="1000" dirty="0">
              <a:latin typeface="Century Schoolbook" panose="02040604050505020304" pitchFamily="18" charset="0"/>
            </a:endParaRPr>
          </a:p>
        </p:txBody>
      </p:sp>
      <p:pic>
        <p:nvPicPr>
          <p:cNvPr id="42" name="Рисунок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0502" y="3468104"/>
            <a:ext cx="843395" cy="1007039"/>
          </a:xfrm>
          <a:prstGeom prst="rect">
            <a:avLst/>
          </a:prstGeom>
        </p:spPr>
      </p:pic>
      <p:grpSp>
        <p:nvGrpSpPr>
          <p:cNvPr id="43" name="Gruppieren 19"/>
          <p:cNvGrpSpPr/>
          <p:nvPr/>
        </p:nvGrpSpPr>
        <p:grpSpPr>
          <a:xfrm>
            <a:off x="737755" y="4555864"/>
            <a:ext cx="11170227" cy="572956"/>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44" name="Pfeil nach links 15"/>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45" name="Pfeil nach links 16"/>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sp>
        <p:nvSpPr>
          <p:cNvPr id="46" name="Прямоугольник 45"/>
          <p:cNvSpPr/>
          <p:nvPr/>
        </p:nvSpPr>
        <p:spPr>
          <a:xfrm>
            <a:off x="5434132" y="5343440"/>
            <a:ext cx="3966150" cy="307777"/>
          </a:xfrm>
          <a:prstGeom prst="rect">
            <a:avLst/>
          </a:prstGeom>
        </p:spPr>
        <p:txBody>
          <a:bodyPr wrap="none">
            <a:spAutoFit/>
          </a:bodyPr>
          <a:lstStyle/>
          <a:p>
            <a:r>
              <a:rPr lang="ru-RU" altLang="ru-RU" sz="1400" b="1" dirty="0">
                <a:latin typeface="Century Schoolbook" panose="02040604050505020304" pitchFamily="18" charset="0"/>
              </a:rPr>
              <a:t>Нереализованные возможности 2022 г :</a:t>
            </a:r>
            <a:endParaRPr lang="ru-RU" sz="1400" b="1" dirty="0">
              <a:latin typeface="Century Schoolbook" panose="02040604050505020304" pitchFamily="18" charset="0"/>
            </a:endParaRPr>
          </a:p>
        </p:txBody>
      </p:sp>
      <p:sp>
        <p:nvSpPr>
          <p:cNvPr id="47" name="Прямоугольник 46"/>
          <p:cNvSpPr/>
          <p:nvPr/>
        </p:nvSpPr>
        <p:spPr>
          <a:xfrm>
            <a:off x="6030449" y="5708194"/>
            <a:ext cx="2773516" cy="307777"/>
          </a:xfrm>
          <a:prstGeom prst="rect">
            <a:avLst/>
          </a:prstGeom>
        </p:spPr>
        <p:txBody>
          <a:bodyPr wrap="none">
            <a:spAutoFit/>
          </a:bodyPr>
          <a:lstStyle/>
          <a:p>
            <a:pPr lvl="0" algn="just" fontAlgn="base">
              <a:spcBef>
                <a:spcPct val="0"/>
              </a:spcBef>
              <a:spcAft>
                <a:spcPct val="0"/>
              </a:spcAft>
            </a:pPr>
            <a:r>
              <a:rPr lang="ru-RU" altLang="ru-RU" sz="1400" b="1" dirty="0">
                <a:latin typeface="Century Schoolbook" panose="02040604050505020304" pitchFamily="18" charset="0"/>
                <a:cs typeface="Times New Roman" panose="02020603050405020304" pitchFamily="18" charset="0"/>
              </a:rPr>
              <a:t>5 заявок на конкурсы РНФ</a:t>
            </a:r>
          </a:p>
        </p:txBody>
      </p:sp>
      <p:pic>
        <p:nvPicPr>
          <p:cNvPr id="48" name="Рисунок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57664" y="5183462"/>
            <a:ext cx="2150318" cy="1343948"/>
          </a:xfrm>
          <a:prstGeom prst="rect">
            <a:avLst/>
          </a:prstGeom>
        </p:spPr>
      </p:pic>
      <p:pic>
        <p:nvPicPr>
          <p:cNvPr id="49" name="Рисунок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50" name="Прямоугольник 49"/>
          <p:cNvSpPr/>
          <p:nvPr/>
        </p:nvSpPr>
        <p:spPr>
          <a:xfrm>
            <a:off x="4512750" y="6044044"/>
            <a:ext cx="5036956" cy="307777"/>
          </a:xfrm>
          <a:prstGeom prst="rect">
            <a:avLst/>
          </a:prstGeom>
        </p:spPr>
        <p:txBody>
          <a:bodyPr wrap="none">
            <a:spAutoFit/>
          </a:bodyPr>
          <a:lstStyle/>
          <a:p>
            <a:r>
              <a:rPr lang="ru-RU" altLang="ru-RU" sz="1400" b="1" dirty="0">
                <a:latin typeface="Century Schoolbook" panose="02040604050505020304" pitchFamily="18" charset="0"/>
                <a:ea typeface="Calibri" panose="020F0502020204030204" pitchFamily="34" charset="0"/>
                <a:cs typeface="Times New Roman" panose="02020603050405020304" pitchFamily="18" charset="0"/>
              </a:rPr>
              <a:t>В 2023 г. открыта подача заявок на конкурсы РНФ</a:t>
            </a:r>
            <a:endParaRPr lang="ru-RU" sz="1400" dirty="0">
              <a:latin typeface="Century Schoolbook" panose="02040604050505020304" pitchFamily="18" charset="0"/>
            </a:endParaRPr>
          </a:p>
        </p:txBody>
      </p:sp>
      <p:pic>
        <p:nvPicPr>
          <p:cNvPr id="26" name="Рисунок 25"/>
          <p:cNvPicPr>
            <a:picLocks noChangeAspect="1"/>
          </p:cNvPicPr>
          <p:nvPr/>
        </p:nvPicPr>
        <p:blipFill>
          <a:blip r:embed="rId7"/>
          <a:stretch>
            <a:fillRect/>
          </a:stretch>
        </p:blipFill>
        <p:spPr>
          <a:xfrm rot="1559598">
            <a:off x="10867773" y="187860"/>
            <a:ext cx="1397490" cy="513730"/>
          </a:xfrm>
          <a:prstGeom prst="rect">
            <a:avLst/>
          </a:prstGeom>
        </p:spPr>
      </p:pic>
      <p:sp>
        <p:nvSpPr>
          <p:cNvPr id="28" name="TextBox 27">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
        <p:nvSpPr>
          <p:cNvPr id="2" name="Прямоугольник 1"/>
          <p:cNvSpPr/>
          <p:nvPr/>
        </p:nvSpPr>
        <p:spPr>
          <a:xfrm>
            <a:off x="998957" y="6515329"/>
            <a:ext cx="6560666" cy="307777"/>
          </a:xfrm>
          <a:prstGeom prst="rect">
            <a:avLst/>
          </a:prstGeom>
        </p:spPr>
        <p:txBody>
          <a:bodyPr wrap="square">
            <a:spAutoFit/>
          </a:bodyPr>
          <a:lstStyle/>
          <a:p>
            <a:r>
              <a:rPr lang="ru-RU" altLang="ru-RU" sz="1400" b="1" u="sng" dirty="0">
                <a:latin typeface="Century Schoolbook" panose="02040604050505020304" pitchFamily="18" charset="0"/>
                <a:cs typeface="Times New Roman" panose="02020603050405020304" pitchFamily="18" charset="0"/>
              </a:rPr>
              <a:t>Задача:</a:t>
            </a:r>
            <a:r>
              <a:rPr lang="ru-RU" altLang="ru-RU" sz="1400" b="1" dirty="0">
                <a:latin typeface="Century Schoolbook" panose="02040604050505020304" pitchFamily="18" charset="0"/>
                <a:cs typeface="Times New Roman" panose="02020603050405020304" pitchFamily="18" charset="0"/>
              </a:rPr>
              <a:t> поиск </a:t>
            </a:r>
            <a:r>
              <a:rPr lang="ru-RU" altLang="ru-RU" sz="1400" b="1" dirty="0" smtClean="0">
                <a:latin typeface="Century Schoolbook" panose="02040604050505020304" pitchFamily="18" charset="0"/>
                <a:cs typeface="Times New Roman" panose="02020603050405020304" pitchFamily="18" charset="0"/>
              </a:rPr>
              <a:t>новых </a:t>
            </a:r>
            <a:r>
              <a:rPr lang="ru-RU" altLang="ru-RU" sz="1400" b="1" dirty="0">
                <a:latin typeface="Century Schoolbook" panose="02040604050505020304" pitchFamily="18" charset="0"/>
                <a:cs typeface="Times New Roman" panose="02020603050405020304" pitchFamily="18" charset="0"/>
              </a:rPr>
              <a:t>конкурсов </a:t>
            </a:r>
            <a:r>
              <a:rPr lang="ru-RU" altLang="ru-RU" sz="1400" b="1" dirty="0" err="1">
                <a:latin typeface="Century Schoolbook" panose="02040604050505020304" pitchFamily="18" charset="0"/>
                <a:cs typeface="Times New Roman" panose="02020603050405020304" pitchFamily="18" charset="0"/>
              </a:rPr>
              <a:t>грантовой</a:t>
            </a:r>
            <a:r>
              <a:rPr lang="ru-RU" altLang="ru-RU" sz="1400" b="1" dirty="0">
                <a:latin typeface="Century Schoolbook" panose="02040604050505020304" pitchFamily="18" charset="0"/>
                <a:cs typeface="Times New Roman" panose="02020603050405020304" pitchFamily="18" charset="0"/>
              </a:rPr>
              <a:t> поддержки</a:t>
            </a:r>
            <a:endParaRPr lang="ru-RU" sz="1400" b="1" dirty="0">
              <a:latin typeface="Century Schoolbook" panose="02040604050505020304" pitchFamily="18" charset="0"/>
            </a:endParaRPr>
          </a:p>
        </p:txBody>
      </p:sp>
    </p:spTree>
    <p:extLst>
      <p:ext uri="{BB962C8B-B14F-4D97-AF65-F5344CB8AC3E}">
        <p14:creationId xmlns:p14="http://schemas.microsoft.com/office/powerpoint/2010/main" val="42532209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6" presetClass="entr" presetSubtype="16"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circle(in)">
                                      <p:cBhvr>
                                        <p:cTn id="34" dur="20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par>
                                <p:cTn id="47" presetID="6"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circle(in)">
                                      <p:cBhvr>
                                        <p:cTn id="49" dur="2000"/>
                                        <p:tgtEl>
                                          <p:spTgt spid="38"/>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1000"/>
                                        <p:tgtEl>
                                          <p:spTgt spid="6"/>
                                        </p:tgtEl>
                                      </p:cBhvr>
                                    </p:animEffect>
                                    <p:anim calcmode="lin" valueType="num">
                                      <p:cBhvr>
                                        <p:cTn id="60" dur="1000" fill="hold"/>
                                        <p:tgtEl>
                                          <p:spTgt spid="6"/>
                                        </p:tgtEl>
                                        <p:attrNameLst>
                                          <p:attrName>ppt_x</p:attrName>
                                        </p:attrNameLst>
                                      </p:cBhvr>
                                      <p:tavLst>
                                        <p:tav tm="0">
                                          <p:val>
                                            <p:strVal val="#ppt_x"/>
                                          </p:val>
                                        </p:tav>
                                        <p:tav tm="100000">
                                          <p:val>
                                            <p:strVal val="#ppt_x"/>
                                          </p:val>
                                        </p:tav>
                                      </p:tavLst>
                                    </p:anim>
                                    <p:anim calcmode="lin" valueType="num">
                                      <p:cBhvr>
                                        <p:cTn id="61" dur="1000" fill="hold"/>
                                        <p:tgtEl>
                                          <p:spTgt spid="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1000" fill="hold"/>
                                        <p:tgtEl>
                                          <p:spTgt spid="9"/>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1000"/>
                                        <p:tgtEl>
                                          <p:spTgt spid="15"/>
                                        </p:tgtEl>
                                      </p:cBhvr>
                                    </p:animEffect>
                                    <p:anim calcmode="lin" valueType="num">
                                      <p:cBhvr>
                                        <p:cTn id="70" dur="1000" fill="hold"/>
                                        <p:tgtEl>
                                          <p:spTgt spid="15"/>
                                        </p:tgtEl>
                                        <p:attrNameLst>
                                          <p:attrName>ppt_x</p:attrName>
                                        </p:attrNameLst>
                                      </p:cBhvr>
                                      <p:tavLst>
                                        <p:tav tm="0">
                                          <p:val>
                                            <p:strVal val="#ppt_x"/>
                                          </p:val>
                                        </p:tav>
                                        <p:tav tm="100000">
                                          <p:val>
                                            <p:strVal val="#ppt_x"/>
                                          </p:val>
                                        </p:tav>
                                      </p:tavLst>
                                    </p:anim>
                                    <p:anim calcmode="lin" valueType="num">
                                      <p:cBhvr>
                                        <p:cTn id="71" dur="1000" fill="hold"/>
                                        <p:tgtEl>
                                          <p:spTgt spid="15"/>
                                        </p:tgtEl>
                                        <p:attrNameLst>
                                          <p:attrName>ppt_y</p:attrName>
                                        </p:attrNameLst>
                                      </p:cBhvr>
                                      <p:tavLst>
                                        <p:tav tm="0">
                                          <p:val>
                                            <p:strVal val="#ppt_y+.1"/>
                                          </p:val>
                                        </p:tav>
                                        <p:tav tm="100000">
                                          <p:val>
                                            <p:strVal val="#ppt_y"/>
                                          </p:val>
                                        </p:tav>
                                      </p:tavLst>
                                    </p:anim>
                                  </p:childTnLst>
                                </p:cTn>
                              </p:par>
                              <p:par>
                                <p:cTn id="72" presetID="6" presetClass="entr" presetSubtype="16"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circle(in)">
                                      <p:cBhvr>
                                        <p:cTn id="74" dur="20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p:cTn id="79" dur="500" fill="hold"/>
                                        <p:tgtEl>
                                          <p:spTgt spid="43"/>
                                        </p:tgtEl>
                                        <p:attrNameLst>
                                          <p:attrName>ppt_w</p:attrName>
                                        </p:attrNameLst>
                                      </p:cBhvr>
                                      <p:tavLst>
                                        <p:tav tm="0">
                                          <p:val>
                                            <p:fltVal val="0"/>
                                          </p:val>
                                        </p:tav>
                                        <p:tav tm="100000">
                                          <p:val>
                                            <p:strVal val="#ppt_w"/>
                                          </p:val>
                                        </p:tav>
                                      </p:tavLst>
                                    </p:anim>
                                    <p:anim calcmode="lin" valueType="num">
                                      <p:cBhvr>
                                        <p:cTn id="80" dur="500" fill="hold"/>
                                        <p:tgtEl>
                                          <p:spTgt spid="43"/>
                                        </p:tgtEl>
                                        <p:attrNameLst>
                                          <p:attrName>ppt_h</p:attrName>
                                        </p:attrNameLst>
                                      </p:cBhvr>
                                      <p:tavLst>
                                        <p:tav tm="0">
                                          <p:val>
                                            <p:fltVal val="0"/>
                                          </p:val>
                                        </p:tav>
                                        <p:tav tm="100000">
                                          <p:val>
                                            <p:strVal val="#ppt_h"/>
                                          </p:val>
                                        </p:tav>
                                      </p:tavLst>
                                    </p:anim>
                                    <p:animEffect transition="in" filter="fade">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0" nodeType="clickEffect">
                                  <p:stCondLst>
                                    <p:cond delay="0"/>
                                  </p:stCondLst>
                                  <p:childTnLst>
                                    <p:set>
                                      <p:cBhvr>
                                        <p:cTn id="85" dur="1" fill="hold">
                                          <p:stCondLst>
                                            <p:cond delay="0"/>
                                          </p:stCondLst>
                                        </p:cTn>
                                        <p:tgtEl>
                                          <p:spTgt spid="46"/>
                                        </p:tgtEl>
                                        <p:attrNameLst>
                                          <p:attrName>style.visibility</p:attrName>
                                        </p:attrNameLst>
                                      </p:cBhvr>
                                      <p:to>
                                        <p:strVal val="visible"/>
                                      </p:to>
                                    </p:set>
                                    <p:anim calcmode="lin" valueType="num">
                                      <p:cBhvr>
                                        <p:cTn id="86" dur="1000" fill="hold"/>
                                        <p:tgtEl>
                                          <p:spTgt spid="46"/>
                                        </p:tgtEl>
                                        <p:attrNameLst>
                                          <p:attrName>ppt_w</p:attrName>
                                        </p:attrNameLst>
                                      </p:cBhvr>
                                      <p:tavLst>
                                        <p:tav tm="0">
                                          <p:val>
                                            <p:fltVal val="0"/>
                                          </p:val>
                                        </p:tav>
                                        <p:tav tm="100000">
                                          <p:val>
                                            <p:strVal val="#ppt_w"/>
                                          </p:val>
                                        </p:tav>
                                      </p:tavLst>
                                    </p:anim>
                                    <p:anim calcmode="lin" valueType="num">
                                      <p:cBhvr>
                                        <p:cTn id="87" dur="1000" fill="hold"/>
                                        <p:tgtEl>
                                          <p:spTgt spid="46"/>
                                        </p:tgtEl>
                                        <p:attrNameLst>
                                          <p:attrName>ppt_h</p:attrName>
                                        </p:attrNameLst>
                                      </p:cBhvr>
                                      <p:tavLst>
                                        <p:tav tm="0">
                                          <p:val>
                                            <p:fltVal val="0"/>
                                          </p:val>
                                        </p:tav>
                                        <p:tav tm="100000">
                                          <p:val>
                                            <p:strVal val="#ppt_h"/>
                                          </p:val>
                                        </p:tav>
                                      </p:tavLst>
                                    </p:anim>
                                    <p:anim calcmode="lin" valueType="num">
                                      <p:cBhvr>
                                        <p:cTn id="88" dur="1000" fill="hold"/>
                                        <p:tgtEl>
                                          <p:spTgt spid="46"/>
                                        </p:tgtEl>
                                        <p:attrNameLst>
                                          <p:attrName>style.rotation</p:attrName>
                                        </p:attrNameLst>
                                      </p:cBhvr>
                                      <p:tavLst>
                                        <p:tav tm="0">
                                          <p:val>
                                            <p:fltVal val="90"/>
                                          </p:val>
                                        </p:tav>
                                        <p:tav tm="100000">
                                          <p:val>
                                            <p:fltVal val="0"/>
                                          </p:val>
                                        </p:tav>
                                      </p:tavLst>
                                    </p:anim>
                                    <p:animEffect transition="in" filter="fade">
                                      <p:cBhvr>
                                        <p:cTn id="89" dur="1000"/>
                                        <p:tgtEl>
                                          <p:spTgt spid="46"/>
                                        </p:tgtEl>
                                      </p:cBhvr>
                                    </p:animEffect>
                                  </p:childTnLst>
                                </p:cTn>
                              </p:par>
                              <p:par>
                                <p:cTn id="90" presetID="31" presetClass="entr" presetSubtype="0" fill="hold" grpId="0" nodeType="with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1000" fill="hold"/>
                                        <p:tgtEl>
                                          <p:spTgt spid="47"/>
                                        </p:tgtEl>
                                        <p:attrNameLst>
                                          <p:attrName>ppt_w</p:attrName>
                                        </p:attrNameLst>
                                      </p:cBhvr>
                                      <p:tavLst>
                                        <p:tav tm="0">
                                          <p:val>
                                            <p:fltVal val="0"/>
                                          </p:val>
                                        </p:tav>
                                        <p:tav tm="100000">
                                          <p:val>
                                            <p:strVal val="#ppt_w"/>
                                          </p:val>
                                        </p:tav>
                                      </p:tavLst>
                                    </p:anim>
                                    <p:anim calcmode="lin" valueType="num">
                                      <p:cBhvr>
                                        <p:cTn id="93" dur="1000" fill="hold"/>
                                        <p:tgtEl>
                                          <p:spTgt spid="47"/>
                                        </p:tgtEl>
                                        <p:attrNameLst>
                                          <p:attrName>ppt_h</p:attrName>
                                        </p:attrNameLst>
                                      </p:cBhvr>
                                      <p:tavLst>
                                        <p:tav tm="0">
                                          <p:val>
                                            <p:fltVal val="0"/>
                                          </p:val>
                                        </p:tav>
                                        <p:tav tm="100000">
                                          <p:val>
                                            <p:strVal val="#ppt_h"/>
                                          </p:val>
                                        </p:tav>
                                      </p:tavLst>
                                    </p:anim>
                                    <p:anim calcmode="lin" valueType="num">
                                      <p:cBhvr>
                                        <p:cTn id="94" dur="1000" fill="hold"/>
                                        <p:tgtEl>
                                          <p:spTgt spid="47"/>
                                        </p:tgtEl>
                                        <p:attrNameLst>
                                          <p:attrName>style.rotation</p:attrName>
                                        </p:attrNameLst>
                                      </p:cBhvr>
                                      <p:tavLst>
                                        <p:tav tm="0">
                                          <p:val>
                                            <p:fltVal val="90"/>
                                          </p:val>
                                        </p:tav>
                                        <p:tav tm="100000">
                                          <p:val>
                                            <p:fltVal val="0"/>
                                          </p:val>
                                        </p:tav>
                                      </p:tavLst>
                                    </p:anim>
                                    <p:animEffect transition="in" filter="fade">
                                      <p:cBhvr>
                                        <p:cTn id="95" dur="1000"/>
                                        <p:tgtEl>
                                          <p:spTgt spid="47"/>
                                        </p:tgtEl>
                                      </p:cBhvr>
                                    </p:animEffect>
                                  </p:childTnLst>
                                </p:cTn>
                              </p:par>
                              <p:par>
                                <p:cTn id="96" presetID="31" presetClass="entr" presetSubtype="0" fill="hold" nodeType="withEffect">
                                  <p:stCondLst>
                                    <p:cond delay="0"/>
                                  </p:stCondLst>
                                  <p:childTnLst>
                                    <p:set>
                                      <p:cBhvr>
                                        <p:cTn id="97" dur="1" fill="hold">
                                          <p:stCondLst>
                                            <p:cond delay="0"/>
                                          </p:stCondLst>
                                        </p:cTn>
                                        <p:tgtEl>
                                          <p:spTgt spid="48"/>
                                        </p:tgtEl>
                                        <p:attrNameLst>
                                          <p:attrName>style.visibility</p:attrName>
                                        </p:attrNameLst>
                                      </p:cBhvr>
                                      <p:to>
                                        <p:strVal val="visible"/>
                                      </p:to>
                                    </p:set>
                                    <p:anim calcmode="lin" valueType="num">
                                      <p:cBhvr>
                                        <p:cTn id="98" dur="1000" fill="hold"/>
                                        <p:tgtEl>
                                          <p:spTgt spid="48"/>
                                        </p:tgtEl>
                                        <p:attrNameLst>
                                          <p:attrName>ppt_w</p:attrName>
                                        </p:attrNameLst>
                                      </p:cBhvr>
                                      <p:tavLst>
                                        <p:tav tm="0">
                                          <p:val>
                                            <p:fltVal val="0"/>
                                          </p:val>
                                        </p:tav>
                                        <p:tav tm="100000">
                                          <p:val>
                                            <p:strVal val="#ppt_w"/>
                                          </p:val>
                                        </p:tav>
                                      </p:tavLst>
                                    </p:anim>
                                    <p:anim calcmode="lin" valueType="num">
                                      <p:cBhvr>
                                        <p:cTn id="99" dur="1000" fill="hold"/>
                                        <p:tgtEl>
                                          <p:spTgt spid="48"/>
                                        </p:tgtEl>
                                        <p:attrNameLst>
                                          <p:attrName>ppt_h</p:attrName>
                                        </p:attrNameLst>
                                      </p:cBhvr>
                                      <p:tavLst>
                                        <p:tav tm="0">
                                          <p:val>
                                            <p:fltVal val="0"/>
                                          </p:val>
                                        </p:tav>
                                        <p:tav tm="100000">
                                          <p:val>
                                            <p:strVal val="#ppt_h"/>
                                          </p:val>
                                        </p:tav>
                                      </p:tavLst>
                                    </p:anim>
                                    <p:anim calcmode="lin" valueType="num">
                                      <p:cBhvr>
                                        <p:cTn id="100" dur="1000" fill="hold"/>
                                        <p:tgtEl>
                                          <p:spTgt spid="48"/>
                                        </p:tgtEl>
                                        <p:attrNameLst>
                                          <p:attrName>style.rotation</p:attrName>
                                        </p:attrNameLst>
                                      </p:cBhvr>
                                      <p:tavLst>
                                        <p:tav tm="0">
                                          <p:val>
                                            <p:fltVal val="90"/>
                                          </p:val>
                                        </p:tav>
                                        <p:tav tm="100000">
                                          <p:val>
                                            <p:fltVal val="0"/>
                                          </p:val>
                                        </p:tav>
                                      </p:tavLst>
                                    </p:anim>
                                    <p:animEffect transition="in" filter="fade">
                                      <p:cBhvr>
                                        <p:cTn id="101" dur="1000"/>
                                        <p:tgtEl>
                                          <p:spTgt spid="48"/>
                                        </p:tgtEl>
                                      </p:cBhvr>
                                    </p:animEffect>
                                  </p:childTnLst>
                                </p:cTn>
                              </p:par>
                              <p:par>
                                <p:cTn id="102" presetID="31" presetClass="entr" presetSubtype="0"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anim calcmode="lin" valueType="num">
                                      <p:cBhvr>
                                        <p:cTn id="104" dur="1000" fill="hold"/>
                                        <p:tgtEl>
                                          <p:spTgt spid="50"/>
                                        </p:tgtEl>
                                        <p:attrNameLst>
                                          <p:attrName>ppt_w</p:attrName>
                                        </p:attrNameLst>
                                      </p:cBhvr>
                                      <p:tavLst>
                                        <p:tav tm="0">
                                          <p:val>
                                            <p:fltVal val="0"/>
                                          </p:val>
                                        </p:tav>
                                        <p:tav tm="100000">
                                          <p:val>
                                            <p:strVal val="#ppt_w"/>
                                          </p:val>
                                        </p:tav>
                                      </p:tavLst>
                                    </p:anim>
                                    <p:anim calcmode="lin" valueType="num">
                                      <p:cBhvr>
                                        <p:cTn id="105" dur="1000" fill="hold"/>
                                        <p:tgtEl>
                                          <p:spTgt spid="50"/>
                                        </p:tgtEl>
                                        <p:attrNameLst>
                                          <p:attrName>ppt_h</p:attrName>
                                        </p:attrNameLst>
                                      </p:cBhvr>
                                      <p:tavLst>
                                        <p:tav tm="0">
                                          <p:val>
                                            <p:fltVal val="0"/>
                                          </p:val>
                                        </p:tav>
                                        <p:tav tm="100000">
                                          <p:val>
                                            <p:strVal val="#ppt_h"/>
                                          </p:val>
                                        </p:tav>
                                      </p:tavLst>
                                    </p:anim>
                                    <p:anim calcmode="lin" valueType="num">
                                      <p:cBhvr>
                                        <p:cTn id="106" dur="1000" fill="hold"/>
                                        <p:tgtEl>
                                          <p:spTgt spid="50"/>
                                        </p:tgtEl>
                                        <p:attrNameLst>
                                          <p:attrName>style.rotation</p:attrName>
                                        </p:attrNameLst>
                                      </p:cBhvr>
                                      <p:tavLst>
                                        <p:tav tm="0">
                                          <p:val>
                                            <p:fltVal val="90"/>
                                          </p:val>
                                        </p:tav>
                                        <p:tav tm="100000">
                                          <p:val>
                                            <p:fltVal val="0"/>
                                          </p:val>
                                        </p:tav>
                                      </p:tavLst>
                                    </p:anim>
                                    <p:animEffect transition="in" filter="fade">
                                      <p:cBhvr>
                                        <p:cTn id="107" dur="1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3" grpId="0"/>
      <p:bldP spid="15" grpId="0"/>
      <p:bldP spid="31" grpId="0"/>
      <p:bldP spid="40" grpId="0"/>
      <p:bldP spid="46" grpId="0"/>
      <p:bldP spid="47"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5" name="Прямоугольник 4"/>
          <p:cNvSpPr/>
          <p:nvPr/>
        </p:nvSpPr>
        <p:spPr>
          <a:xfrm>
            <a:off x="1215737" y="527760"/>
            <a:ext cx="3647208" cy="738664"/>
          </a:xfrm>
          <a:prstGeom prst="rect">
            <a:avLst/>
          </a:prstGeom>
        </p:spPr>
        <p:txBody>
          <a:bodyPr wrap="square">
            <a:spAutoFit/>
          </a:bodyPr>
          <a:lstStyle/>
          <a:p>
            <a:pPr algn="ctr"/>
            <a:r>
              <a:rPr lang="ru-RU" sz="1400" b="1" dirty="0">
                <a:latin typeface="Times New Roman" panose="02020603050405020304" pitchFamily="18" charset="0"/>
                <a:ea typeface="Calibri" panose="020F0502020204030204" pitchFamily="34" charset="0"/>
              </a:rPr>
              <a:t>Р</a:t>
            </a:r>
            <a:r>
              <a:rPr lang="ru-RU" sz="1400" b="1" dirty="0">
                <a:latin typeface="Century Schoolbook" panose="02040604050505020304" pitchFamily="18" charset="0"/>
                <a:ea typeface="Calibri" panose="020F0502020204030204" pitchFamily="34" charset="0"/>
              </a:rPr>
              <a:t>езультаты интеллектуальной деятельности в научно-технической сфере</a:t>
            </a:r>
            <a:endParaRPr lang="ru-RU" sz="1400" b="1" dirty="0">
              <a:latin typeface="Century Schoolbook" panose="02040604050505020304" pitchFamily="18" charset="0"/>
            </a:endParaRPr>
          </a:p>
        </p:txBody>
      </p:sp>
      <p:sp>
        <p:nvSpPr>
          <p:cNvPr id="6" name="Прямоугольник 5"/>
          <p:cNvSpPr/>
          <p:nvPr/>
        </p:nvSpPr>
        <p:spPr>
          <a:xfrm>
            <a:off x="677684" y="1241708"/>
            <a:ext cx="4989109" cy="1854675"/>
          </a:xfrm>
          <a:prstGeom prst="rect">
            <a:avLst/>
          </a:prstGeom>
        </p:spPr>
        <p:txBody>
          <a:bodyPr wrap="square">
            <a:spAutoFit/>
          </a:bodyPr>
          <a:lstStyle/>
          <a:p>
            <a:pPr marL="285750" indent="-285750">
              <a:lnSpc>
                <a:spcPct val="107000"/>
              </a:lnSpc>
              <a:spcAft>
                <a:spcPts val="800"/>
              </a:spcAft>
              <a:buFont typeface="Arial" panose="020B0604020202020204" pitchFamily="34" charset="0"/>
              <a:buChar char="•"/>
            </a:pPr>
            <a:r>
              <a:rPr lang="ru-RU" sz="1200" b="1" dirty="0">
                <a:latin typeface="Century Schoolbook" panose="02040604050505020304" pitchFamily="18" charset="0"/>
                <a:ea typeface="Calibri" panose="020F0502020204030204" pitchFamily="34" charset="0"/>
              </a:rPr>
              <a:t>Преподаватели Университета профессор кафедры фармакологии и фармацевтических дисциплин </a:t>
            </a:r>
            <a:r>
              <a:rPr lang="ru-RU" sz="1200" b="1" dirty="0" err="1">
                <a:latin typeface="Century Schoolbook" panose="02040604050505020304" pitchFamily="18" charset="0"/>
                <a:ea typeface="Calibri" panose="020F0502020204030204" pitchFamily="34" charset="0"/>
              </a:rPr>
              <a:t>Марданлы</a:t>
            </a:r>
            <a:r>
              <a:rPr lang="ru-RU" sz="1200" b="1" dirty="0">
                <a:latin typeface="Century Schoolbook" panose="02040604050505020304" pitchFamily="18" charset="0"/>
                <a:ea typeface="Calibri" panose="020F0502020204030204" pitchFamily="34" charset="0"/>
              </a:rPr>
              <a:t> С.Г. и профессор кафедры фармакологии и фармацевтических дисциплин </a:t>
            </a:r>
            <a:r>
              <a:rPr lang="ru-RU" sz="1200" b="1" dirty="0" err="1">
                <a:latin typeface="Century Schoolbook" panose="02040604050505020304" pitchFamily="18" charset="0"/>
                <a:ea typeface="Calibri" panose="020F0502020204030204" pitchFamily="34" charset="0"/>
              </a:rPr>
              <a:t>Помазанов</a:t>
            </a:r>
            <a:r>
              <a:rPr lang="ru-RU" sz="1200" b="1" dirty="0">
                <a:latin typeface="Century Schoolbook" panose="02040604050505020304" pitchFamily="18" charset="0"/>
                <a:ea typeface="Calibri" panose="020F0502020204030204" pitchFamily="34" charset="0"/>
              </a:rPr>
              <a:t> В.В. в партнерстве с ЗАО «</a:t>
            </a:r>
            <a:r>
              <a:rPr lang="ru-RU" sz="1200" b="1" dirty="0" err="1">
                <a:latin typeface="Century Schoolbook" panose="02040604050505020304" pitchFamily="18" charset="0"/>
                <a:ea typeface="Calibri" panose="020F0502020204030204" pitchFamily="34" charset="0"/>
              </a:rPr>
              <a:t>Эколаб</a:t>
            </a:r>
            <a:r>
              <a:rPr lang="ru-RU" sz="1200" b="1" dirty="0">
                <a:latin typeface="Century Schoolbook" panose="02040604050505020304" pitchFamily="18" charset="0"/>
                <a:ea typeface="Calibri" panose="020F0502020204030204" pitchFamily="34" charset="0"/>
              </a:rPr>
              <a:t>» получили свидетельство о государственной регистрации программы для ЭВМ и патент на изобретение, запись о регистрации внесена в Государственный реестр полезных моделей Российской Федерации:</a:t>
            </a:r>
          </a:p>
        </p:txBody>
      </p:sp>
      <p:pic>
        <p:nvPicPr>
          <p:cNvPr id="11" name="Рисунок 10"/>
          <p:cNvPicPr>
            <a:picLocks noChangeAspect="1"/>
          </p:cNvPicPr>
          <p:nvPr/>
        </p:nvPicPr>
        <p:blipFill>
          <a:blip r:embed="rId3"/>
          <a:stretch>
            <a:fillRect/>
          </a:stretch>
        </p:blipFill>
        <p:spPr>
          <a:xfrm>
            <a:off x="918812" y="604942"/>
            <a:ext cx="359271" cy="358886"/>
          </a:xfrm>
          <a:prstGeom prst="rect">
            <a:avLst/>
          </a:prstGeom>
        </p:spPr>
      </p:pic>
      <p:pic>
        <p:nvPicPr>
          <p:cNvPr id="12" name="Рисунок 11"/>
          <p:cNvPicPr>
            <a:picLocks noChangeAspect="1"/>
          </p:cNvPicPr>
          <p:nvPr/>
        </p:nvPicPr>
        <p:blipFill>
          <a:blip r:embed="rId3"/>
          <a:stretch>
            <a:fillRect/>
          </a:stretch>
        </p:blipFill>
        <p:spPr>
          <a:xfrm>
            <a:off x="7819845" y="604942"/>
            <a:ext cx="359271" cy="358886"/>
          </a:xfrm>
          <a:prstGeom prst="rect">
            <a:avLst/>
          </a:prstGeom>
        </p:spPr>
      </p:pic>
      <p:sp>
        <p:nvSpPr>
          <p:cNvPr id="7" name="Прямоугольник 6"/>
          <p:cNvSpPr/>
          <p:nvPr/>
        </p:nvSpPr>
        <p:spPr>
          <a:xfrm>
            <a:off x="8250121" y="602766"/>
            <a:ext cx="2275870" cy="523220"/>
          </a:xfrm>
          <a:prstGeom prst="rect">
            <a:avLst/>
          </a:prstGeom>
        </p:spPr>
        <p:txBody>
          <a:bodyPr wrap="square">
            <a:spAutoFit/>
          </a:bodyPr>
          <a:lstStyle/>
          <a:p>
            <a:pPr algn="ctr"/>
            <a:r>
              <a:rPr lang="ru-RU" altLang="ru-RU" sz="1400" b="1" dirty="0">
                <a:latin typeface="Century Schoolbook" panose="02040604050505020304" pitchFamily="18" charset="0"/>
                <a:cs typeface="Times New Roman" panose="02020603050405020304" pitchFamily="18" charset="0"/>
              </a:rPr>
              <a:t>Защита диссертаций, </a:t>
            </a:r>
            <a:br>
              <a:rPr lang="ru-RU" altLang="ru-RU" sz="1400" b="1" dirty="0">
                <a:latin typeface="Century Schoolbook" panose="02040604050505020304" pitchFamily="18" charset="0"/>
                <a:cs typeface="Times New Roman" panose="02020603050405020304" pitchFamily="18" charset="0"/>
              </a:rPr>
            </a:br>
            <a:r>
              <a:rPr lang="ru-RU" altLang="ru-RU" sz="1400" b="1" dirty="0">
                <a:latin typeface="Century Schoolbook" panose="02040604050505020304" pitchFamily="18" charset="0"/>
                <a:cs typeface="Times New Roman" panose="02020603050405020304" pitchFamily="18" charset="0"/>
              </a:rPr>
              <a:t>ученые звания</a:t>
            </a:r>
            <a:endParaRPr lang="ru-RU" sz="1400" b="1" dirty="0">
              <a:latin typeface="Century Schoolbook" panose="02040604050505020304" pitchFamily="18" charset="0"/>
            </a:endParaRPr>
          </a:p>
        </p:txBody>
      </p:sp>
      <p:pic>
        <p:nvPicPr>
          <p:cNvPr id="14" name="Рисунок 13"/>
          <p:cNvPicPr>
            <a:picLocks noChangeAspect="1"/>
          </p:cNvPicPr>
          <p:nvPr/>
        </p:nvPicPr>
        <p:blipFill>
          <a:blip r:embed="rId4"/>
          <a:stretch>
            <a:fillRect/>
          </a:stretch>
        </p:blipFill>
        <p:spPr>
          <a:xfrm>
            <a:off x="8564704" y="1290961"/>
            <a:ext cx="2043812" cy="1738241"/>
          </a:xfrm>
          <a:prstGeom prst="rect">
            <a:avLst/>
          </a:prstGeom>
        </p:spPr>
      </p:pic>
      <p:grpSp>
        <p:nvGrpSpPr>
          <p:cNvPr id="15" name="Group 26"/>
          <p:cNvGrpSpPr>
            <a:grpSpLocks/>
          </p:cNvGrpSpPr>
          <p:nvPr/>
        </p:nvGrpSpPr>
        <p:grpSpPr bwMode="auto">
          <a:xfrm>
            <a:off x="1129332" y="3182519"/>
            <a:ext cx="1700943" cy="3745325"/>
            <a:chOff x="6408" y="661"/>
            <a:chExt cx="1718" cy="4055"/>
          </a:xfrm>
        </p:grpSpPr>
        <p:sp>
          <p:nvSpPr>
            <p:cNvPr id="16" name="Freeform 27"/>
            <p:cNvSpPr>
              <a:spLocks/>
            </p:cNvSpPr>
            <p:nvPr/>
          </p:nvSpPr>
          <p:spPr bwMode="auto">
            <a:xfrm flipH="1">
              <a:off x="6410" y="3798"/>
              <a:ext cx="580" cy="918"/>
            </a:xfrm>
            <a:custGeom>
              <a:avLst/>
              <a:gdLst>
                <a:gd name="T0" fmla="*/ 12544 w 290"/>
                <a:gd name="T1" fmla="*/ 23168 h 459"/>
                <a:gd name="T2" fmla="*/ 12480 w 290"/>
                <a:gd name="T3" fmla="*/ 19968 h 459"/>
                <a:gd name="T4" fmla="*/ 15424 w 290"/>
                <a:gd name="T5" fmla="*/ 11392 h 459"/>
                <a:gd name="T6" fmla="*/ 16000 w 290"/>
                <a:gd name="T7" fmla="*/ 8640 h 459"/>
                <a:gd name="T8" fmla="*/ 17984 w 290"/>
                <a:gd name="T9" fmla="*/ 6464 h 459"/>
                <a:gd name="T10" fmla="*/ 16768 w 290"/>
                <a:gd name="T11" fmla="*/ 4160 h 459"/>
                <a:gd name="T12" fmla="*/ 12544 w 290"/>
                <a:gd name="T13" fmla="*/ 704 h 459"/>
                <a:gd name="T14" fmla="*/ 11392 w 290"/>
                <a:gd name="T15" fmla="*/ 3392 h 459"/>
                <a:gd name="T16" fmla="*/ 10048 w 290"/>
                <a:gd name="T17" fmla="*/ 6016 h 459"/>
                <a:gd name="T18" fmla="*/ 7936 w 290"/>
                <a:gd name="T19" fmla="*/ 6336 h 459"/>
                <a:gd name="T20" fmla="*/ 8832 w 290"/>
                <a:gd name="T21" fmla="*/ 4160 h 459"/>
                <a:gd name="T22" fmla="*/ 6272 w 290"/>
                <a:gd name="T23" fmla="*/ 1472 h 459"/>
                <a:gd name="T24" fmla="*/ 3136 w 290"/>
                <a:gd name="T25" fmla="*/ 4288 h 459"/>
                <a:gd name="T26" fmla="*/ 3264 w 290"/>
                <a:gd name="T27" fmla="*/ 6592 h 459"/>
                <a:gd name="T28" fmla="*/ 3264 w 290"/>
                <a:gd name="T29" fmla="*/ 6976 h 459"/>
                <a:gd name="T30" fmla="*/ 1856 w 290"/>
                <a:gd name="T31" fmla="*/ 12672 h 459"/>
                <a:gd name="T32" fmla="*/ 2944 w 290"/>
                <a:gd name="T33" fmla="*/ 15360 h 459"/>
                <a:gd name="T34" fmla="*/ 3968 w 290"/>
                <a:gd name="T35" fmla="*/ 16768 h 459"/>
                <a:gd name="T36" fmla="*/ 128 w 290"/>
                <a:gd name="T37" fmla="*/ 26624 h 459"/>
                <a:gd name="T38" fmla="*/ 0 w 290"/>
                <a:gd name="T39" fmla="*/ 29376 h 459"/>
                <a:gd name="T40" fmla="*/ 13184 w 290"/>
                <a:gd name="T41" fmla="*/ 29376 h 459"/>
                <a:gd name="T42" fmla="*/ 12544 w 290"/>
                <a:gd name="T43" fmla="*/ 23168 h 45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90"/>
                <a:gd name="T67" fmla="*/ 0 h 459"/>
                <a:gd name="T68" fmla="*/ 290 w 290"/>
                <a:gd name="T69" fmla="*/ 459 h 45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90" h="459">
                  <a:moveTo>
                    <a:pt x="196" y="362"/>
                  </a:moveTo>
                  <a:cubicBezTo>
                    <a:pt x="186" y="328"/>
                    <a:pt x="195" y="312"/>
                    <a:pt x="195" y="312"/>
                  </a:cubicBezTo>
                  <a:cubicBezTo>
                    <a:pt x="220" y="281"/>
                    <a:pt x="241" y="178"/>
                    <a:pt x="241" y="178"/>
                  </a:cubicBezTo>
                  <a:cubicBezTo>
                    <a:pt x="244" y="136"/>
                    <a:pt x="250" y="135"/>
                    <a:pt x="250" y="135"/>
                  </a:cubicBezTo>
                  <a:cubicBezTo>
                    <a:pt x="281" y="101"/>
                    <a:pt x="281" y="101"/>
                    <a:pt x="281" y="101"/>
                  </a:cubicBezTo>
                  <a:cubicBezTo>
                    <a:pt x="290" y="86"/>
                    <a:pt x="262" y="65"/>
                    <a:pt x="262" y="65"/>
                  </a:cubicBezTo>
                  <a:cubicBezTo>
                    <a:pt x="196" y="11"/>
                    <a:pt x="196" y="11"/>
                    <a:pt x="196" y="11"/>
                  </a:cubicBezTo>
                  <a:cubicBezTo>
                    <a:pt x="173" y="0"/>
                    <a:pt x="178" y="53"/>
                    <a:pt x="178" y="53"/>
                  </a:cubicBezTo>
                  <a:cubicBezTo>
                    <a:pt x="177" y="83"/>
                    <a:pt x="157" y="94"/>
                    <a:pt x="157" y="94"/>
                  </a:cubicBezTo>
                  <a:cubicBezTo>
                    <a:pt x="117" y="133"/>
                    <a:pt x="124" y="99"/>
                    <a:pt x="124" y="99"/>
                  </a:cubicBezTo>
                  <a:cubicBezTo>
                    <a:pt x="138" y="65"/>
                    <a:pt x="138" y="65"/>
                    <a:pt x="138" y="65"/>
                  </a:cubicBezTo>
                  <a:cubicBezTo>
                    <a:pt x="144" y="24"/>
                    <a:pt x="98" y="23"/>
                    <a:pt x="98" y="23"/>
                  </a:cubicBezTo>
                  <a:cubicBezTo>
                    <a:pt x="47" y="20"/>
                    <a:pt x="49" y="67"/>
                    <a:pt x="49" y="67"/>
                  </a:cubicBezTo>
                  <a:cubicBezTo>
                    <a:pt x="40" y="78"/>
                    <a:pt x="51" y="103"/>
                    <a:pt x="51" y="103"/>
                  </a:cubicBezTo>
                  <a:cubicBezTo>
                    <a:pt x="55" y="107"/>
                    <a:pt x="51" y="109"/>
                    <a:pt x="51" y="109"/>
                  </a:cubicBezTo>
                  <a:cubicBezTo>
                    <a:pt x="24" y="128"/>
                    <a:pt x="29" y="198"/>
                    <a:pt x="29" y="198"/>
                  </a:cubicBezTo>
                  <a:cubicBezTo>
                    <a:pt x="31" y="224"/>
                    <a:pt x="46" y="240"/>
                    <a:pt x="46" y="240"/>
                  </a:cubicBezTo>
                  <a:cubicBezTo>
                    <a:pt x="63" y="247"/>
                    <a:pt x="62" y="262"/>
                    <a:pt x="62" y="262"/>
                  </a:cubicBezTo>
                  <a:cubicBezTo>
                    <a:pt x="31" y="305"/>
                    <a:pt x="2" y="416"/>
                    <a:pt x="2" y="416"/>
                  </a:cubicBezTo>
                  <a:cubicBezTo>
                    <a:pt x="0" y="459"/>
                    <a:pt x="0" y="459"/>
                    <a:pt x="0" y="459"/>
                  </a:cubicBezTo>
                  <a:cubicBezTo>
                    <a:pt x="206" y="459"/>
                    <a:pt x="206" y="459"/>
                    <a:pt x="206" y="459"/>
                  </a:cubicBezTo>
                  <a:lnTo>
                    <a:pt x="196" y="362"/>
                  </a:lnTo>
                  <a:close/>
                </a:path>
              </a:pathLst>
            </a:custGeom>
            <a:gradFill rotWithShape="1">
              <a:gsLst>
                <a:gs pos="0">
                  <a:srgbClr val="B7B7B7"/>
                </a:gs>
                <a:gs pos="100000">
                  <a:srgbClr val="FFFFFF"/>
                </a:gs>
              </a:gsLst>
              <a:lin ang="5400000" scaled="1"/>
            </a:gradFill>
            <a:ln w="9525">
              <a:solidFill>
                <a:schemeClr val="bg1"/>
              </a:solidFill>
              <a:round/>
              <a:headEnd/>
              <a:tailEnd/>
            </a:ln>
          </p:spPr>
          <p:txBody>
            <a:bodyPr/>
            <a:lstStyle/>
            <a:p>
              <a:endParaRPr lang="en-US" altLang="zh-CN">
                <a:latin typeface="Calibri" pitchFamily="34" charset="0"/>
              </a:endParaRPr>
            </a:p>
          </p:txBody>
        </p:sp>
        <p:grpSp>
          <p:nvGrpSpPr>
            <p:cNvPr id="17" name="Group 28"/>
            <p:cNvGrpSpPr>
              <a:grpSpLocks/>
            </p:cNvGrpSpPr>
            <p:nvPr/>
          </p:nvGrpSpPr>
          <p:grpSpPr bwMode="auto">
            <a:xfrm>
              <a:off x="6408" y="661"/>
              <a:ext cx="1718" cy="3327"/>
              <a:chOff x="6408" y="661"/>
              <a:chExt cx="1718" cy="3327"/>
            </a:xfrm>
          </p:grpSpPr>
          <p:sp>
            <p:nvSpPr>
              <p:cNvPr id="18" name="Freeform 29"/>
              <p:cNvSpPr>
                <a:spLocks/>
              </p:cNvSpPr>
              <p:nvPr/>
            </p:nvSpPr>
            <p:spPr bwMode="auto">
              <a:xfrm flipH="1">
                <a:off x="6408" y="661"/>
                <a:ext cx="1718" cy="3327"/>
              </a:xfrm>
              <a:custGeom>
                <a:avLst/>
                <a:gdLst>
                  <a:gd name="T0" fmla="*/ 30656 w 859"/>
                  <a:gd name="T1" fmla="*/ 14868 h 1663"/>
                  <a:gd name="T2" fmla="*/ 21632 w 859"/>
                  <a:gd name="T3" fmla="*/ 18199 h 1663"/>
                  <a:gd name="T4" fmla="*/ 20992 w 859"/>
                  <a:gd name="T5" fmla="*/ 21917 h 1663"/>
                  <a:gd name="T6" fmla="*/ 15808 w 859"/>
                  <a:gd name="T7" fmla="*/ 31219 h 1663"/>
                  <a:gd name="T8" fmla="*/ 9664 w 859"/>
                  <a:gd name="T9" fmla="*/ 43141 h 1663"/>
                  <a:gd name="T10" fmla="*/ 3456 w 859"/>
                  <a:gd name="T11" fmla="*/ 47500 h 1663"/>
                  <a:gd name="T12" fmla="*/ 0 w 859"/>
                  <a:gd name="T13" fmla="*/ 49165 h 1663"/>
                  <a:gd name="T14" fmla="*/ 10944 w 859"/>
                  <a:gd name="T15" fmla="*/ 49421 h 1663"/>
                  <a:gd name="T16" fmla="*/ 22848 w 859"/>
                  <a:gd name="T17" fmla="*/ 33400 h 1663"/>
                  <a:gd name="T18" fmla="*/ 22272 w 859"/>
                  <a:gd name="T19" fmla="*/ 50447 h 1663"/>
                  <a:gd name="T20" fmla="*/ 22528 w 859"/>
                  <a:gd name="T21" fmla="*/ 60216 h 1663"/>
                  <a:gd name="T22" fmla="*/ 30016 w 859"/>
                  <a:gd name="T23" fmla="*/ 57779 h 1663"/>
                  <a:gd name="T24" fmla="*/ 36352 w 859"/>
                  <a:gd name="T25" fmla="*/ 75405 h 1663"/>
                  <a:gd name="T26" fmla="*/ 40384 w 859"/>
                  <a:gd name="T27" fmla="*/ 89833 h 1663"/>
                  <a:gd name="T28" fmla="*/ 38272 w 859"/>
                  <a:gd name="T29" fmla="*/ 94004 h 1663"/>
                  <a:gd name="T30" fmla="*/ 39744 w 859"/>
                  <a:gd name="T31" fmla="*/ 100028 h 1663"/>
                  <a:gd name="T32" fmla="*/ 42688 w 859"/>
                  <a:gd name="T33" fmla="*/ 105152 h 1663"/>
                  <a:gd name="T34" fmla="*/ 44416 w 859"/>
                  <a:gd name="T35" fmla="*/ 100284 h 1663"/>
                  <a:gd name="T36" fmla="*/ 47872 w 859"/>
                  <a:gd name="T37" fmla="*/ 103231 h 1663"/>
                  <a:gd name="T38" fmla="*/ 53184 w 859"/>
                  <a:gd name="T39" fmla="*/ 102461 h 1663"/>
                  <a:gd name="T40" fmla="*/ 52480 w 859"/>
                  <a:gd name="T41" fmla="*/ 97975 h 1663"/>
                  <a:gd name="T42" fmla="*/ 48896 w 859"/>
                  <a:gd name="T43" fmla="*/ 86632 h 1663"/>
                  <a:gd name="T44" fmla="*/ 50944 w 859"/>
                  <a:gd name="T45" fmla="*/ 63867 h 1663"/>
                  <a:gd name="T46" fmla="*/ 54080 w 859"/>
                  <a:gd name="T47" fmla="*/ 60280 h 1663"/>
                  <a:gd name="T48" fmla="*/ 54080 w 859"/>
                  <a:gd name="T49" fmla="*/ 55729 h 1663"/>
                  <a:gd name="T50" fmla="*/ 50688 w 859"/>
                  <a:gd name="T51" fmla="*/ 20124 h 1663"/>
                  <a:gd name="T52" fmla="*/ 40640 w 859"/>
                  <a:gd name="T53" fmla="*/ 15829 h 1663"/>
                  <a:gd name="T54" fmla="*/ 39424 w 859"/>
                  <a:gd name="T55" fmla="*/ 12748 h 1663"/>
                  <a:gd name="T56" fmla="*/ 40704 w 859"/>
                  <a:gd name="T57" fmla="*/ 8969 h 1663"/>
                  <a:gd name="T58" fmla="*/ 34240 w 859"/>
                  <a:gd name="T59" fmla="*/ 1472 h 1663"/>
                  <a:gd name="T60" fmla="*/ 30976 w 859"/>
                  <a:gd name="T61" fmla="*/ 8136 h 1663"/>
                  <a:gd name="T62" fmla="*/ 31360 w 859"/>
                  <a:gd name="T63" fmla="*/ 11660 h 16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9"/>
                  <a:gd name="T97" fmla="*/ 0 h 1663"/>
                  <a:gd name="T98" fmla="*/ 859 w 859"/>
                  <a:gd name="T99" fmla="*/ 1663 h 166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9" h="1663">
                    <a:moveTo>
                      <a:pt x="498" y="221"/>
                    </a:moveTo>
                    <a:cubicBezTo>
                      <a:pt x="498" y="221"/>
                      <a:pt x="495" y="230"/>
                      <a:pt x="479" y="232"/>
                    </a:cubicBezTo>
                    <a:cubicBezTo>
                      <a:pt x="358" y="267"/>
                      <a:pt x="358" y="267"/>
                      <a:pt x="358" y="267"/>
                    </a:cubicBezTo>
                    <a:cubicBezTo>
                      <a:pt x="358" y="267"/>
                      <a:pt x="343" y="268"/>
                      <a:pt x="338" y="284"/>
                    </a:cubicBezTo>
                    <a:cubicBezTo>
                      <a:pt x="338" y="284"/>
                      <a:pt x="330" y="327"/>
                      <a:pt x="330" y="333"/>
                    </a:cubicBezTo>
                    <a:cubicBezTo>
                      <a:pt x="328" y="342"/>
                      <a:pt x="328" y="342"/>
                      <a:pt x="328" y="342"/>
                    </a:cubicBezTo>
                    <a:cubicBezTo>
                      <a:pt x="328" y="342"/>
                      <a:pt x="273" y="438"/>
                      <a:pt x="262" y="449"/>
                    </a:cubicBezTo>
                    <a:cubicBezTo>
                      <a:pt x="262" y="449"/>
                      <a:pt x="249" y="469"/>
                      <a:pt x="247" y="487"/>
                    </a:cubicBezTo>
                    <a:cubicBezTo>
                      <a:pt x="247" y="487"/>
                      <a:pt x="180" y="585"/>
                      <a:pt x="177" y="619"/>
                    </a:cubicBezTo>
                    <a:cubicBezTo>
                      <a:pt x="177" y="619"/>
                      <a:pt x="154" y="635"/>
                      <a:pt x="151" y="673"/>
                    </a:cubicBezTo>
                    <a:cubicBezTo>
                      <a:pt x="151" y="673"/>
                      <a:pt x="117" y="702"/>
                      <a:pt x="102" y="731"/>
                    </a:cubicBezTo>
                    <a:cubicBezTo>
                      <a:pt x="102" y="731"/>
                      <a:pt x="66" y="736"/>
                      <a:pt x="54" y="741"/>
                    </a:cubicBezTo>
                    <a:cubicBezTo>
                      <a:pt x="54" y="741"/>
                      <a:pt x="20" y="746"/>
                      <a:pt x="13" y="759"/>
                    </a:cubicBezTo>
                    <a:cubicBezTo>
                      <a:pt x="0" y="767"/>
                      <a:pt x="0" y="767"/>
                      <a:pt x="0" y="767"/>
                    </a:cubicBezTo>
                    <a:cubicBezTo>
                      <a:pt x="0" y="770"/>
                      <a:pt x="0" y="770"/>
                      <a:pt x="0" y="770"/>
                    </a:cubicBezTo>
                    <a:cubicBezTo>
                      <a:pt x="171" y="771"/>
                      <a:pt x="171" y="771"/>
                      <a:pt x="171" y="771"/>
                    </a:cubicBezTo>
                    <a:cubicBezTo>
                      <a:pt x="171" y="771"/>
                      <a:pt x="233" y="715"/>
                      <a:pt x="230" y="703"/>
                    </a:cubicBezTo>
                    <a:cubicBezTo>
                      <a:pt x="230" y="703"/>
                      <a:pt x="291" y="636"/>
                      <a:pt x="357" y="521"/>
                    </a:cubicBezTo>
                    <a:cubicBezTo>
                      <a:pt x="366" y="519"/>
                      <a:pt x="366" y="519"/>
                      <a:pt x="366" y="519"/>
                    </a:cubicBezTo>
                    <a:cubicBezTo>
                      <a:pt x="366" y="519"/>
                      <a:pt x="373" y="663"/>
                      <a:pt x="348" y="787"/>
                    </a:cubicBezTo>
                    <a:cubicBezTo>
                      <a:pt x="351" y="789"/>
                      <a:pt x="351" y="789"/>
                      <a:pt x="351" y="789"/>
                    </a:cubicBezTo>
                    <a:cubicBezTo>
                      <a:pt x="352" y="939"/>
                      <a:pt x="352" y="939"/>
                      <a:pt x="352" y="939"/>
                    </a:cubicBezTo>
                    <a:cubicBezTo>
                      <a:pt x="352" y="939"/>
                      <a:pt x="425" y="981"/>
                      <a:pt x="442" y="955"/>
                    </a:cubicBezTo>
                    <a:cubicBezTo>
                      <a:pt x="469" y="901"/>
                      <a:pt x="469" y="901"/>
                      <a:pt x="469" y="901"/>
                    </a:cubicBezTo>
                    <a:cubicBezTo>
                      <a:pt x="484" y="900"/>
                      <a:pt x="484" y="900"/>
                      <a:pt x="484" y="900"/>
                    </a:cubicBezTo>
                    <a:cubicBezTo>
                      <a:pt x="484" y="900"/>
                      <a:pt x="517" y="1036"/>
                      <a:pt x="568" y="1176"/>
                    </a:cubicBezTo>
                    <a:cubicBezTo>
                      <a:pt x="571" y="1248"/>
                      <a:pt x="571" y="1248"/>
                      <a:pt x="571" y="1248"/>
                    </a:cubicBezTo>
                    <a:cubicBezTo>
                      <a:pt x="571" y="1248"/>
                      <a:pt x="600" y="1359"/>
                      <a:pt x="631" y="1401"/>
                    </a:cubicBezTo>
                    <a:cubicBezTo>
                      <a:pt x="631" y="1401"/>
                      <a:pt x="632" y="1416"/>
                      <a:pt x="616" y="1424"/>
                    </a:cubicBezTo>
                    <a:cubicBezTo>
                      <a:pt x="616" y="1424"/>
                      <a:pt x="600" y="1439"/>
                      <a:pt x="598" y="1466"/>
                    </a:cubicBezTo>
                    <a:cubicBezTo>
                      <a:pt x="598" y="1466"/>
                      <a:pt x="593" y="1535"/>
                      <a:pt x="621" y="1554"/>
                    </a:cubicBezTo>
                    <a:cubicBezTo>
                      <a:pt x="621" y="1554"/>
                      <a:pt x="624" y="1557"/>
                      <a:pt x="621" y="1560"/>
                    </a:cubicBezTo>
                    <a:cubicBezTo>
                      <a:pt x="621" y="1560"/>
                      <a:pt x="610" y="1585"/>
                      <a:pt x="618" y="1596"/>
                    </a:cubicBezTo>
                    <a:cubicBezTo>
                      <a:pt x="618" y="1596"/>
                      <a:pt x="616" y="1643"/>
                      <a:pt x="667" y="1640"/>
                    </a:cubicBezTo>
                    <a:cubicBezTo>
                      <a:pt x="667" y="1640"/>
                      <a:pt x="713" y="1639"/>
                      <a:pt x="707" y="1598"/>
                    </a:cubicBezTo>
                    <a:cubicBezTo>
                      <a:pt x="694" y="1564"/>
                      <a:pt x="694" y="1564"/>
                      <a:pt x="694" y="1564"/>
                    </a:cubicBezTo>
                    <a:cubicBezTo>
                      <a:pt x="694" y="1564"/>
                      <a:pt x="686" y="1530"/>
                      <a:pt x="726" y="1569"/>
                    </a:cubicBezTo>
                    <a:cubicBezTo>
                      <a:pt x="726" y="1569"/>
                      <a:pt x="746" y="1580"/>
                      <a:pt x="748" y="1610"/>
                    </a:cubicBezTo>
                    <a:cubicBezTo>
                      <a:pt x="748" y="1610"/>
                      <a:pt x="742" y="1663"/>
                      <a:pt x="765" y="1653"/>
                    </a:cubicBezTo>
                    <a:cubicBezTo>
                      <a:pt x="831" y="1598"/>
                      <a:pt x="831" y="1598"/>
                      <a:pt x="831" y="1598"/>
                    </a:cubicBezTo>
                    <a:cubicBezTo>
                      <a:pt x="831" y="1598"/>
                      <a:pt x="859" y="1577"/>
                      <a:pt x="850" y="1562"/>
                    </a:cubicBezTo>
                    <a:cubicBezTo>
                      <a:pt x="820" y="1528"/>
                      <a:pt x="820" y="1528"/>
                      <a:pt x="820" y="1528"/>
                    </a:cubicBezTo>
                    <a:cubicBezTo>
                      <a:pt x="820" y="1528"/>
                      <a:pt x="813" y="1527"/>
                      <a:pt x="810" y="1485"/>
                    </a:cubicBezTo>
                    <a:cubicBezTo>
                      <a:pt x="810" y="1485"/>
                      <a:pt x="789" y="1383"/>
                      <a:pt x="764" y="1351"/>
                    </a:cubicBezTo>
                    <a:cubicBezTo>
                      <a:pt x="764" y="1351"/>
                      <a:pt x="755" y="1335"/>
                      <a:pt x="766" y="1301"/>
                    </a:cubicBezTo>
                    <a:cubicBezTo>
                      <a:pt x="796" y="996"/>
                      <a:pt x="796" y="996"/>
                      <a:pt x="796" y="996"/>
                    </a:cubicBezTo>
                    <a:cubicBezTo>
                      <a:pt x="796" y="996"/>
                      <a:pt x="811" y="987"/>
                      <a:pt x="820" y="973"/>
                    </a:cubicBezTo>
                    <a:cubicBezTo>
                      <a:pt x="820" y="973"/>
                      <a:pt x="844" y="972"/>
                      <a:pt x="845" y="940"/>
                    </a:cubicBezTo>
                    <a:cubicBezTo>
                      <a:pt x="845" y="940"/>
                      <a:pt x="848" y="914"/>
                      <a:pt x="842" y="875"/>
                    </a:cubicBezTo>
                    <a:cubicBezTo>
                      <a:pt x="845" y="869"/>
                      <a:pt x="845" y="869"/>
                      <a:pt x="845" y="869"/>
                    </a:cubicBezTo>
                    <a:cubicBezTo>
                      <a:pt x="845" y="869"/>
                      <a:pt x="857" y="704"/>
                      <a:pt x="853" y="667"/>
                    </a:cubicBezTo>
                    <a:cubicBezTo>
                      <a:pt x="853" y="667"/>
                      <a:pt x="852" y="554"/>
                      <a:pt x="792" y="314"/>
                    </a:cubicBezTo>
                    <a:cubicBezTo>
                      <a:pt x="792" y="314"/>
                      <a:pt x="790" y="299"/>
                      <a:pt x="765" y="295"/>
                    </a:cubicBezTo>
                    <a:cubicBezTo>
                      <a:pt x="765" y="295"/>
                      <a:pt x="648" y="258"/>
                      <a:pt x="635" y="247"/>
                    </a:cubicBezTo>
                    <a:cubicBezTo>
                      <a:pt x="635" y="247"/>
                      <a:pt x="622" y="229"/>
                      <a:pt x="616" y="217"/>
                    </a:cubicBezTo>
                    <a:cubicBezTo>
                      <a:pt x="616" y="199"/>
                      <a:pt x="616" y="199"/>
                      <a:pt x="616" y="199"/>
                    </a:cubicBezTo>
                    <a:cubicBezTo>
                      <a:pt x="616" y="199"/>
                      <a:pt x="628" y="206"/>
                      <a:pt x="642" y="170"/>
                    </a:cubicBezTo>
                    <a:cubicBezTo>
                      <a:pt x="642" y="170"/>
                      <a:pt x="664" y="142"/>
                      <a:pt x="636" y="140"/>
                    </a:cubicBezTo>
                    <a:cubicBezTo>
                      <a:pt x="636" y="140"/>
                      <a:pt x="652" y="61"/>
                      <a:pt x="617" y="54"/>
                    </a:cubicBezTo>
                    <a:cubicBezTo>
                      <a:pt x="617" y="54"/>
                      <a:pt x="610" y="0"/>
                      <a:pt x="535" y="23"/>
                    </a:cubicBezTo>
                    <a:cubicBezTo>
                      <a:pt x="535" y="23"/>
                      <a:pt x="496" y="31"/>
                      <a:pt x="484" y="92"/>
                    </a:cubicBezTo>
                    <a:cubicBezTo>
                      <a:pt x="484" y="127"/>
                      <a:pt x="484" y="127"/>
                      <a:pt x="484" y="127"/>
                    </a:cubicBezTo>
                    <a:cubicBezTo>
                      <a:pt x="484" y="127"/>
                      <a:pt x="474" y="121"/>
                      <a:pt x="477" y="142"/>
                    </a:cubicBezTo>
                    <a:cubicBezTo>
                      <a:pt x="477" y="142"/>
                      <a:pt x="484" y="183"/>
                      <a:pt x="490" y="182"/>
                    </a:cubicBezTo>
                    <a:close/>
                  </a:path>
                </a:pathLst>
              </a:custGeom>
              <a:gradFill rotWithShape="1">
                <a:gsLst>
                  <a:gs pos="0">
                    <a:srgbClr val="222222"/>
                  </a:gs>
                  <a:gs pos="100000">
                    <a:srgbClr val="808080"/>
                  </a:gs>
                </a:gsLst>
                <a:lin ang="5400000" scaled="1"/>
              </a:gradFill>
              <a:ln w="9525">
                <a:solidFill>
                  <a:schemeClr val="bg1"/>
                </a:solidFill>
                <a:round/>
                <a:headEnd/>
                <a:tailEnd/>
              </a:ln>
            </p:spPr>
            <p:txBody>
              <a:bodyPr/>
              <a:lstStyle/>
              <a:p>
                <a:endParaRPr lang="en-US" altLang="zh-CN">
                  <a:latin typeface="Calibri" pitchFamily="34" charset="0"/>
                </a:endParaRPr>
              </a:p>
            </p:txBody>
          </p:sp>
          <p:sp>
            <p:nvSpPr>
              <p:cNvPr id="19" name="Freeform 30"/>
              <p:cNvSpPr>
                <a:spLocks/>
              </p:cNvSpPr>
              <p:nvPr/>
            </p:nvSpPr>
            <p:spPr bwMode="auto">
              <a:xfrm flipH="1">
                <a:off x="6884" y="1101"/>
                <a:ext cx="248" cy="932"/>
              </a:xfrm>
              <a:custGeom>
                <a:avLst/>
                <a:gdLst>
                  <a:gd name="T0" fmla="*/ 128 w 124"/>
                  <a:gd name="T1" fmla="*/ 64 h 466"/>
                  <a:gd name="T2" fmla="*/ 2944 w 124"/>
                  <a:gd name="T3" fmla="*/ 3520 h 466"/>
                  <a:gd name="T4" fmla="*/ 3904 w 124"/>
                  <a:gd name="T5" fmla="*/ 3584 h 466"/>
                  <a:gd name="T6" fmla="*/ 4992 w 124"/>
                  <a:gd name="T7" fmla="*/ 3264 h 466"/>
                  <a:gd name="T8" fmla="*/ 7616 w 124"/>
                  <a:gd name="T9" fmla="*/ 256 h 466"/>
                  <a:gd name="T10" fmla="*/ 7680 w 124"/>
                  <a:gd name="T11" fmla="*/ 0 h 466"/>
                  <a:gd name="T12" fmla="*/ 7936 w 124"/>
                  <a:gd name="T13" fmla="*/ 448 h 466"/>
                  <a:gd name="T14" fmla="*/ 6848 w 124"/>
                  <a:gd name="T15" fmla="*/ 20928 h 466"/>
                  <a:gd name="T16" fmla="*/ 7488 w 124"/>
                  <a:gd name="T17" fmla="*/ 27520 h 466"/>
                  <a:gd name="T18" fmla="*/ 1280 w 124"/>
                  <a:gd name="T19" fmla="*/ 29184 h 466"/>
                  <a:gd name="T20" fmla="*/ 0 w 124"/>
                  <a:gd name="T21" fmla="*/ 320 h 466"/>
                  <a:gd name="T22" fmla="*/ 128 w 124"/>
                  <a:gd name="T23" fmla="*/ 64 h 4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
                  <a:gd name="T37" fmla="*/ 0 h 466"/>
                  <a:gd name="T38" fmla="*/ 124 w 124"/>
                  <a:gd name="T39" fmla="*/ 466 h 4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 h="466">
                    <a:moveTo>
                      <a:pt x="2" y="1"/>
                    </a:moveTo>
                    <a:cubicBezTo>
                      <a:pt x="2" y="1"/>
                      <a:pt x="27" y="32"/>
                      <a:pt x="46" y="55"/>
                    </a:cubicBezTo>
                    <a:cubicBezTo>
                      <a:pt x="54" y="57"/>
                      <a:pt x="52" y="57"/>
                      <a:pt x="61" y="56"/>
                    </a:cubicBezTo>
                    <a:cubicBezTo>
                      <a:pt x="61" y="56"/>
                      <a:pt x="67" y="58"/>
                      <a:pt x="78" y="51"/>
                    </a:cubicBezTo>
                    <a:cubicBezTo>
                      <a:pt x="90" y="39"/>
                      <a:pt x="105" y="34"/>
                      <a:pt x="119" y="4"/>
                    </a:cubicBezTo>
                    <a:cubicBezTo>
                      <a:pt x="120" y="0"/>
                      <a:pt x="120" y="0"/>
                      <a:pt x="120" y="0"/>
                    </a:cubicBezTo>
                    <a:cubicBezTo>
                      <a:pt x="124" y="7"/>
                      <a:pt x="124" y="7"/>
                      <a:pt x="124" y="7"/>
                    </a:cubicBezTo>
                    <a:cubicBezTo>
                      <a:pt x="124" y="7"/>
                      <a:pt x="102" y="232"/>
                      <a:pt x="107" y="327"/>
                    </a:cubicBezTo>
                    <a:cubicBezTo>
                      <a:pt x="107" y="327"/>
                      <a:pt x="112" y="421"/>
                      <a:pt x="117" y="430"/>
                    </a:cubicBezTo>
                    <a:cubicBezTo>
                      <a:pt x="117" y="430"/>
                      <a:pt x="42" y="466"/>
                      <a:pt x="20" y="456"/>
                    </a:cubicBezTo>
                    <a:cubicBezTo>
                      <a:pt x="20" y="456"/>
                      <a:pt x="33" y="118"/>
                      <a:pt x="0" y="5"/>
                    </a:cubicBezTo>
                    <a:lnTo>
                      <a:pt x="2" y="1"/>
                    </a:lnTo>
                    <a:close/>
                  </a:path>
                </a:pathLst>
              </a:custGeom>
              <a:solidFill>
                <a:srgbClr val="FFFFFF"/>
              </a:solidFill>
              <a:ln w="9525">
                <a:solidFill>
                  <a:schemeClr val="bg1"/>
                </a:solidFill>
                <a:round/>
                <a:headEnd/>
                <a:tailEnd/>
              </a:ln>
            </p:spPr>
            <p:txBody>
              <a:bodyPr/>
              <a:lstStyle/>
              <a:p>
                <a:endParaRPr lang="en-US" altLang="zh-CN">
                  <a:latin typeface="Calibri" pitchFamily="34" charset="0"/>
                </a:endParaRPr>
              </a:p>
            </p:txBody>
          </p:sp>
          <p:sp>
            <p:nvSpPr>
              <p:cNvPr id="20" name="Freeform 31"/>
              <p:cNvSpPr>
                <a:spLocks/>
              </p:cNvSpPr>
              <p:nvPr/>
            </p:nvSpPr>
            <p:spPr bwMode="auto">
              <a:xfrm flipH="1">
                <a:off x="6932" y="1211"/>
                <a:ext cx="126" cy="776"/>
              </a:xfrm>
              <a:custGeom>
                <a:avLst/>
                <a:gdLst>
                  <a:gd name="T0" fmla="*/ 576 w 63"/>
                  <a:gd name="T1" fmla="*/ 0 h 388"/>
                  <a:gd name="T2" fmla="*/ 2304 w 63"/>
                  <a:gd name="T3" fmla="*/ 0 h 388"/>
                  <a:gd name="T4" fmla="*/ 3008 w 63"/>
                  <a:gd name="T5" fmla="*/ 1024 h 388"/>
                  <a:gd name="T6" fmla="*/ 2560 w 63"/>
                  <a:gd name="T7" fmla="*/ 2176 h 388"/>
                  <a:gd name="T8" fmla="*/ 3712 w 63"/>
                  <a:gd name="T9" fmla="*/ 23168 h 388"/>
                  <a:gd name="T10" fmla="*/ 2112 w 63"/>
                  <a:gd name="T11" fmla="*/ 24832 h 388"/>
                  <a:gd name="T12" fmla="*/ 0 w 63"/>
                  <a:gd name="T13" fmla="*/ 23680 h 388"/>
                  <a:gd name="T14" fmla="*/ 1088 w 63"/>
                  <a:gd name="T15" fmla="*/ 2432 h 388"/>
                  <a:gd name="T16" fmla="*/ 192 w 63"/>
                  <a:gd name="T17" fmla="*/ 1216 h 388"/>
                  <a:gd name="T18" fmla="*/ 576 w 63"/>
                  <a:gd name="T19" fmla="*/ 0 h 3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388"/>
                  <a:gd name="T32" fmla="*/ 63 w 63"/>
                  <a:gd name="T33" fmla="*/ 388 h 3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388">
                    <a:moveTo>
                      <a:pt x="9" y="0"/>
                    </a:moveTo>
                    <a:cubicBezTo>
                      <a:pt x="36" y="0"/>
                      <a:pt x="36" y="0"/>
                      <a:pt x="36" y="0"/>
                    </a:cubicBezTo>
                    <a:cubicBezTo>
                      <a:pt x="36" y="0"/>
                      <a:pt x="46" y="12"/>
                      <a:pt x="47" y="16"/>
                    </a:cubicBezTo>
                    <a:cubicBezTo>
                      <a:pt x="47" y="19"/>
                      <a:pt x="43" y="29"/>
                      <a:pt x="40" y="34"/>
                    </a:cubicBezTo>
                    <a:cubicBezTo>
                      <a:pt x="40" y="34"/>
                      <a:pt x="63" y="138"/>
                      <a:pt x="58" y="362"/>
                    </a:cubicBezTo>
                    <a:cubicBezTo>
                      <a:pt x="33" y="388"/>
                      <a:pt x="33" y="388"/>
                      <a:pt x="33" y="388"/>
                    </a:cubicBezTo>
                    <a:cubicBezTo>
                      <a:pt x="0" y="370"/>
                      <a:pt x="0" y="370"/>
                      <a:pt x="0" y="370"/>
                    </a:cubicBezTo>
                    <a:cubicBezTo>
                      <a:pt x="0" y="370"/>
                      <a:pt x="4" y="98"/>
                      <a:pt x="17" y="38"/>
                    </a:cubicBezTo>
                    <a:cubicBezTo>
                      <a:pt x="17" y="38"/>
                      <a:pt x="2" y="22"/>
                      <a:pt x="3" y="19"/>
                    </a:cubicBezTo>
                    <a:close/>
                  </a:path>
                </a:pathLst>
              </a:custGeom>
              <a:blipFill dpi="0" rotWithShape="1">
                <a:blip r:embed="rId5"/>
                <a:srcRect/>
                <a:stretch>
                  <a:fillRect/>
                </a:stretch>
              </a:blipFill>
              <a:ln w="9525">
                <a:solidFill>
                  <a:schemeClr val="bg1"/>
                </a:solidFill>
                <a:round/>
                <a:headEnd/>
                <a:tailEnd/>
              </a:ln>
            </p:spPr>
            <p:txBody>
              <a:bodyPr/>
              <a:lstStyle/>
              <a:p>
                <a:endParaRPr lang="en-US" altLang="zh-CN">
                  <a:latin typeface="Calibri" pitchFamily="34" charset="0"/>
                </a:endParaRPr>
              </a:p>
            </p:txBody>
          </p:sp>
          <p:sp>
            <p:nvSpPr>
              <p:cNvPr id="21" name="Line 32"/>
              <p:cNvSpPr>
                <a:spLocks noChangeShapeType="1"/>
              </p:cNvSpPr>
              <p:nvPr/>
            </p:nvSpPr>
            <p:spPr bwMode="auto">
              <a:xfrm flipH="1">
                <a:off x="7840" y="1215"/>
                <a:ext cx="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2" name="Line 33"/>
              <p:cNvSpPr>
                <a:spLocks noChangeShapeType="1"/>
              </p:cNvSpPr>
              <p:nvPr/>
            </p:nvSpPr>
            <p:spPr bwMode="auto">
              <a:xfrm flipH="1">
                <a:off x="7840" y="1215"/>
                <a:ext cx="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zh-CN" altLang="en-US"/>
              </a:p>
            </p:txBody>
          </p:sp>
        </p:grpSp>
      </p:gr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9609" y="4603173"/>
            <a:ext cx="1415985" cy="2053284"/>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11938">
            <a:off x="3556982" y="4631219"/>
            <a:ext cx="1463445" cy="2071167"/>
          </a:xfrm>
          <a:prstGeom prst="rect">
            <a:avLst/>
          </a:prstGeom>
        </p:spPr>
      </p:pic>
      <p:sp>
        <p:nvSpPr>
          <p:cNvPr id="24" name="Прямоугольник 23"/>
          <p:cNvSpPr/>
          <p:nvPr/>
        </p:nvSpPr>
        <p:spPr>
          <a:xfrm>
            <a:off x="2341175" y="3234499"/>
            <a:ext cx="3777266" cy="1569660"/>
          </a:xfrm>
          <a:prstGeom prst="rect">
            <a:avLst/>
          </a:prstGeom>
        </p:spPr>
        <p:txBody>
          <a:bodyPr wrap="square">
            <a:spAutoFit/>
          </a:bodyPr>
          <a:lstStyle/>
          <a:p>
            <a:pPr marL="171450" indent="-171450">
              <a:buFont typeface="Wingdings" panose="05000000000000000000" pitchFamily="2" charset="2"/>
              <a:buChar char="ü"/>
            </a:pPr>
            <a:r>
              <a:rPr lang="ru-RU" sz="1200" b="1" dirty="0">
                <a:latin typeface="Century Schoolbook" panose="02040604050505020304" pitchFamily="18" charset="0"/>
                <a:ea typeface="Calibri" panose="020F0502020204030204" pitchFamily="34" charset="0"/>
              </a:rPr>
              <a:t>Свидетельство о регистрации программы для ЭВМ </a:t>
            </a:r>
            <a:r>
              <a:rPr lang="ru-RU" sz="1200" b="1" dirty="0">
                <a:latin typeface="Century Schoolbook" panose="02040604050505020304" pitchFamily="18" charset="0"/>
              </a:rPr>
              <a:t>«</a:t>
            </a:r>
            <a:r>
              <a:rPr lang="ru-RU" sz="1200" b="1" dirty="0" err="1">
                <a:latin typeface="Century Schoolbook" panose="02040604050505020304" pitchFamily="18" charset="0"/>
              </a:rPr>
              <a:t>Дислипидемия</a:t>
            </a:r>
            <a:r>
              <a:rPr lang="ru-RU" sz="1200" b="1" dirty="0">
                <a:latin typeface="Century Schoolbook" panose="02040604050505020304" pitchFamily="18" charset="0"/>
              </a:rPr>
              <a:t> – </a:t>
            </a:r>
            <a:r>
              <a:rPr lang="ru-RU" sz="1200" b="1" dirty="0" err="1">
                <a:latin typeface="Century Schoolbook" panose="02040604050505020304" pitchFamily="18" charset="0"/>
              </a:rPr>
              <a:t>скрин</a:t>
            </a:r>
            <a:r>
              <a:rPr lang="ru-RU" sz="1200" b="1" dirty="0">
                <a:latin typeface="Century Schoolbook" panose="02040604050505020304" pitchFamily="18" charset="0"/>
              </a:rPr>
              <a:t>»</a:t>
            </a:r>
          </a:p>
          <a:p>
            <a:pPr marL="171450" indent="-171450">
              <a:buFont typeface="Wingdings" panose="05000000000000000000" pitchFamily="2" charset="2"/>
              <a:buChar char="ü"/>
            </a:pPr>
            <a:r>
              <a:rPr lang="ru-RU" sz="1200" b="1" dirty="0">
                <a:latin typeface="Century Schoolbook" panose="02040604050505020304" pitchFamily="18" charset="0"/>
              </a:rPr>
              <a:t>Патент на изобретение «Набор реагентов для </a:t>
            </a:r>
            <a:r>
              <a:rPr lang="ru-RU" sz="1200" b="1" dirty="0" err="1">
                <a:latin typeface="Century Schoolbook" panose="02040604050505020304" pitchFamily="18" charset="0"/>
              </a:rPr>
              <a:t>вывления</a:t>
            </a:r>
            <a:r>
              <a:rPr lang="ru-RU" sz="1200" b="1" dirty="0">
                <a:latin typeface="Century Schoolbook" panose="02040604050505020304" pitchFamily="18" charset="0"/>
              </a:rPr>
              <a:t> </a:t>
            </a:r>
            <a:r>
              <a:rPr lang="en-US" sz="1200" b="1" dirty="0">
                <a:latin typeface="Century Schoolbook" panose="02040604050505020304" pitchFamily="18" charset="0"/>
              </a:rPr>
              <a:t>PHK </a:t>
            </a:r>
            <a:r>
              <a:rPr lang="ru-RU" sz="1200" b="1" dirty="0">
                <a:latin typeface="Century Schoolbook" panose="02040604050505020304" pitchFamily="18" charset="0"/>
              </a:rPr>
              <a:t>вируса </a:t>
            </a:r>
            <a:r>
              <a:rPr lang="en-US" sz="1200" b="1" dirty="0">
                <a:latin typeface="Century Schoolbook" panose="02040604050505020304" pitchFamily="18" charset="0"/>
              </a:rPr>
              <a:t>SARS-CoV-2</a:t>
            </a:r>
            <a:r>
              <a:rPr lang="ru-RU" sz="1200" b="1" dirty="0">
                <a:latin typeface="Century Schoolbook" panose="02040604050505020304" pitchFamily="18" charset="0"/>
              </a:rPr>
              <a:t> методом прямой полимеразной цепной реакции в режиме реального времени»</a:t>
            </a:r>
          </a:p>
          <a:p>
            <a:pPr marL="171450" indent="-171450">
              <a:buFont typeface="Wingdings" panose="05000000000000000000" pitchFamily="2" charset="2"/>
              <a:buChar char="ü"/>
            </a:pPr>
            <a:endParaRPr lang="ru-RU" sz="1200" b="1" dirty="0">
              <a:latin typeface="Century Schoolbook" panose="02040604050505020304" pitchFamily="18" charset="0"/>
            </a:endParaRPr>
          </a:p>
          <a:p>
            <a:pPr marL="171450" indent="-171450">
              <a:buFont typeface="Arial" panose="020B0604020202020204" pitchFamily="34" charset="0"/>
              <a:buChar char="•"/>
            </a:pPr>
            <a:endParaRPr lang="ru-RU" sz="1200" b="1" dirty="0">
              <a:latin typeface="Century Schoolbook" panose="02040604050505020304" pitchFamily="18" charset="0"/>
            </a:endParaRPr>
          </a:p>
        </p:txBody>
      </p:sp>
      <p:grpSp>
        <p:nvGrpSpPr>
          <p:cNvPr id="27" name="Gruppieren 19"/>
          <p:cNvGrpSpPr/>
          <p:nvPr/>
        </p:nvGrpSpPr>
        <p:grpSpPr>
          <a:xfrm rot="5400000">
            <a:off x="4186758" y="3319844"/>
            <a:ext cx="4886701" cy="633512"/>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28" name="Pfeil nach links 15"/>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29" name="Pfeil nach links 16"/>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grpSp>
        <p:nvGrpSpPr>
          <p:cNvPr id="88" name="组合 57"/>
          <p:cNvGrpSpPr/>
          <p:nvPr/>
        </p:nvGrpSpPr>
        <p:grpSpPr>
          <a:xfrm>
            <a:off x="9757263" y="3248182"/>
            <a:ext cx="2244078" cy="3317189"/>
            <a:chOff x="752634" y="1703513"/>
            <a:chExt cx="2304255" cy="4242825"/>
          </a:xfrm>
        </p:grpSpPr>
        <p:sp>
          <p:nvSpPr>
            <p:cNvPr id="89" name="圆角矩形 38"/>
            <p:cNvSpPr/>
            <p:nvPr/>
          </p:nvSpPr>
          <p:spPr>
            <a:xfrm rot="15407370">
              <a:off x="1090258" y="1811778"/>
              <a:ext cx="1378452" cy="1161922"/>
            </a:xfrm>
            <a:custGeom>
              <a:avLst/>
              <a:gdLst/>
              <a:ahLst/>
              <a:cxnLst/>
              <a:rect l="l" t="t" r="r" b="b"/>
              <a:pathLst>
                <a:path w="1554798" h="1532371">
                  <a:moveTo>
                    <a:pt x="260464" y="73817"/>
                  </a:moveTo>
                  <a:cubicBezTo>
                    <a:pt x="306072" y="28209"/>
                    <a:pt x="369078" y="0"/>
                    <a:pt x="438674" y="0"/>
                  </a:cubicBezTo>
                  <a:lnTo>
                    <a:pt x="1302770" y="0"/>
                  </a:lnTo>
                  <a:cubicBezTo>
                    <a:pt x="1441961" y="0"/>
                    <a:pt x="1554798" y="112837"/>
                    <a:pt x="1554798" y="252028"/>
                  </a:cubicBezTo>
                  <a:lnTo>
                    <a:pt x="1554798" y="252029"/>
                  </a:lnTo>
                  <a:lnTo>
                    <a:pt x="1554798" y="1116125"/>
                  </a:lnTo>
                  <a:cubicBezTo>
                    <a:pt x="1554798" y="1255316"/>
                    <a:pt x="1441961" y="1368153"/>
                    <a:pt x="1302770" y="1368153"/>
                  </a:cubicBezTo>
                  <a:cubicBezTo>
                    <a:pt x="1163579" y="1368153"/>
                    <a:pt x="1050742" y="1255316"/>
                    <a:pt x="1050742" y="1116125"/>
                  </a:cubicBezTo>
                  <a:lnTo>
                    <a:pt x="1050742" y="860250"/>
                  </a:lnTo>
                  <a:cubicBezTo>
                    <a:pt x="1050311" y="861013"/>
                    <a:pt x="1049708" y="861600"/>
                    <a:pt x="1049101" y="862186"/>
                  </a:cubicBezTo>
                  <a:lnTo>
                    <a:pt x="426920" y="1461813"/>
                  </a:lnTo>
                  <a:cubicBezTo>
                    <a:pt x="326697" y="1558402"/>
                    <a:pt x="167149" y="1555457"/>
                    <a:pt x="70559" y="1455234"/>
                  </a:cubicBezTo>
                  <a:cubicBezTo>
                    <a:pt x="-26031" y="1355012"/>
                    <a:pt x="-23086" y="1195463"/>
                    <a:pt x="77137" y="1098874"/>
                  </a:cubicBezTo>
                  <a:lnTo>
                    <a:pt x="694328" y="504056"/>
                  </a:lnTo>
                  <a:lnTo>
                    <a:pt x="438674" y="504056"/>
                  </a:lnTo>
                  <a:cubicBezTo>
                    <a:pt x="299483" y="504056"/>
                    <a:pt x="186646" y="391219"/>
                    <a:pt x="186646" y="252028"/>
                  </a:cubicBezTo>
                  <a:cubicBezTo>
                    <a:pt x="186646" y="182432"/>
                    <a:pt x="214855" y="119426"/>
                    <a:pt x="260464" y="73817"/>
                  </a:cubicBezTo>
                  <a:close/>
                </a:path>
              </a:pathLst>
            </a:custGeom>
            <a:solidFill>
              <a:srgbClr val="D9E021"/>
            </a:soli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圆角矩形 59"/>
            <p:cNvSpPr/>
            <p:nvPr/>
          </p:nvSpPr>
          <p:spPr>
            <a:xfrm>
              <a:off x="752634" y="3115798"/>
              <a:ext cx="2304255" cy="2830540"/>
            </a:xfrm>
            <a:prstGeom prst="roundRect">
              <a:avLst>
                <a:gd name="adj" fmla="val 6909"/>
              </a:avLst>
            </a:prstGeom>
            <a:solidFill>
              <a:srgbClr val="EFEFEF"/>
            </a:soli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1" name="组合 60"/>
            <p:cNvGrpSpPr/>
            <p:nvPr/>
          </p:nvGrpSpPr>
          <p:grpSpPr>
            <a:xfrm rot="16200000">
              <a:off x="2087525" y="3024024"/>
              <a:ext cx="441397" cy="58863"/>
              <a:chOff x="2975753" y="1851670"/>
              <a:chExt cx="539968" cy="72008"/>
            </a:xfrm>
          </p:grpSpPr>
          <p:sp>
            <p:nvSpPr>
              <p:cNvPr id="99" name="椭圆 68"/>
              <p:cNvSpPr/>
              <p:nvPr/>
            </p:nvSpPr>
            <p:spPr>
              <a:xfrm>
                <a:off x="297575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69"/>
              <p:cNvSpPr/>
              <p:nvPr/>
            </p:nvSpPr>
            <p:spPr>
              <a:xfrm>
                <a:off x="344371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圆角矩形 70"/>
              <p:cNvSpPr/>
              <p:nvPr/>
            </p:nvSpPr>
            <p:spPr>
              <a:xfrm>
                <a:off x="3011757" y="1864814"/>
                <a:ext cx="467960" cy="45719"/>
              </a:xfrm>
              <a:prstGeom prst="roundRect">
                <a:avLst>
                  <a:gd name="adj" fmla="val 50000"/>
                </a:avLst>
              </a:prstGeom>
              <a:gradFill>
                <a:gsLst>
                  <a:gs pos="0">
                    <a:schemeClr val="bg1">
                      <a:lumMod val="75000"/>
                    </a:schemeClr>
                  </a:gs>
                  <a:gs pos="50000">
                    <a:schemeClr val="bg1">
                      <a:lumMod val="9500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61"/>
            <p:cNvGrpSpPr/>
            <p:nvPr/>
          </p:nvGrpSpPr>
          <p:grpSpPr>
            <a:xfrm rot="16200000">
              <a:off x="1203997" y="3024024"/>
              <a:ext cx="441397" cy="58863"/>
              <a:chOff x="2975753" y="1851670"/>
              <a:chExt cx="539968" cy="72008"/>
            </a:xfrm>
          </p:grpSpPr>
          <p:sp>
            <p:nvSpPr>
              <p:cNvPr id="96" name="椭圆 65"/>
              <p:cNvSpPr/>
              <p:nvPr/>
            </p:nvSpPr>
            <p:spPr>
              <a:xfrm>
                <a:off x="297575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66"/>
              <p:cNvSpPr/>
              <p:nvPr/>
            </p:nvSpPr>
            <p:spPr>
              <a:xfrm>
                <a:off x="344371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圆角矩形 67"/>
              <p:cNvSpPr/>
              <p:nvPr/>
            </p:nvSpPr>
            <p:spPr>
              <a:xfrm>
                <a:off x="3011757" y="1864814"/>
                <a:ext cx="467960" cy="45719"/>
              </a:xfrm>
              <a:prstGeom prst="roundRect">
                <a:avLst>
                  <a:gd name="adj" fmla="val 50000"/>
                </a:avLst>
              </a:prstGeom>
              <a:gradFill>
                <a:gsLst>
                  <a:gs pos="0">
                    <a:schemeClr val="bg1">
                      <a:lumMod val="75000"/>
                    </a:schemeClr>
                  </a:gs>
                  <a:gs pos="50000">
                    <a:schemeClr val="bg1">
                      <a:lumMod val="9500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3" name="TextBox 92"/>
            <p:cNvSpPr txBox="1"/>
            <p:nvPr/>
          </p:nvSpPr>
          <p:spPr>
            <a:xfrm>
              <a:off x="1087448" y="1892443"/>
              <a:ext cx="768221" cy="433025"/>
            </a:xfrm>
            <a:prstGeom prst="rect">
              <a:avLst/>
            </a:prstGeom>
            <a:noFill/>
          </p:spPr>
          <p:txBody>
            <a:bodyPr wrap="square" rtlCol="0">
              <a:spAutoFit/>
            </a:bodyPr>
            <a:lstStyle/>
            <a:p>
              <a:pPr algn="ctr"/>
              <a:r>
                <a:rPr lang="ru-RU" altLang="zh-CN" sz="1600" b="1" dirty="0">
                  <a:effectLst>
                    <a:innerShdw blurRad="63500" dist="50800" dir="18900000">
                      <a:prstClr val="black">
                        <a:alpha val="50000"/>
                      </a:prstClr>
                    </a:innerShdw>
                  </a:effectLst>
                  <a:latin typeface="Century Schoolbook" panose="02040604050505020304" pitchFamily="18" charset="0"/>
                  <a:cs typeface="Arial" panose="020B0604020202020204" pitchFamily="34" charset="0"/>
                </a:rPr>
                <a:t>2</a:t>
              </a:r>
              <a:r>
                <a:rPr lang="en-US" altLang="zh-CN" sz="1600" b="1" dirty="0">
                  <a:effectLst>
                    <a:innerShdw blurRad="63500" dist="50800" dir="18900000">
                      <a:prstClr val="black">
                        <a:alpha val="50000"/>
                      </a:prstClr>
                    </a:innerShdw>
                  </a:effectLst>
                  <a:latin typeface="Century Schoolbook" panose="02040604050505020304" pitchFamily="18" charset="0"/>
                  <a:cs typeface="Arial" panose="020B0604020202020204" pitchFamily="34" charset="0"/>
                </a:rPr>
                <a:t>0</a:t>
              </a:r>
              <a:r>
                <a:rPr lang="ru-RU" altLang="zh-CN" sz="1600" b="1" dirty="0">
                  <a:effectLst>
                    <a:innerShdw blurRad="63500" dist="50800" dir="18900000">
                      <a:prstClr val="black">
                        <a:alpha val="50000"/>
                      </a:prstClr>
                    </a:innerShdw>
                  </a:effectLst>
                  <a:latin typeface="Century Schoolbook" panose="02040604050505020304" pitchFamily="18" charset="0"/>
                  <a:cs typeface="Arial" panose="020B0604020202020204" pitchFamily="34" charset="0"/>
                </a:rPr>
                <a:t>2</a:t>
              </a:r>
              <a:r>
                <a:rPr lang="en-US" altLang="zh-CN" sz="1600" b="1" dirty="0">
                  <a:effectLst>
                    <a:innerShdw blurRad="63500" dist="50800" dir="18900000">
                      <a:prstClr val="black">
                        <a:alpha val="50000"/>
                      </a:prstClr>
                    </a:innerShdw>
                  </a:effectLst>
                  <a:latin typeface="Century Schoolbook" panose="02040604050505020304" pitchFamily="18" charset="0"/>
                  <a:cs typeface="Arial" panose="020B0604020202020204" pitchFamily="34" charset="0"/>
                </a:rPr>
                <a:t>2</a:t>
              </a:r>
              <a:endParaRPr lang="zh-CN" altLang="en-US" sz="1600" b="1" dirty="0">
                <a:effectLst>
                  <a:innerShdw blurRad="63500" dist="50800" dir="18900000">
                    <a:prstClr val="black">
                      <a:alpha val="50000"/>
                    </a:prstClr>
                  </a:innerShdw>
                </a:effectLst>
                <a:latin typeface="Century Schoolbook" panose="02040604050505020304" pitchFamily="18" charset="0"/>
                <a:cs typeface="Arial" panose="020B0604020202020204" pitchFamily="34" charset="0"/>
              </a:endParaRPr>
            </a:p>
          </p:txBody>
        </p:sp>
        <p:sp>
          <p:nvSpPr>
            <p:cNvPr id="94" name="Rectangle 42"/>
            <p:cNvSpPr/>
            <p:nvPr/>
          </p:nvSpPr>
          <p:spPr>
            <a:xfrm flipH="1">
              <a:off x="941501" y="3596226"/>
              <a:ext cx="1960186" cy="168953"/>
            </a:xfrm>
            <a:prstGeom prst="rect">
              <a:avLst/>
            </a:prstGeom>
            <a:noFill/>
            <a:ln w="12700" cap="flat" cmpd="sng" algn="ctr">
              <a:noFill/>
              <a:prstDash val="solid"/>
            </a:ln>
            <a:effectLst/>
          </p:spPr>
          <p:txBody>
            <a:bodyPr lIns="91440" tIns="0" rIns="91440" bIns="0" rtlCol="0" anchor="t"/>
            <a:lstStyle/>
            <a:p>
              <a:endParaRPr lang="zh-CN" altLang="en-US" sz="1400" b="1" dirty="0">
                <a:solidFill>
                  <a:schemeClr val="tx1">
                    <a:lumMod val="65000"/>
                    <a:lumOff val="35000"/>
                  </a:schemeClr>
                </a:solidFill>
                <a:latin typeface="Arial" panose="020B0604020202020204" pitchFamily="34" charset="0"/>
                <a:cs typeface="Arial" panose="020B0604020202020204" pitchFamily="34" charset="0"/>
              </a:endParaRPr>
            </a:p>
          </p:txBody>
        </p:sp>
      </p:grpSp>
      <p:grpSp>
        <p:nvGrpSpPr>
          <p:cNvPr id="102" name="组合 40"/>
          <p:cNvGrpSpPr/>
          <p:nvPr/>
        </p:nvGrpSpPr>
        <p:grpSpPr>
          <a:xfrm>
            <a:off x="7087698" y="3287419"/>
            <a:ext cx="2214454" cy="3258086"/>
            <a:chOff x="752634" y="1779108"/>
            <a:chExt cx="2304256" cy="4167230"/>
          </a:xfrm>
        </p:grpSpPr>
        <p:sp>
          <p:nvSpPr>
            <p:cNvPr id="103" name="圆角矩形 38"/>
            <p:cNvSpPr/>
            <p:nvPr/>
          </p:nvSpPr>
          <p:spPr>
            <a:xfrm rot="572624">
              <a:off x="1297576" y="1779108"/>
              <a:ext cx="1274792" cy="1256404"/>
            </a:xfrm>
            <a:custGeom>
              <a:avLst/>
              <a:gdLst/>
              <a:ahLst/>
              <a:cxnLst/>
              <a:rect l="l" t="t" r="r" b="b"/>
              <a:pathLst>
                <a:path w="1554798" h="1532371">
                  <a:moveTo>
                    <a:pt x="260464" y="73817"/>
                  </a:moveTo>
                  <a:cubicBezTo>
                    <a:pt x="306072" y="28209"/>
                    <a:pt x="369078" y="0"/>
                    <a:pt x="438674" y="0"/>
                  </a:cubicBezTo>
                  <a:lnTo>
                    <a:pt x="1302770" y="0"/>
                  </a:lnTo>
                  <a:cubicBezTo>
                    <a:pt x="1441961" y="0"/>
                    <a:pt x="1554798" y="112837"/>
                    <a:pt x="1554798" y="252028"/>
                  </a:cubicBezTo>
                  <a:lnTo>
                    <a:pt x="1554798" y="252029"/>
                  </a:lnTo>
                  <a:lnTo>
                    <a:pt x="1554798" y="1116125"/>
                  </a:lnTo>
                  <a:cubicBezTo>
                    <a:pt x="1554798" y="1255316"/>
                    <a:pt x="1441961" y="1368153"/>
                    <a:pt x="1302770" y="1368153"/>
                  </a:cubicBezTo>
                  <a:cubicBezTo>
                    <a:pt x="1163579" y="1368153"/>
                    <a:pt x="1050742" y="1255316"/>
                    <a:pt x="1050742" y="1116125"/>
                  </a:cubicBezTo>
                  <a:lnTo>
                    <a:pt x="1050742" y="860250"/>
                  </a:lnTo>
                  <a:cubicBezTo>
                    <a:pt x="1050311" y="861013"/>
                    <a:pt x="1049708" y="861600"/>
                    <a:pt x="1049101" y="862186"/>
                  </a:cubicBezTo>
                  <a:lnTo>
                    <a:pt x="426920" y="1461813"/>
                  </a:lnTo>
                  <a:cubicBezTo>
                    <a:pt x="326697" y="1558402"/>
                    <a:pt x="167149" y="1555457"/>
                    <a:pt x="70559" y="1455234"/>
                  </a:cubicBezTo>
                  <a:cubicBezTo>
                    <a:pt x="-26031" y="1355012"/>
                    <a:pt x="-23086" y="1195463"/>
                    <a:pt x="77137" y="1098874"/>
                  </a:cubicBezTo>
                  <a:lnTo>
                    <a:pt x="694328" y="504056"/>
                  </a:lnTo>
                  <a:lnTo>
                    <a:pt x="438674" y="504056"/>
                  </a:lnTo>
                  <a:cubicBezTo>
                    <a:pt x="299483" y="504056"/>
                    <a:pt x="186646" y="391219"/>
                    <a:pt x="186646" y="252028"/>
                  </a:cubicBezTo>
                  <a:cubicBezTo>
                    <a:pt x="186646" y="182432"/>
                    <a:pt x="214855" y="119426"/>
                    <a:pt x="260464" y="73817"/>
                  </a:cubicBezTo>
                  <a:close/>
                </a:path>
              </a:pathLst>
            </a:custGeom>
            <a:solidFill>
              <a:srgbClr val="FF9528"/>
            </a:soli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圆角矩形 35"/>
            <p:cNvSpPr/>
            <p:nvPr/>
          </p:nvSpPr>
          <p:spPr>
            <a:xfrm>
              <a:off x="752634" y="3115798"/>
              <a:ext cx="2304256" cy="2830540"/>
            </a:xfrm>
            <a:prstGeom prst="roundRect">
              <a:avLst>
                <a:gd name="adj" fmla="val 6909"/>
              </a:avLst>
            </a:prstGeom>
            <a:solidFill>
              <a:srgbClr val="EFEFEF"/>
            </a:solidFill>
            <a:ln w="19050">
              <a:gradFill>
                <a:gsLst>
                  <a:gs pos="89000">
                    <a:schemeClr val="bg1">
                      <a:lumMod val="85000"/>
                    </a:schemeClr>
                  </a:gs>
                  <a:gs pos="0">
                    <a:schemeClr val="bg1"/>
                  </a:gs>
                </a:gsLst>
                <a:lin ang="7200000" scaled="0"/>
              </a:grad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5" name="组合 41"/>
            <p:cNvGrpSpPr/>
            <p:nvPr/>
          </p:nvGrpSpPr>
          <p:grpSpPr>
            <a:xfrm rot="16200000">
              <a:off x="2087525" y="3024024"/>
              <a:ext cx="441397" cy="58863"/>
              <a:chOff x="2975753" y="1851670"/>
              <a:chExt cx="539968" cy="72008"/>
            </a:xfrm>
          </p:grpSpPr>
          <p:sp>
            <p:nvSpPr>
              <p:cNvPr id="113" name="椭圆 42"/>
              <p:cNvSpPr/>
              <p:nvPr/>
            </p:nvSpPr>
            <p:spPr>
              <a:xfrm>
                <a:off x="297575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43"/>
              <p:cNvSpPr/>
              <p:nvPr/>
            </p:nvSpPr>
            <p:spPr>
              <a:xfrm>
                <a:off x="344371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圆角矩形 44"/>
              <p:cNvSpPr/>
              <p:nvPr/>
            </p:nvSpPr>
            <p:spPr>
              <a:xfrm>
                <a:off x="3011757" y="1864814"/>
                <a:ext cx="467960" cy="45719"/>
              </a:xfrm>
              <a:prstGeom prst="roundRect">
                <a:avLst>
                  <a:gd name="adj" fmla="val 50000"/>
                </a:avLst>
              </a:prstGeom>
              <a:gradFill>
                <a:gsLst>
                  <a:gs pos="0">
                    <a:schemeClr val="bg1">
                      <a:lumMod val="75000"/>
                    </a:schemeClr>
                  </a:gs>
                  <a:gs pos="50000">
                    <a:schemeClr val="bg1">
                      <a:lumMod val="9500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6" name="组合 49"/>
            <p:cNvGrpSpPr/>
            <p:nvPr/>
          </p:nvGrpSpPr>
          <p:grpSpPr>
            <a:xfrm rot="16200000">
              <a:off x="1203997" y="3024024"/>
              <a:ext cx="441397" cy="58863"/>
              <a:chOff x="2975753" y="1851670"/>
              <a:chExt cx="539968" cy="72008"/>
            </a:xfrm>
          </p:grpSpPr>
          <p:sp>
            <p:nvSpPr>
              <p:cNvPr id="110" name="椭圆 50"/>
              <p:cNvSpPr/>
              <p:nvPr/>
            </p:nvSpPr>
            <p:spPr>
              <a:xfrm>
                <a:off x="297575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51"/>
              <p:cNvSpPr/>
              <p:nvPr/>
            </p:nvSpPr>
            <p:spPr>
              <a:xfrm>
                <a:off x="3443713" y="1851670"/>
                <a:ext cx="72008" cy="7200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圆角矩形 52"/>
              <p:cNvSpPr/>
              <p:nvPr/>
            </p:nvSpPr>
            <p:spPr>
              <a:xfrm>
                <a:off x="3011757" y="1864814"/>
                <a:ext cx="467960" cy="45719"/>
              </a:xfrm>
              <a:prstGeom prst="roundRect">
                <a:avLst>
                  <a:gd name="adj" fmla="val 50000"/>
                </a:avLst>
              </a:prstGeom>
              <a:gradFill>
                <a:gsLst>
                  <a:gs pos="0">
                    <a:schemeClr val="bg1">
                      <a:lumMod val="75000"/>
                    </a:schemeClr>
                  </a:gs>
                  <a:gs pos="50000">
                    <a:schemeClr val="bg1">
                      <a:lumMod val="9500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7" name="TextBox 106"/>
            <p:cNvSpPr txBox="1"/>
            <p:nvPr/>
          </p:nvSpPr>
          <p:spPr>
            <a:xfrm>
              <a:off x="1728965" y="1960196"/>
              <a:ext cx="956471" cy="433025"/>
            </a:xfrm>
            <a:prstGeom prst="rect">
              <a:avLst/>
            </a:prstGeom>
            <a:noFill/>
          </p:spPr>
          <p:txBody>
            <a:bodyPr wrap="square" rtlCol="0">
              <a:spAutoFit/>
            </a:bodyPr>
            <a:lstStyle/>
            <a:p>
              <a:pPr algn="ctr"/>
              <a:r>
                <a:rPr lang="ru-RU" altLang="zh-CN" sz="1600" b="1" dirty="0">
                  <a:effectLst>
                    <a:innerShdw blurRad="63500" dist="50800" dir="18900000">
                      <a:prstClr val="black">
                        <a:alpha val="50000"/>
                      </a:prstClr>
                    </a:innerShdw>
                  </a:effectLst>
                  <a:latin typeface="Century Schoolbook" panose="02040604050505020304" pitchFamily="18" charset="0"/>
                  <a:cs typeface="Arial" panose="020B0604020202020204" pitchFamily="34" charset="0"/>
                </a:rPr>
                <a:t>202</a:t>
              </a:r>
              <a:r>
                <a:rPr lang="en-US" altLang="zh-CN" sz="1600" b="1" dirty="0">
                  <a:effectLst>
                    <a:innerShdw blurRad="63500" dist="50800" dir="18900000">
                      <a:prstClr val="black">
                        <a:alpha val="50000"/>
                      </a:prstClr>
                    </a:innerShdw>
                  </a:effectLst>
                  <a:latin typeface="Century Schoolbook" panose="02040604050505020304" pitchFamily="18" charset="0"/>
                  <a:cs typeface="Arial" panose="020B0604020202020204" pitchFamily="34" charset="0"/>
                </a:rPr>
                <a:t>1</a:t>
              </a:r>
              <a:endParaRPr lang="zh-CN" altLang="en-US" sz="1600" b="1" dirty="0">
                <a:effectLst>
                  <a:innerShdw blurRad="63500" dist="50800" dir="18900000">
                    <a:prstClr val="black">
                      <a:alpha val="50000"/>
                    </a:prstClr>
                  </a:innerShdw>
                </a:effectLst>
                <a:latin typeface="Century Schoolbook" panose="02040604050505020304" pitchFamily="18" charset="0"/>
                <a:cs typeface="Arial" panose="020B0604020202020204" pitchFamily="34" charset="0"/>
              </a:endParaRPr>
            </a:p>
          </p:txBody>
        </p:sp>
      </p:grpSp>
      <p:sp>
        <p:nvSpPr>
          <p:cNvPr id="18432" name="Прямоугольник 18431"/>
          <p:cNvSpPr/>
          <p:nvPr/>
        </p:nvSpPr>
        <p:spPr>
          <a:xfrm>
            <a:off x="7260498" y="4404429"/>
            <a:ext cx="2084367" cy="2092881"/>
          </a:xfrm>
          <a:prstGeom prst="rect">
            <a:avLst/>
          </a:prstGeom>
        </p:spPr>
        <p:txBody>
          <a:bodyPr wrap="square">
            <a:spAutoFit/>
          </a:bodyPr>
          <a:lstStyle/>
          <a:p>
            <a:pPr>
              <a:defRPr/>
            </a:pPr>
            <a:r>
              <a:rPr lang="ru-RU" sz="1000" dirty="0">
                <a:latin typeface="Century Schoolbook" panose="02040604050505020304" pitchFamily="18" charset="0"/>
                <a:cs typeface="Times New Roman" pitchFamily="18" charset="0"/>
              </a:rPr>
              <a:t>1 докторская диссертация </a:t>
            </a:r>
          </a:p>
          <a:p>
            <a:pPr>
              <a:defRPr/>
            </a:pPr>
            <a:r>
              <a:rPr lang="ru-RU" sz="1000" dirty="0">
                <a:latin typeface="Century Schoolbook" panose="02040604050505020304" pitchFamily="18" charset="0"/>
                <a:cs typeface="Times New Roman" pitchFamily="18" charset="0"/>
              </a:rPr>
              <a:t>– специальность 10.02.04 «Германские языки»</a:t>
            </a:r>
          </a:p>
          <a:p>
            <a:pPr>
              <a:defRPr/>
            </a:pPr>
            <a:endParaRPr lang="ru-RU" sz="1000" dirty="0">
              <a:latin typeface="Century Schoolbook" panose="02040604050505020304" pitchFamily="18" charset="0"/>
              <a:cs typeface="Times New Roman" pitchFamily="18" charset="0"/>
            </a:endParaRPr>
          </a:p>
          <a:p>
            <a:pPr>
              <a:defRPr/>
            </a:pPr>
            <a:r>
              <a:rPr lang="ru-RU" sz="1000" dirty="0">
                <a:latin typeface="Century Schoolbook" panose="02040604050505020304" pitchFamily="18" charset="0"/>
                <a:cs typeface="Times New Roman" pitchFamily="18" charset="0"/>
              </a:rPr>
              <a:t>2 кандидатские диссертации: </a:t>
            </a:r>
          </a:p>
          <a:p>
            <a:pPr>
              <a:defRPr/>
            </a:pPr>
            <a:r>
              <a:rPr lang="ru-RU" sz="1000" dirty="0">
                <a:latin typeface="Century Schoolbook" panose="02040604050505020304" pitchFamily="18" charset="0"/>
                <a:cs typeface="Times New Roman" pitchFamily="18" charset="0"/>
              </a:rPr>
              <a:t> – специальность 10.02.20 «Сравнительно-историческое, типологическое и сопоставительное языкознание»;</a:t>
            </a:r>
          </a:p>
          <a:p>
            <a:pPr>
              <a:defRPr/>
            </a:pPr>
            <a:r>
              <a:rPr lang="ru-RU" sz="1000" dirty="0">
                <a:latin typeface="Century Schoolbook" panose="02040604050505020304" pitchFamily="18" charset="0"/>
                <a:cs typeface="Times New Roman" pitchFamily="18" charset="0"/>
              </a:rPr>
              <a:t>– специальность 13.00.01 «Общая педагогика, история педагогики и образования»</a:t>
            </a:r>
            <a:endParaRPr lang="ru-RU" sz="1000" dirty="0">
              <a:latin typeface="Century Schoolbook" panose="02040604050505020304" pitchFamily="18" charset="0"/>
            </a:endParaRPr>
          </a:p>
        </p:txBody>
      </p:sp>
      <p:sp>
        <p:nvSpPr>
          <p:cNvPr id="18433" name="Прямоугольник 18432"/>
          <p:cNvSpPr/>
          <p:nvPr/>
        </p:nvSpPr>
        <p:spPr>
          <a:xfrm>
            <a:off x="9920681" y="4518730"/>
            <a:ext cx="1950027" cy="1785104"/>
          </a:xfrm>
          <a:prstGeom prst="rect">
            <a:avLst/>
          </a:prstGeom>
        </p:spPr>
        <p:txBody>
          <a:bodyPr wrap="square">
            <a:spAutoFit/>
          </a:bodyPr>
          <a:lstStyle/>
          <a:p>
            <a:pPr>
              <a:defRPr/>
            </a:pPr>
            <a:r>
              <a:rPr lang="ru-RU" sz="1000" dirty="0">
                <a:latin typeface="Century Schoolbook" panose="02040604050505020304" pitchFamily="18" charset="0"/>
                <a:cs typeface="Times New Roman" pitchFamily="18" charset="0"/>
              </a:rPr>
              <a:t>1 кандидатская диссертация:– специальность 5.8.1 «Общая педагогика, история педагогики и образования»;</a:t>
            </a:r>
          </a:p>
          <a:p>
            <a:pPr>
              <a:defRPr/>
            </a:pPr>
            <a:endParaRPr lang="ru-RU" sz="1000" dirty="0">
              <a:latin typeface="Century Schoolbook" panose="02040604050505020304" pitchFamily="18" charset="0"/>
              <a:cs typeface="Times New Roman" pitchFamily="18" charset="0"/>
            </a:endParaRPr>
          </a:p>
          <a:p>
            <a:pPr>
              <a:defRPr/>
            </a:pPr>
            <a:r>
              <a:rPr lang="ru-RU" sz="1000" dirty="0">
                <a:latin typeface="Century Schoolbook" panose="02040604050505020304" pitchFamily="18" charset="0"/>
                <a:cs typeface="Times New Roman" pitchFamily="18" charset="0"/>
              </a:rPr>
              <a:t>получили: </a:t>
            </a:r>
          </a:p>
          <a:p>
            <a:pPr>
              <a:defRPr/>
            </a:pPr>
            <a:r>
              <a:rPr lang="ru-RU" sz="1000" dirty="0">
                <a:latin typeface="Century Schoolbook" panose="02040604050505020304" pitchFamily="18" charset="0"/>
                <a:cs typeface="Times New Roman" pitchFamily="18" charset="0"/>
              </a:rPr>
              <a:t>- ученое звание профессора – 1 чел.;</a:t>
            </a:r>
          </a:p>
          <a:p>
            <a:pPr>
              <a:defRPr/>
            </a:pPr>
            <a:r>
              <a:rPr lang="ru-RU" sz="1000" dirty="0">
                <a:latin typeface="Century Schoolbook" panose="02040604050505020304" pitchFamily="18" charset="0"/>
                <a:cs typeface="Times New Roman" pitchFamily="18" charset="0"/>
              </a:rPr>
              <a:t>- ученое звание доцента – 2 чел. </a:t>
            </a:r>
          </a:p>
        </p:txBody>
      </p:sp>
      <p:sp>
        <p:nvSpPr>
          <p:cNvPr id="51" name="TextBox 50">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22731230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par>
                                <p:cTn id="33" presetID="3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 calcmode="lin" valueType="num">
                                      <p:cBhvr>
                                        <p:cTn id="37" dur="1000" fill="hold"/>
                                        <p:tgtEl>
                                          <p:spTgt spid="13"/>
                                        </p:tgtEl>
                                        <p:attrNameLst>
                                          <p:attrName>style.rotation</p:attrName>
                                        </p:attrNameLst>
                                      </p:cBhvr>
                                      <p:tavLst>
                                        <p:tav tm="0">
                                          <p:val>
                                            <p:fltVal val="90"/>
                                          </p:val>
                                        </p:tav>
                                        <p:tav tm="100000">
                                          <p:val>
                                            <p:fltVal val="0"/>
                                          </p:val>
                                        </p:tav>
                                      </p:tavLst>
                                    </p:anim>
                                    <p:animEffect transition="in" filter="fade">
                                      <p:cBhvr>
                                        <p:cTn id="38" dur="1000"/>
                                        <p:tgtEl>
                                          <p:spTgt spid="13"/>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1000" fill="hold"/>
                                        <p:tgtEl>
                                          <p:spTgt spid="24"/>
                                        </p:tgtEl>
                                        <p:attrNameLst>
                                          <p:attrName>ppt_w</p:attrName>
                                        </p:attrNameLst>
                                      </p:cBhvr>
                                      <p:tavLst>
                                        <p:tav tm="0">
                                          <p:val>
                                            <p:fltVal val="0"/>
                                          </p:val>
                                        </p:tav>
                                        <p:tav tm="100000">
                                          <p:val>
                                            <p:strVal val="#ppt_w"/>
                                          </p:val>
                                        </p:tav>
                                      </p:tavLst>
                                    </p:anim>
                                    <p:anim calcmode="lin" valueType="num">
                                      <p:cBhvr>
                                        <p:cTn id="42" dur="1000" fill="hold"/>
                                        <p:tgtEl>
                                          <p:spTgt spid="24"/>
                                        </p:tgtEl>
                                        <p:attrNameLst>
                                          <p:attrName>ppt_h</p:attrName>
                                        </p:attrNameLst>
                                      </p:cBhvr>
                                      <p:tavLst>
                                        <p:tav tm="0">
                                          <p:val>
                                            <p:fltVal val="0"/>
                                          </p:val>
                                        </p:tav>
                                        <p:tav tm="100000">
                                          <p:val>
                                            <p:strVal val="#ppt_h"/>
                                          </p:val>
                                        </p:tav>
                                      </p:tavLst>
                                    </p:anim>
                                    <p:anim calcmode="lin" valueType="num">
                                      <p:cBhvr>
                                        <p:cTn id="43" dur="1000" fill="hold"/>
                                        <p:tgtEl>
                                          <p:spTgt spid="24"/>
                                        </p:tgtEl>
                                        <p:attrNameLst>
                                          <p:attrName>style.rotation</p:attrName>
                                        </p:attrNameLst>
                                      </p:cBhvr>
                                      <p:tavLst>
                                        <p:tav tm="0">
                                          <p:val>
                                            <p:fltVal val="90"/>
                                          </p:val>
                                        </p:tav>
                                        <p:tav tm="100000">
                                          <p:val>
                                            <p:fltVal val="0"/>
                                          </p:val>
                                        </p:tav>
                                      </p:tavLst>
                                    </p:anim>
                                    <p:animEffect transition="in" filter="fade">
                                      <p:cBhvr>
                                        <p:cTn id="44" dur="1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0">
                                          <p:val>
                                            <p:fltVal val="0"/>
                                          </p:val>
                                        </p:tav>
                                        <p:tav tm="100000">
                                          <p:val>
                                            <p:strVal val="#ppt_w"/>
                                          </p:val>
                                        </p:tav>
                                      </p:tavLst>
                                    </p:anim>
                                    <p:anim calcmode="lin" valueType="num">
                                      <p:cBhvr>
                                        <p:cTn id="62" dur="500" fill="hold"/>
                                        <p:tgtEl>
                                          <p:spTgt spid="7"/>
                                        </p:tgtEl>
                                        <p:attrNameLst>
                                          <p:attrName>ppt_h</p:attrName>
                                        </p:attrNameLst>
                                      </p:cBhvr>
                                      <p:tavLst>
                                        <p:tav tm="0">
                                          <p:val>
                                            <p:fltVal val="0"/>
                                          </p:val>
                                        </p:tav>
                                        <p:tav tm="100000">
                                          <p:val>
                                            <p:strVal val="#ppt_h"/>
                                          </p:val>
                                        </p:tav>
                                      </p:tavLst>
                                    </p:anim>
                                    <p:animEffect transition="in" filter="fade">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circle(in)">
                                      <p:cBhvr>
                                        <p:cTn id="68" dur="20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
                                        </p:tgtEl>
                                        <p:attrNameLst>
                                          <p:attrName>style.visibility</p:attrName>
                                        </p:attrNameLst>
                                      </p:cBhvr>
                                      <p:to>
                                        <p:strVal val="visible"/>
                                      </p:to>
                                    </p:set>
                                    <p:anim calcmode="lin" valueType="num">
                                      <p:cBhvr>
                                        <p:cTn id="73" dur="1000" fill="hold"/>
                                        <p:tgtEl>
                                          <p:spTgt spid="102"/>
                                        </p:tgtEl>
                                        <p:attrNameLst>
                                          <p:attrName>ppt_w</p:attrName>
                                        </p:attrNameLst>
                                      </p:cBhvr>
                                      <p:tavLst>
                                        <p:tav tm="0">
                                          <p:val>
                                            <p:fltVal val="0"/>
                                          </p:val>
                                        </p:tav>
                                        <p:tav tm="100000">
                                          <p:val>
                                            <p:strVal val="#ppt_w"/>
                                          </p:val>
                                        </p:tav>
                                      </p:tavLst>
                                    </p:anim>
                                    <p:anim calcmode="lin" valueType="num">
                                      <p:cBhvr>
                                        <p:cTn id="74" dur="1000" fill="hold"/>
                                        <p:tgtEl>
                                          <p:spTgt spid="102"/>
                                        </p:tgtEl>
                                        <p:attrNameLst>
                                          <p:attrName>ppt_h</p:attrName>
                                        </p:attrNameLst>
                                      </p:cBhvr>
                                      <p:tavLst>
                                        <p:tav tm="0">
                                          <p:val>
                                            <p:fltVal val="0"/>
                                          </p:val>
                                        </p:tav>
                                        <p:tav tm="100000">
                                          <p:val>
                                            <p:strVal val="#ppt_h"/>
                                          </p:val>
                                        </p:tav>
                                      </p:tavLst>
                                    </p:anim>
                                    <p:anim calcmode="lin" valueType="num">
                                      <p:cBhvr>
                                        <p:cTn id="75" dur="1000" fill="hold"/>
                                        <p:tgtEl>
                                          <p:spTgt spid="102"/>
                                        </p:tgtEl>
                                        <p:attrNameLst>
                                          <p:attrName>style.rotation</p:attrName>
                                        </p:attrNameLst>
                                      </p:cBhvr>
                                      <p:tavLst>
                                        <p:tav tm="0">
                                          <p:val>
                                            <p:fltVal val="90"/>
                                          </p:val>
                                        </p:tav>
                                        <p:tav tm="100000">
                                          <p:val>
                                            <p:fltVal val="0"/>
                                          </p:val>
                                        </p:tav>
                                      </p:tavLst>
                                    </p:anim>
                                    <p:animEffect transition="in" filter="fade">
                                      <p:cBhvr>
                                        <p:cTn id="76" dur="1000"/>
                                        <p:tgtEl>
                                          <p:spTgt spid="102"/>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18432"/>
                                        </p:tgtEl>
                                        <p:attrNameLst>
                                          <p:attrName>style.visibility</p:attrName>
                                        </p:attrNameLst>
                                      </p:cBhvr>
                                      <p:to>
                                        <p:strVal val="visible"/>
                                      </p:to>
                                    </p:set>
                                    <p:anim calcmode="lin" valueType="num">
                                      <p:cBhvr>
                                        <p:cTn id="79" dur="1000" fill="hold"/>
                                        <p:tgtEl>
                                          <p:spTgt spid="18432"/>
                                        </p:tgtEl>
                                        <p:attrNameLst>
                                          <p:attrName>ppt_w</p:attrName>
                                        </p:attrNameLst>
                                      </p:cBhvr>
                                      <p:tavLst>
                                        <p:tav tm="0">
                                          <p:val>
                                            <p:fltVal val="0"/>
                                          </p:val>
                                        </p:tav>
                                        <p:tav tm="100000">
                                          <p:val>
                                            <p:strVal val="#ppt_w"/>
                                          </p:val>
                                        </p:tav>
                                      </p:tavLst>
                                    </p:anim>
                                    <p:anim calcmode="lin" valueType="num">
                                      <p:cBhvr>
                                        <p:cTn id="80" dur="1000" fill="hold"/>
                                        <p:tgtEl>
                                          <p:spTgt spid="18432"/>
                                        </p:tgtEl>
                                        <p:attrNameLst>
                                          <p:attrName>ppt_h</p:attrName>
                                        </p:attrNameLst>
                                      </p:cBhvr>
                                      <p:tavLst>
                                        <p:tav tm="0">
                                          <p:val>
                                            <p:fltVal val="0"/>
                                          </p:val>
                                        </p:tav>
                                        <p:tav tm="100000">
                                          <p:val>
                                            <p:strVal val="#ppt_h"/>
                                          </p:val>
                                        </p:tav>
                                      </p:tavLst>
                                    </p:anim>
                                    <p:anim calcmode="lin" valueType="num">
                                      <p:cBhvr>
                                        <p:cTn id="81" dur="1000" fill="hold"/>
                                        <p:tgtEl>
                                          <p:spTgt spid="18432"/>
                                        </p:tgtEl>
                                        <p:attrNameLst>
                                          <p:attrName>style.rotation</p:attrName>
                                        </p:attrNameLst>
                                      </p:cBhvr>
                                      <p:tavLst>
                                        <p:tav tm="0">
                                          <p:val>
                                            <p:fltVal val="90"/>
                                          </p:val>
                                        </p:tav>
                                        <p:tav tm="100000">
                                          <p:val>
                                            <p:fltVal val="0"/>
                                          </p:val>
                                        </p:tav>
                                      </p:tavLst>
                                    </p:anim>
                                    <p:animEffect transition="in" filter="fade">
                                      <p:cBhvr>
                                        <p:cTn id="82" dur="1000"/>
                                        <p:tgtEl>
                                          <p:spTgt spid="18432"/>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88"/>
                                        </p:tgtEl>
                                        <p:attrNameLst>
                                          <p:attrName>style.visibility</p:attrName>
                                        </p:attrNameLst>
                                      </p:cBhvr>
                                      <p:to>
                                        <p:strVal val="visible"/>
                                      </p:to>
                                    </p:set>
                                    <p:anim calcmode="lin" valueType="num">
                                      <p:cBhvr>
                                        <p:cTn id="87" dur="1000" fill="hold"/>
                                        <p:tgtEl>
                                          <p:spTgt spid="88"/>
                                        </p:tgtEl>
                                        <p:attrNameLst>
                                          <p:attrName>ppt_w</p:attrName>
                                        </p:attrNameLst>
                                      </p:cBhvr>
                                      <p:tavLst>
                                        <p:tav tm="0">
                                          <p:val>
                                            <p:fltVal val="0"/>
                                          </p:val>
                                        </p:tav>
                                        <p:tav tm="100000">
                                          <p:val>
                                            <p:strVal val="#ppt_w"/>
                                          </p:val>
                                        </p:tav>
                                      </p:tavLst>
                                    </p:anim>
                                    <p:anim calcmode="lin" valueType="num">
                                      <p:cBhvr>
                                        <p:cTn id="88" dur="1000" fill="hold"/>
                                        <p:tgtEl>
                                          <p:spTgt spid="88"/>
                                        </p:tgtEl>
                                        <p:attrNameLst>
                                          <p:attrName>ppt_h</p:attrName>
                                        </p:attrNameLst>
                                      </p:cBhvr>
                                      <p:tavLst>
                                        <p:tav tm="0">
                                          <p:val>
                                            <p:fltVal val="0"/>
                                          </p:val>
                                        </p:tav>
                                        <p:tav tm="100000">
                                          <p:val>
                                            <p:strVal val="#ppt_h"/>
                                          </p:val>
                                        </p:tav>
                                      </p:tavLst>
                                    </p:anim>
                                    <p:anim calcmode="lin" valueType="num">
                                      <p:cBhvr>
                                        <p:cTn id="89" dur="1000" fill="hold"/>
                                        <p:tgtEl>
                                          <p:spTgt spid="88"/>
                                        </p:tgtEl>
                                        <p:attrNameLst>
                                          <p:attrName>style.rotation</p:attrName>
                                        </p:attrNameLst>
                                      </p:cBhvr>
                                      <p:tavLst>
                                        <p:tav tm="0">
                                          <p:val>
                                            <p:fltVal val="90"/>
                                          </p:val>
                                        </p:tav>
                                        <p:tav tm="100000">
                                          <p:val>
                                            <p:fltVal val="0"/>
                                          </p:val>
                                        </p:tav>
                                      </p:tavLst>
                                    </p:anim>
                                    <p:animEffect transition="in" filter="fade">
                                      <p:cBhvr>
                                        <p:cTn id="90" dur="1000"/>
                                        <p:tgtEl>
                                          <p:spTgt spid="88"/>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18433"/>
                                        </p:tgtEl>
                                        <p:attrNameLst>
                                          <p:attrName>style.visibility</p:attrName>
                                        </p:attrNameLst>
                                      </p:cBhvr>
                                      <p:to>
                                        <p:strVal val="visible"/>
                                      </p:to>
                                    </p:set>
                                    <p:anim calcmode="lin" valueType="num">
                                      <p:cBhvr>
                                        <p:cTn id="93" dur="1000" fill="hold"/>
                                        <p:tgtEl>
                                          <p:spTgt spid="18433"/>
                                        </p:tgtEl>
                                        <p:attrNameLst>
                                          <p:attrName>ppt_w</p:attrName>
                                        </p:attrNameLst>
                                      </p:cBhvr>
                                      <p:tavLst>
                                        <p:tav tm="0">
                                          <p:val>
                                            <p:fltVal val="0"/>
                                          </p:val>
                                        </p:tav>
                                        <p:tav tm="100000">
                                          <p:val>
                                            <p:strVal val="#ppt_w"/>
                                          </p:val>
                                        </p:tav>
                                      </p:tavLst>
                                    </p:anim>
                                    <p:anim calcmode="lin" valueType="num">
                                      <p:cBhvr>
                                        <p:cTn id="94" dur="1000" fill="hold"/>
                                        <p:tgtEl>
                                          <p:spTgt spid="18433"/>
                                        </p:tgtEl>
                                        <p:attrNameLst>
                                          <p:attrName>ppt_h</p:attrName>
                                        </p:attrNameLst>
                                      </p:cBhvr>
                                      <p:tavLst>
                                        <p:tav tm="0">
                                          <p:val>
                                            <p:fltVal val="0"/>
                                          </p:val>
                                        </p:tav>
                                        <p:tav tm="100000">
                                          <p:val>
                                            <p:strVal val="#ppt_h"/>
                                          </p:val>
                                        </p:tav>
                                      </p:tavLst>
                                    </p:anim>
                                    <p:anim calcmode="lin" valueType="num">
                                      <p:cBhvr>
                                        <p:cTn id="95" dur="1000" fill="hold"/>
                                        <p:tgtEl>
                                          <p:spTgt spid="18433"/>
                                        </p:tgtEl>
                                        <p:attrNameLst>
                                          <p:attrName>style.rotation</p:attrName>
                                        </p:attrNameLst>
                                      </p:cBhvr>
                                      <p:tavLst>
                                        <p:tav tm="0">
                                          <p:val>
                                            <p:fltVal val="90"/>
                                          </p:val>
                                        </p:tav>
                                        <p:tav tm="100000">
                                          <p:val>
                                            <p:fltVal val="0"/>
                                          </p:val>
                                        </p:tav>
                                      </p:tavLst>
                                    </p:anim>
                                    <p:animEffect transition="in" filter="fade">
                                      <p:cBhvr>
                                        <p:cTn id="96" dur="10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4" grpId="0"/>
      <p:bldP spid="18432" grpId="0"/>
      <p:bldP spid="184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0234E425-2722-C7A3-ED0E-2F4A565795E9}"/>
              </a:ext>
            </a:extLst>
          </p:cNvPr>
          <p:cNvSpPr/>
          <p:nvPr/>
        </p:nvSpPr>
        <p:spPr>
          <a:xfrm>
            <a:off x="2152725" y="1011922"/>
            <a:ext cx="1966543" cy="307777"/>
          </a:xfrm>
          <a:prstGeom prst="rect">
            <a:avLst/>
          </a:prstGeom>
        </p:spPr>
        <p:txBody>
          <a:bodyPr wrap="square">
            <a:spAutoFit/>
          </a:bodyPr>
          <a:lstStyle/>
          <a:p>
            <a:pPr algn="ctr"/>
            <a:r>
              <a:rPr lang="ru-RU" sz="1400" b="1" dirty="0">
                <a:latin typeface="Century Schoolbook" panose="02040604050505020304" pitchFamily="18" charset="0"/>
              </a:rPr>
              <a:t>Журналы</a:t>
            </a:r>
          </a:p>
        </p:txBody>
      </p:sp>
      <p:sp>
        <p:nvSpPr>
          <p:cNvPr id="10" name="Прямоугольник 9">
            <a:extLst>
              <a:ext uri="{FF2B5EF4-FFF2-40B4-BE49-F238E27FC236}">
                <a16:creationId xmlns:a16="http://schemas.microsoft.com/office/drawing/2014/main" id="{B35CA484-70F9-AC26-1438-F93993A22E45}"/>
              </a:ext>
            </a:extLst>
          </p:cNvPr>
          <p:cNvSpPr/>
          <p:nvPr/>
        </p:nvSpPr>
        <p:spPr>
          <a:xfrm>
            <a:off x="8342375" y="668695"/>
            <a:ext cx="3280065" cy="338554"/>
          </a:xfrm>
          <a:prstGeom prst="rect">
            <a:avLst/>
          </a:prstGeom>
        </p:spPr>
        <p:txBody>
          <a:bodyPr wrap="none">
            <a:spAutoFit/>
          </a:bodyPr>
          <a:lstStyle/>
          <a:p>
            <a:r>
              <a:rPr lang="ru-RU" altLang="ru-RU" sz="1600" b="1" dirty="0">
                <a:latin typeface="Century Schoolbook" panose="02040604050505020304" pitchFamily="18" charset="0"/>
              </a:rPr>
              <a:t>Издательская деятельность </a:t>
            </a:r>
            <a:endParaRPr lang="ru-RU" sz="1600" dirty="0"/>
          </a:p>
        </p:txBody>
      </p:sp>
      <p:sp>
        <p:nvSpPr>
          <p:cNvPr id="11" name="Прямоугольник 10">
            <a:extLst>
              <a:ext uri="{FF2B5EF4-FFF2-40B4-BE49-F238E27FC236}">
                <a16:creationId xmlns:a16="http://schemas.microsoft.com/office/drawing/2014/main" id="{4A6F2F68-9B00-F290-320C-9EED4ED14703}"/>
              </a:ext>
            </a:extLst>
          </p:cNvPr>
          <p:cNvSpPr/>
          <p:nvPr/>
        </p:nvSpPr>
        <p:spPr>
          <a:xfrm>
            <a:off x="10202997" y="1455933"/>
            <a:ext cx="1542933" cy="800219"/>
          </a:xfrm>
          <a:prstGeom prst="rect">
            <a:avLst/>
          </a:prstGeom>
        </p:spPr>
        <p:txBody>
          <a:bodyPr wrap="square">
            <a:spAutoFit/>
          </a:bodyPr>
          <a:lstStyle/>
          <a:p>
            <a:pPr algn="ctr"/>
            <a:r>
              <a:rPr lang="ru-RU" altLang="ru-RU" sz="1400" b="1" dirty="0">
                <a:latin typeface="Century Schoolbook" panose="02040604050505020304" pitchFamily="18" charset="0"/>
              </a:rPr>
              <a:t>2022 год</a:t>
            </a:r>
          </a:p>
          <a:p>
            <a:r>
              <a:rPr lang="en-US" sz="800" dirty="0">
                <a:latin typeface="Century Schoolbook" panose="02040604050505020304" pitchFamily="18" charset="0"/>
                <a:hlinkClick r:id="rId2"/>
              </a:rPr>
              <a:t>https://www.ggtu.ru/index.php?option=com_content&amp;view=article&amp;id=9135&amp;Itemid=806</a:t>
            </a:r>
            <a:r>
              <a:rPr lang="ru-RU" sz="800" dirty="0">
                <a:latin typeface="Century Schoolbook" panose="02040604050505020304" pitchFamily="18" charset="0"/>
              </a:rPr>
              <a:t> </a:t>
            </a:r>
          </a:p>
        </p:txBody>
      </p:sp>
      <p:sp>
        <p:nvSpPr>
          <p:cNvPr id="12" name="Прямоугольник 11">
            <a:extLst>
              <a:ext uri="{FF2B5EF4-FFF2-40B4-BE49-F238E27FC236}">
                <a16:creationId xmlns:a16="http://schemas.microsoft.com/office/drawing/2014/main" id="{3D9C10AD-716B-D7FD-4712-6172146CBE2A}"/>
              </a:ext>
            </a:extLst>
          </p:cNvPr>
          <p:cNvSpPr/>
          <p:nvPr/>
        </p:nvSpPr>
        <p:spPr>
          <a:xfrm>
            <a:off x="8231875" y="1457896"/>
            <a:ext cx="1662078" cy="892552"/>
          </a:xfrm>
          <a:prstGeom prst="rect">
            <a:avLst/>
          </a:prstGeom>
        </p:spPr>
        <p:txBody>
          <a:bodyPr wrap="square">
            <a:spAutoFit/>
          </a:bodyPr>
          <a:lstStyle/>
          <a:p>
            <a:pPr algn="ctr"/>
            <a:r>
              <a:rPr lang="ru-RU" altLang="ru-RU" sz="1400" b="1" dirty="0">
                <a:latin typeface="Century Schoolbook" panose="02040604050505020304" pitchFamily="18" charset="0"/>
              </a:rPr>
              <a:t>2021 год </a:t>
            </a:r>
          </a:p>
          <a:p>
            <a:r>
              <a:rPr lang="en-US" sz="800" dirty="0">
                <a:latin typeface="Century Schoolbook" panose="02040604050505020304" pitchFamily="18" charset="0"/>
                <a:hlinkClick r:id="rId3"/>
              </a:rPr>
              <a:t>https://www.ggtu.ru/index.php?option=com_content&amp;view=article&amp;id=8816&amp;Itemid=797</a:t>
            </a:r>
            <a:r>
              <a:rPr lang="ru-RU" sz="800" dirty="0">
                <a:latin typeface="Century Schoolbook" panose="02040604050505020304" pitchFamily="18" charset="0"/>
              </a:rPr>
              <a:t> </a:t>
            </a:r>
          </a:p>
          <a:p>
            <a:endParaRPr lang="ru-RU" sz="1400" dirty="0">
              <a:latin typeface="Century Schoolbook" panose="02040604050505020304" pitchFamily="18" charset="0"/>
            </a:endParaRPr>
          </a:p>
        </p:txBody>
      </p:sp>
      <p:sp>
        <p:nvSpPr>
          <p:cNvPr id="13" name="Прямоугольник 12">
            <a:extLst>
              <a:ext uri="{FF2B5EF4-FFF2-40B4-BE49-F238E27FC236}">
                <a16:creationId xmlns:a16="http://schemas.microsoft.com/office/drawing/2014/main" id="{1583B2DB-3057-F33F-5C8A-E5B9617C39ED}"/>
              </a:ext>
            </a:extLst>
          </p:cNvPr>
          <p:cNvSpPr/>
          <p:nvPr/>
        </p:nvSpPr>
        <p:spPr>
          <a:xfrm>
            <a:off x="8287116" y="2194050"/>
            <a:ext cx="1538994" cy="1138004"/>
          </a:xfrm>
          <a:prstGeom prst="rect">
            <a:avLst/>
          </a:prstGeom>
        </p:spPr>
        <p:txBody>
          <a:bodyPr wrap="square">
            <a:spAutoFit/>
          </a:bodyPr>
          <a:lstStyle/>
          <a:p>
            <a:pPr lvl="0" algn="ctr" fontAlgn="base">
              <a:lnSpc>
                <a:spcPct val="115000"/>
              </a:lnSpc>
              <a:spcBef>
                <a:spcPct val="0"/>
              </a:spcBef>
              <a:spcAft>
                <a:spcPct val="0"/>
              </a:spcAft>
              <a:buFontTx/>
              <a:buChar char="-"/>
              <a:defRPr/>
            </a:pPr>
            <a:r>
              <a:rPr lang="ru-RU" sz="1000" b="1" dirty="0">
                <a:latin typeface="Century Schoolbook" panose="02040604050505020304" pitchFamily="18" charset="0"/>
                <a:cs typeface="Times New Roman" pitchFamily="18" charset="0"/>
              </a:rPr>
              <a:t> 3 авторских</a:t>
            </a:r>
          </a:p>
          <a:p>
            <a:pPr lvl="0" algn="ctr" fontAlgn="base">
              <a:lnSpc>
                <a:spcPct val="115000"/>
              </a:lnSpc>
              <a:spcBef>
                <a:spcPct val="0"/>
              </a:spcBef>
              <a:spcAft>
                <a:spcPct val="0"/>
              </a:spcAft>
              <a:buFontTx/>
              <a:buChar char="-"/>
              <a:defRPr/>
            </a:pPr>
            <a:r>
              <a:rPr lang="ru-RU" sz="1000" b="1" dirty="0">
                <a:latin typeface="Century Schoolbook" panose="02040604050505020304" pitchFamily="18" charset="0"/>
                <a:cs typeface="Times New Roman" pitchFamily="18" charset="0"/>
              </a:rPr>
              <a:t> 12 коллективных</a:t>
            </a:r>
          </a:p>
          <a:p>
            <a:pPr lvl="0" algn="ctr" fontAlgn="base">
              <a:lnSpc>
                <a:spcPct val="115000"/>
              </a:lnSpc>
              <a:spcBef>
                <a:spcPct val="0"/>
              </a:spcBef>
              <a:spcAft>
                <a:spcPct val="0"/>
              </a:spcAft>
              <a:defRPr/>
            </a:pPr>
            <a:r>
              <a:rPr lang="ru-RU" sz="1000" b="1" dirty="0">
                <a:latin typeface="Century Schoolbook" panose="02040604050505020304" pitchFamily="18" charset="0"/>
                <a:cs typeface="Times New Roman" pitchFamily="18" charset="0"/>
              </a:rPr>
              <a:t>-  22 участие в авторском коллективе (вне вуза)</a:t>
            </a:r>
          </a:p>
        </p:txBody>
      </p:sp>
      <p:sp>
        <p:nvSpPr>
          <p:cNvPr id="14" name="Прямоугольник 13">
            <a:extLst>
              <a:ext uri="{FF2B5EF4-FFF2-40B4-BE49-F238E27FC236}">
                <a16:creationId xmlns:a16="http://schemas.microsoft.com/office/drawing/2014/main" id="{3CF87C7C-E81C-A15E-139B-6E67E85D09F6}"/>
              </a:ext>
            </a:extLst>
          </p:cNvPr>
          <p:cNvSpPr/>
          <p:nvPr/>
        </p:nvSpPr>
        <p:spPr>
          <a:xfrm>
            <a:off x="10269044" y="2290996"/>
            <a:ext cx="1410840" cy="1138004"/>
          </a:xfrm>
          <a:prstGeom prst="rect">
            <a:avLst/>
          </a:prstGeom>
        </p:spPr>
        <p:txBody>
          <a:bodyPr wrap="square">
            <a:spAutoFit/>
          </a:bodyPr>
          <a:lstStyle/>
          <a:p>
            <a:pPr lvl="0" fontAlgn="base">
              <a:lnSpc>
                <a:spcPct val="115000"/>
              </a:lnSpc>
              <a:spcBef>
                <a:spcPct val="0"/>
              </a:spcBef>
              <a:spcAft>
                <a:spcPct val="0"/>
              </a:spcAft>
              <a:buFontTx/>
              <a:buChar char="-"/>
              <a:defRPr/>
            </a:pPr>
            <a:r>
              <a:rPr lang="ru-RU" sz="1000" b="1" dirty="0">
                <a:latin typeface="Century Schoolbook" panose="02040604050505020304" pitchFamily="18" charset="0"/>
                <a:cs typeface="Times New Roman" pitchFamily="18" charset="0"/>
              </a:rPr>
              <a:t> 5 авторских</a:t>
            </a:r>
          </a:p>
          <a:p>
            <a:pPr lvl="0" fontAlgn="base">
              <a:lnSpc>
                <a:spcPct val="115000"/>
              </a:lnSpc>
              <a:spcBef>
                <a:spcPct val="0"/>
              </a:spcBef>
              <a:spcAft>
                <a:spcPct val="0"/>
              </a:spcAft>
              <a:buFontTx/>
              <a:buChar char="-"/>
              <a:defRPr/>
            </a:pPr>
            <a:r>
              <a:rPr lang="ru-RU" sz="1000" b="1" dirty="0">
                <a:latin typeface="Century Schoolbook" panose="02040604050505020304" pitchFamily="18" charset="0"/>
                <a:cs typeface="Times New Roman" pitchFamily="18" charset="0"/>
              </a:rPr>
              <a:t> 3 коллективных</a:t>
            </a:r>
          </a:p>
          <a:p>
            <a:pPr lvl="0" fontAlgn="base">
              <a:lnSpc>
                <a:spcPct val="115000"/>
              </a:lnSpc>
              <a:spcBef>
                <a:spcPct val="0"/>
              </a:spcBef>
              <a:spcAft>
                <a:spcPct val="0"/>
              </a:spcAft>
              <a:buFontTx/>
              <a:buChar char="-"/>
              <a:defRPr/>
            </a:pPr>
            <a:r>
              <a:rPr lang="ru-RU" sz="1000" b="1" dirty="0">
                <a:latin typeface="Century Schoolbook" panose="02040604050505020304" pitchFamily="18" charset="0"/>
                <a:cs typeface="Times New Roman" pitchFamily="18" charset="0"/>
              </a:rPr>
              <a:t> 27 участие в авторском коллективе (вне вуза)</a:t>
            </a:r>
          </a:p>
        </p:txBody>
      </p:sp>
      <p:pic>
        <p:nvPicPr>
          <p:cNvPr id="15" name="Рисунок 14">
            <a:extLst>
              <a:ext uri="{FF2B5EF4-FFF2-40B4-BE49-F238E27FC236}">
                <a16:creationId xmlns:a16="http://schemas.microsoft.com/office/drawing/2014/main" id="{A9C166F9-CE63-7069-A72B-C3507D6537BD}"/>
              </a:ext>
            </a:extLst>
          </p:cNvPr>
          <p:cNvPicPr>
            <a:picLocks noChangeAspect="1"/>
          </p:cNvPicPr>
          <p:nvPr/>
        </p:nvPicPr>
        <p:blipFill>
          <a:blip r:embed="rId4"/>
          <a:stretch>
            <a:fillRect/>
          </a:stretch>
        </p:blipFill>
        <p:spPr>
          <a:xfrm>
            <a:off x="7927845" y="580219"/>
            <a:ext cx="359271" cy="358886"/>
          </a:xfrm>
          <a:prstGeom prst="rect">
            <a:avLst/>
          </a:prstGeom>
        </p:spPr>
      </p:pic>
      <p:pic>
        <p:nvPicPr>
          <p:cNvPr id="16" name="Рисунок 15">
            <a:extLst>
              <a:ext uri="{FF2B5EF4-FFF2-40B4-BE49-F238E27FC236}">
                <a16:creationId xmlns:a16="http://schemas.microsoft.com/office/drawing/2014/main" id="{4E72EC1C-A782-7ED5-FFEB-E37B37BD0B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31607">
            <a:off x="10476867" y="3748787"/>
            <a:ext cx="1304472" cy="2107225"/>
          </a:xfrm>
          <a:prstGeom prst="rect">
            <a:avLst/>
          </a:prstGeom>
        </p:spPr>
      </p:pic>
      <p:pic>
        <p:nvPicPr>
          <p:cNvPr id="17" name="Рисунок 16">
            <a:extLst>
              <a:ext uri="{FF2B5EF4-FFF2-40B4-BE49-F238E27FC236}">
                <a16:creationId xmlns:a16="http://schemas.microsoft.com/office/drawing/2014/main" id="{B58A6ED3-1EB4-FDF3-988B-5796EE8AB9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8904" y="3599351"/>
            <a:ext cx="1280606" cy="2071738"/>
          </a:xfrm>
          <a:prstGeom prst="rect">
            <a:avLst/>
          </a:prstGeom>
        </p:spPr>
      </p:pic>
      <p:pic>
        <p:nvPicPr>
          <p:cNvPr id="18" name="Рисунок 17">
            <a:extLst>
              <a:ext uri="{FF2B5EF4-FFF2-40B4-BE49-F238E27FC236}">
                <a16:creationId xmlns:a16="http://schemas.microsoft.com/office/drawing/2014/main" id="{70B1ADCD-A9BA-92D9-FF4D-18F6BDF02C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93778">
            <a:off x="8040688" y="3699646"/>
            <a:ext cx="1326555" cy="2071738"/>
          </a:xfrm>
          <a:prstGeom prst="rect">
            <a:avLst/>
          </a:prstGeom>
        </p:spPr>
      </p:pic>
      <p:grpSp>
        <p:nvGrpSpPr>
          <p:cNvPr id="19" name="Gruppieren 19">
            <a:extLst>
              <a:ext uri="{FF2B5EF4-FFF2-40B4-BE49-F238E27FC236}">
                <a16:creationId xmlns:a16="http://schemas.microsoft.com/office/drawing/2014/main" id="{97E04EC1-8E92-B880-9A9D-72C2175A0D23}"/>
              </a:ext>
            </a:extLst>
          </p:cNvPr>
          <p:cNvGrpSpPr/>
          <p:nvPr/>
        </p:nvGrpSpPr>
        <p:grpSpPr>
          <a:xfrm rot="5400000">
            <a:off x="4640631" y="3302582"/>
            <a:ext cx="4886701" cy="593537"/>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20" name="Pfeil nach links 15">
              <a:extLst>
                <a:ext uri="{FF2B5EF4-FFF2-40B4-BE49-F238E27FC236}">
                  <a16:creationId xmlns:a16="http://schemas.microsoft.com/office/drawing/2014/main" id="{8F1DAD33-EE53-FDC3-7183-0B58CFFD685C}"/>
                </a:ext>
              </a:extLst>
            </p:cNvPr>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21" name="Pfeil nach links 16">
              <a:extLst>
                <a:ext uri="{FF2B5EF4-FFF2-40B4-BE49-F238E27FC236}">
                  <a16:creationId xmlns:a16="http://schemas.microsoft.com/office/drawing/2014/main" id="{87B23B28-195D-3BC9-E616-B27B1379C6A9}"/>
                </a:ext>
              </a:extLst>
            </p:cNvPr>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sp>
        <p:nvSpPr>
          <p:cNvPr id="22" name="Прямоугольник 21">
            <a:extLst>
              <a:ext uri="{FF2B5EF4-FFF2-40B4-BE49-F238E27FC236}">
                <a16:creationId xmlns:a16="http://schemas.microsoft.com/office/drawing/2014/main" id="{739032B9-AAC0-700B-5AC0-0C4DAC4FFA5E}"/>
              </a:ext>
            </a:extLst>
          </p:cNvPr>
          <p:cNvSpPr/>
          <p:nvPr/>
        </p:nvSpPr>
        <p:spPr>
          <a:xfrm>
            <a:off x="8999135" y="1023711"/>
            <a:ext cx="1966543" cy="307777"/>
          </a:xfrm>
          <a:prstGeom prst="rect">
            <a:avLst/>
          </a:prstGeom>
        </p:spPr>
        <p:txBody>
          <a:bodyPr wrap="square">
            <a:spAutoFit/>
          </a:bodyPr>
          <a:lstStyle/>
          <a:p>
            <a:pPr algn="ctr"/>
            <a:r>
              <a:rPr lang="ru-RU" altLang="ru-RU" sz="1400" b="1" dirty="0">
                <a:latin typeface="Century Schoolbook" panose="02040604050505020304" pitchFamily="18" charset="0"/>
              </a:rPr>
              <a:t>Монографии</a:t>
            </a:r>
            <a:endParaRPr lang="ru-RU" sz="1400" b="1" dirty="0">
              <a:latin typeface="Century Schoolbook" panose="02040604050505020304" pitchFamily="18" charset="0"/>
            </a:endParaRPr>
          </a:p>
        </p:txBody>
      </p:sp>
      <p:sp>
        <p:nvSpPr>
          <p:cNvPr id="23" name="Прямоугольник 22">
            <a:extLst>
              <a:ext uri="{FF2B5EF4-FFF2-40B4-BE49-F238E27FC236}">
                <a16:creationId xmlns:a16="http://schemas.microsoft.com/office/drawing/2014/main" id="{1356A26B-961A-3130-3CEF-D2AC074E4908}"/>
              </a:ext>
            </a:extLst>
          </p:cNvPr>
          <p:cNvSpPr/>
          <p:nvPr/>
        </p:nvSpPr>
        <p:spPr>
          <a:xfrm>
            <a:off x="1764053" y="666357"/>
            <a:ext cx="3280065" cy="338554"/>
          </a:xfrm>
          <a:prstGeom prst="rect">
            <a:avLst/>
          </a:prstGeom>
        </p:spPr>
        <p:txBody>
          <a:bodyPr wrap="none">
            <a:spAutoFit/>
          </a:bodyPr>
          <a:lstStyle/>
          <a:p>
            <a:r>
              <a:rPr lang="ru-RU" altLang="ru-RU" sz="1600" b="1" dirty="0">
                <a:latin typeface="Century Schoolbook" panose="02040604050505020304" pitchFamily="18" charset="0"/>
              </a:rPr>
              <a:t>Издательская деятельность </a:t>
            </a:r>
            <a:endParaRPr lang="ru-RU" sz="1600" dirty="0"/>
          </a:p>
        </p:txBody>
      </p:sp>
      <p:pic>
        <p:nvPicPr>
          <p:cNvPr id="24" name="Рисунок 23">
            <a:extLst>
              <a:ext uri="{FF2B5EF4-FFF2-40B4-BE49-F238E27FC236}">
                <a16:creationId xmlns:a16="http://schemas.microsoft.com/office/drawing/2014/main" id="{806CF152-6A1A-6C58-765D-2639D069F00A}"/>
              </a:ext>
            </a:extLst>
          </p:cNvPr>
          <p:cNvPicPr>
            <a:picLocks noChangeAspect="1"/>
          </p:cNvPicPr>
          <p:nvPr/>
        </p:nvPicPr>
        <p:blipFill>
          <a:blip r:embed="rId4"/>
          <a:stretch>
            <a:fillRect/>
          </a:stretch>
        </p:blipFill>
        <p:spPr>
          <a:xfrm>
            <a:off x="1290175" y="666357"/>
            <a:ext cx="359271" cy="358886"/>
          </a:xfrm>
          <a:prstGeom prst="rect">
            <a:avLst/>
          </a:prstGeom>
        </p:spPr>
      </p:pic>
      <p:pic>
        <p:nvPicPr>
          <p:cNvPr id="25" name="Рисунок 24">
            <a:extLst>
              <a:ext uri="{FF2B5EF4-FFF2-40B4-BE49-F238E27FC236}">
                <a16:creationId xmlns:a16="http://schemas.microsoft.com/office/drawing/2014/main" id="{85725ADC-7E61-039B-79C7-AFBF8F2943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28" name="TextBox 27">
            <a:extLst>
              <a:ext uri="{FF2B5EF4-FFF2-40B4-BE49-F238E27FC236}">
                <a16:creationId xmlns:a16="http://schemas.microsoft.com/office/drawing/2014/main" id="{DFFB878A-1466-74A2-26AB-A77A36D501E6}"/>
              </a:ext>
            </a:extLst>
          </p:cNvPr>
          <p:cNvSpPr txBox="1"/>
          <p:nvPr/>
        </p:nvSpPr>
        <p:spPr>
          <a:xfrm>
            <a:off x="1016666" y="1599178"/>
            <a:ext cx="5432933" cy="1631216"/>
          </a:xfrm>
          <a:prstGeom prst="rect">
            <a:avLst/>
          </a:prstGeom>
          <a:noFill/>
        </p:spPr>
        <p:txBody>
          <a:bodyPr wrap="square">
            <a:spAutoFit/>
          </a:bodyPr>
          <a:lstStyle/>
          <a:p>
            <a:pPr algn="just">
              <a:defRPr/>
            </a:pPr>
            <a:r>
              <a:rPr lang="ru-RU" sz="1000" b="1" dirty="0"/>
              <a:t>Вестник Государственного гуманитарно-технологического университета </a:t>
            </a:r>
            <a:r>
              <a:rPr lang="ru-RU" sz="1000" dirty="0"/>
              <a:t>– </a:t>
            </a:r>
            <a:r>
              <a:rPr lang="en-US" sz="1000" dirty="0">
                <a:hlinkClick r:id="rId9"/>
              </a:rPr>
              <a:t>http://evestnik.ggtu.ru/</a:t>
            </a:r>
            <a:r>
              <a:rPr lang="ru-RU" sz="1000" dirty="0"/>
              <a:t> </a:t>
            </a:r>
            <a:r>
              <a:rPr lang="ru-RU" sz="1000" b="1" dirty="0"/>
              <a:t>(ВАК)</a:t>
            </a:r>
          </a:p>
          <a:p>
            <a:pPr marL="0" indent="0" algn="just">
              <a:buNone/>
              <a:defRPr/>
            </a:pPr>
            <a:r>
              <a:rPr lang="ru-RU" sz="1000" b="1" dirty="0"/>
              <a:t>Количество статей: 4 выпуска – 95 </a:t>
            </a:r>
            <a:r>
              <a:rPr lang="ru-RU" sz="1000" b="1" dirty="0" smtClean="0"/>
              <a:t>статей</a:t>
            </a:r>
            <a:endParaRPr lang="ru-RU" sz="1000" dirty="0"/>
          </a:p>
          <a:p>
            <a:pPr marL="0" indent="0" algn="just">
              <a:buNone/>
              <a:defRPr/>
            </a:pPr>
            <a:endParaRPr lang="ru-RU" sz="1000" dirty="0"/>
          </a:p>
          <a:p>
            <a:pPr algn="just">
              <a:defRPr/>
            </a:pPr>
            <a:r>
              <a:rPr lang="ru-RU" sz="1000" b="1" dirty="0"/>
              <a:t>Известия ГГТУ. Медицина, фармация </a:t>
            </a:r>
            <a:r>
              <a:rPr lang="ru-RU" sz="1000" dirty="0"/>
              <a:t> – </a:t>
            </a:r>
            <a:r>
              <a:rPr lang="en-US" sz="1000" dirty="0">
                <a:hlinkClick r:id="rId10"/>
              </a:rPr>
              <a:t>http://izvestiya.ggtu.ru/</a:t>
            </a:r>
            <a:endParaRPr lang="ru-RU" sz="1000" dirty="0"/>
          </a:p>
          <a:p>
            <a:pPr marL="0" indent="0" algn="just">
              <a:buNone/>
              <a:defRPr/>
            </a:pPr>
            <a:r>
              <a:rPr lang="ru-RU" sz="1000" b="1" dirty="0"/>
              <a:t>Количество статей: 4 выпуска – 60 статей</a:t>
            </a:r>
          </a:p>
          <a:p>
            <a:pPr marL="0" indent="0" algn="just">
              <a:buNone/>
              <a:defRPr/>
            </a:pPr>
            <a:r>
              <a:rPr lang="ru-RU" sz="1000" b="1" dirty="0"/>
              <a:t>Перспектива: включение журнала в список ВАК</a:t>
            </a:r>
          </a:p>
          <a:p>
            <a:pPr marL="0" indent="0" algn="just">
              <a:buNone/>
              <a:defRPr/>
            </a:pPr>
            <a:endParaRPr lang="ru-RU" sz="1000" b="1" dirty="0"/>
          </a:p>
          <a:p>
            <a:pPr algn="just">
              <a:defRPr/>
            </a:pPr>
            <a:r>
              <a:rPr lang="ru-RU" sz="1000" b="1" dirty="0"/>
              <a:t>Современные здоровьесберегающие технологии </a:t>
            </a:r>
            <a:r>
              <a:rPr lang="ru-RU" sz="1000" dirty="0"/>
              <a:t> – </a:t>
            </a:r>
            <a:r>
              <a:rPr lang="en-US" sz="1000" dirty="0">
                <a:hlinkClick r:id="rId11"/>
              </a:rPr>
              <a:t>https://ggtu.ru/index</a:t>
            </a:r>
            <a:endParaRPr lang="ru-RU" sz="1000" dirty="0"/>
          </a:p>
          <a:p>
            <a:pPr marL="0" indent="0" algn="just">
              <a:buNone/>
              <a:defRPr/>
            </a:pPr>
            <a:r>
              <a:rPr lang="ru-RU" sz="1000" b="1" dirty="0"/>
              <a:t>Количество статей: 4 выпуска – 40 статей</a:t>
            </a:r>
          </a:p>
        </p:txBody>
      </p:sp>
      <p:pic>
        <p:nvPicPr>
          <p:cNvPr id="34" name="Рисунок 33">
            <a:extLst>
              <a:ext uri="{FF2B5EF4-FFF2-40B4-BE49-F238E27FC236}">
                <a16:creationId xmlns:a16="http://schemas.microsoft.com/office/drawing/2014/main" id="{B81D26FD-FF95-2B13-E947-DE019C8CDF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022589">
            <a:off x="1187330" y="3986093"/>
            <a:ext cx="1616186" cy="1945274"/>
          </a:xfrm>
          <a:prstGeom prst="rect">
            <a:avLst/>
          </a:prstGeom>
        </p:spPr>
      </p:pic>
      <p:pic>
        <p:nvPicPr>
          <p:cNvPr id="32" name="Рисунок 31">
            <a:extLst>
              <a:ext uri="{FF2B5EF4-FFF2-40B4-BE49-F238E27FC236}">
                <a16:creationId xmlns:a16="http://schemas.microsoft.com/office/drawing/2014/main" id="{3E18A161-9E93-1F3A-7718-012372D2D8D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505445">
            <a:off x="2291400" y="3324417"/>
            <a:ext cx="1440673" cy="1945274"/>
          </a:xfrm>
          <a:prstGeom prst="rect">
            <a:avLst/>
          </a:prstGeom>
        </p:spPr>
      </p:pic>
      <p:pic>
        <p:nvPicPr>
          <p:cNvPr id="30" name="Рисунок 29">
            <a:extLst>
              <a:ext uri="{FF2B5EF4-FFF2-40B4-BE49-F238E27FC236}">
                <a16:creationId xmlns:a16="http://schemas.microsoft.com/office/drawing/2014/main" id="{CBF680E6-3232-895D-58C6-73AF15D072B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889208">
            <a:off x="3359339" y="3247430"/>
            <a:ext cx="1462611" cy="1945273"/>
          </a:xfrm>
          <a:prstGeom prst="rect">
            <a:avLst/>
          </a:prstGeom>
        </p:spPr>
      </p:pic>
      <p:sp>
        <p:nvSpPr>
          <p:cNvPr id="27" name="TextBox 26">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
        <p:nvSpPr>
          <p:cNvPr id="2" name="Прямоугольник 1"/>
          <p:cNvSpPr/>
          <p:nvPr/>
        </p:nvSpPr>
        <p:spPr>
          <a:xfrm>
            <a:off x="2309407" y="6164785"/>
            <a:ext cx="3140603" cy="246221"/>
          </a:xfrm>
          <a:prstGeom prst="rect">
            <a:avLst/>
          </a:prstGeom>
        </p:spPr>
        <p:txBody>
          <a:bodyPr wrap="none">
            <a:spAutoFit/>
          </a:bodyPr>
          <a:lstStyle/>
          <a:p>
            <a:r>
              <a:rPr lang="ru-RU" altLang="ru-RU" sz="1000" b="1" u="sng" dirty="0" smtClean="0">
                <a:latin typeface="Century Schoolbook" panose="02040604050505020304" pitchFamily="18" charset="0"/>
              </a:rPr>
              <a:t>Задача:</a:t>
            </a:r>
            <a:r>
              <a:rPr lang="ru-RU" altLang="ru-RU" sz="1000" b="1" dirty="0" smtClean="0">
                <a:latin typeface="Century Schoolbook" panose="02040604050505020304" pitchFamily="18" charset="0"/>
              </a:rPr>
              <a:t> повысить </a:t>
            </a:r>
            <a:r>
              <a:rPr lang="ru-RU" altLang="ru-RU" sz="1000" b="1" dirty="0">
                <a:latin typeface="Century Schoolbook" panose="02040604050505020304" pitchFamily="18" charset="0"/>
              </a:rPr>
              <a:t>рейтинг журналов </a:t>
            </a:r>
            <a:r>
              <a:rPr lang="ru-RU" altLang="ru-RU" sz="1000" b="1" dirty="0" smtClean="0">
                <a:latin typeface="Century Schoolbook" panose="02040604050505020304" pitchFamily="18" charset="0"/>
              </a:rPr>
              <a:t>ГГТУ.</a:t>
            </a:r>
            <a:endParaRPr lang="ru-RU" sz="1000" b="1" dirty="0">
              <a:latin typeface="Century Schoolbook" panose="02040604050505020304" pitchFamily="18" charset="0"/>
            </a:endParaRPr>
          </a:p>
        </p:txBody>
      </p:sp>
      <p:sp>
        <p:nvSpPr>
          <p:cNvPr id="26" name="Прямоугольник 25"/>
          <p:cNvSpPr/>
          <p:nvPr/>
        </p:nvSpPr>
        <p:spPr>
          <a:xfrm>
            <a:off x="8137075" y="6175799"/>
            <a:ext cx="3690661" cy="553998"/>
          </a:xfrm>
          <a:prstGeom prst="rect">
            <a:avLst/>
          </a:prstGeom>
        </p:spPr>
        <p:txBody>
          <a:bodyPr wrap="square">
            <a:spAutoFit/>
          </a:bodyPr>
          <a:lstStyle/>
          <a:p>
            <a:r>
              <a:rPr lang="ru-RU" altLang="ru-RU" sz="1000" b="1" u="sng" dirty="0" smtClean="0">
                <a:latin typeface="Century Schoolbook" panose="02040604050505020304" pitchFamily="18" charset="0"/>
              </a:rPr>
              <a:t>Задача: </a:t>
            </a:r>
            <a:r>
              <a:rPr lang="ru-RU" altLang="ru-RU" sz="1000" b="1" dirty="0" smtClean="0">
                <a:latin typeface="Century Schoolbook" panose="02040604050505020304" pitchFamily="18" charset="0"/>
              </a:rPr>
              <a:t>предусмотреть </a:t>
            </a:r>
            <a:r>
              <a:rPr lang="ru-RU" altLang="ru-RU" sz="1000" b="1" dirty="0">
                <a:latin typeface="Century Schoolbook" panose="02040604050505020304" pitchFamily="18" charset="0"/>
              </a:rPr>
              <a:t>подготовку авторских и коллективных монографий по приоритетным </a:t>
            </a:r>
            <a:r>
              <a:rPr lang="ru-RU" altLang="ru-RU" sz="1000" b="1" dirty="0" smtClean="0">
                <a:latin typeface="Century Schoolbook" panose="02040604050505020304" pitchFamily="18" charset="0"/>
              </a:rPr>
              <a:t> </a:t>
            </a:r>
            <a:r>
              <a:rPr lang="ru-RU" altLang="ru-RU" sz="1000" b="1" dirty="0">
                <a:latin typeface="Century Schoolbook" panose="02040604050505020304" pitchFamily="18" charset="0"/>
              </a:rPr>
              <a:t>темам НИР </a:t>
            </a:r>
            <a:r>
              <a:rPr lang="ru-RU" altLang="ru-RU" sz="1000" b="1" dirty="0" smtClean="0">
                <a:latin typeface="Century Schoolbook" panose="02040604050505020304" pitchFamily="18" charset="0"/>
              </a:rPr>
              <a:t>кафедр.</a:t>
            </a:r>
            <a:endParaRPr lang="ru-RU" sz="1000" b="1" dirty="0">
              <a:latin typeface="Century Schoolbook" panose="02040604050505020304" pitchFamily="18" charset="0"/>
            </a:endParaRPr>
          </a:p>
        </p:txBody>
      </p:sp>
    </p:spTree>
    <p:extLst>
      <p:ext uri="{BB962C8B-B14F-4D97-AF65-F5344CB8AC3E}">
        <p14:creationId xmlns:p14="http://schemas.microsoft.com/office/powerpoint/2010/main" val="33386549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3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1000" fill="hold"/>
                                        <p:tgtEl>
                                          <p:spTgt spid="34"/>
                                        </p:tgtEl>
                                        <p:attrNameLst>
                                          <p:attrName>ppt_w</p:attrName>
                                        </p:attrNameLst>
                                      </p:cBhvr>
                                      <p:tavLst>
                                        <p:tav tm="0">
                                          <p:val>
                                            <p:fltVal val="0"/>
                                          </p:val>
                                        </p:tav>
                                        <p:tav tm="100000">
                                          <p:val>
                                            <p:strVal val="#ppt_w"/>
                                          </p:val>
                                        </p:tav>
                                      </p:tavLst>
                                    </p:anim>
                                    <p:anim calcmode="lin" valueType="num">
                                      <p:cBhvr>
                                        <p:cTn id="30" dur="1000" fill="hold"/>
                                        <p:tgtEl>
                                          <p:spTgt spid="34"/>
                                        </p:tgtEl>
                                        <p:attrNameLst>
                                          <p:attrName>ppt_h</p:attrName>
                                        </p:attrNameLst>
                                      </p:cBhvr>
                                      <p:tavLst>
                                        <p:tav tm="0">
                                          <p:val>
                                            <p:fltVal val="0"/>
                                          </p:val>
                                        </p:tav>
                                        <p:tav tm="100000">
                                          <p:val>
                                            <p:strVal val="#ppt_h"/>
                                          </p:val>
                                        </p:tav>
                                      </p:tavLst>
                                    </p:anim>
                                    <p:anim calcmode="lin" valueType="num">
                                      <p:cBhvr>
                                        <p:cTn id="31" dur="1000" fill="hold"/>
                                        <p:tgtEl>
                                          <p:spTgt spid="34"/>
                                        </p:tgtEl>
                                        <p:attrNameLst>
                                          <p:attrName>style.rotation</p:attrName>
                                        </p:attrNameLst>
                                      </p:cBhvr>
                                      <p:tavLst>
                                        <p:tav tm="0">
                                          <p:val>
                                            <p:fltVal val="90"/>
                                          </p:val>
                                        </p:tav>
                                        <p:tav tm="100000">
                                          <p:val>
                                            <p:fltVal val="0"/>
                                          </p:val>
                                        </p:tav>
                                      </p:tavLst>
                                    </p:anim>
                                    <p:animEffect transition="in" filter="fade">
                                      <p:cBhvr>
                                        <p:cTn id="32" dur="1000"/>
                                        <p:tgtEl>
                                          <p:spTgt spid="34"/>
                                        </p:tgtEl>
                                      </p:cBhvr>
                                    </p:animEffect>
                                  </p:childTnLst>
                                </p:cTn>
                              </p:par>
                              <p:par>
                                <p:cTn id="33" presetID="3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fltVal val="0"/>
                                          </p:val>
                                        </p:tav>
                                        <p:tav tm="100000">
                                          <p:val>
                                            <p:strVal val="#ppt_w"/>
                                          </p:val>
                                        </p:tav>
                                      </p:tavLst>
                                    </p:anim>
                                    <p:anim calcmode="lin" valueType="num">
                                      <p:cBhvr>
                                        <p:cTn id="36" dur="1000" fill="hold"/>
                                        <p:tgtEl>
                                          <p:spTgt spid="32"/>
                                        </p:tgtEl>
                                        <p:attrNameLst>
                                          <p:attrName>ppt_h</p:attrName>
                                        </p:attrNameLst>
                                      </p:cBhvr>
                                      <p:tavLst>
                                        <p:tav tm="0">
                                          <p:val>
                                            <p:fltVal val="0"/>
                                          </p:val>
                                        </p:tav>
                                        <p:tav tm="100000">
                                          <p:val>
                                            <p:strVal val="#ppt_h"/>
                                          </p:val>
                                        </p:tav>
                                      </p:tavLst>
                                    </p:anim>
                                    <p:anim calcmode="lin" valueType="num">
                                      <p:cBhvr>
                                        <p:cTn id="37" dur="1000" fill="hold"/>
                                        <p:tgtEl>
                                          <p:spTgt spid="32"/>
                                        </p:tgtEl>
                                        <p:attrNameLst>
                                          <p:attrName>style.rotation</p:attrName>
                                        </p:attrNameLst>
                                      </p:cBhvr>
                                      <p:tavLst>
                                        <p:tav tm="0">
                                          <p:val>
                                            <p:fltVal val="90"/>
                                          </p:val>
                                        </p:tav>
                                        <p:tav tm="100000">
                                          <p:val>
                                            <p:fltVal val="0"/>
                                          </p:val>
                                        </p:tav>
                                      </p:tavLst>
                                    </p:anim>
                                    <p:animEffect transition="in" filter="fade">
                                      <p:cBhvr>
                                        <p:cTn id="38" dur="1000"/>
                                        <p:tgtEl>
                                          <p:spTgt spid="32"/>
                                        </p:tgtEl>
                                      </p:cBhvr>
                                    </p:animEffect>
                                  </p:childTnLst>
                                </p:cTn>
                              </p:par>
                              <p:par>
                                <p:cTn id="39" presetID="3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p:cTn id="41" dur="1000" fill="hold"/>
                                        <p:tgtEl>
                                          <p:spTgt spid="30"/>
                                        </p:tgtEl>
                                        <p:attrNameLst>
                                          <p:attrName>ppt_w</p:attrName>
                                        </p:attrNameLst>
                                      </p:cBhvr>
                                      <p:tavLst>
                                        <p:tav tm="0">
                                          <p:val>
                                            <p:fltVal val="0"/>
                                          </p:val>
                                        </p:tav>
                                        <p:tav tm="100000">
                                          <p:val>
                                            <p:strVal val="#ppt_w"/>
                                          </p:val>
                                        </p:tav>
                                      </p:tavLst>
                                    </p:anim>
                                    <p:anim calcmode="lin" valueType="num">
                                      <p:cBhvr>
                                        <p:cTn id="42" dur="1000" fill="hold"/>
                                        <p:tgtEl>
                                          <p:spTgt spid="30"/>
                                        </p:tgtEl>
                                        <p:attrNameLst>
                                          <p:attrName>ppt_h</p:attrName>
                                        </p:attrNameLst>
                                      </p:cBhvr>
                                      <p:tavLst>
                                        <p:tav tm="0">
                                          <p:val>
                                            <p:fltVal val="0"/>
                                          </p:val>
                                        </p:tav>
                                        <p:tav tm="100000">
                                          <p:val>
                                            <p:strVal val="#ppt_h"/>
                                          </p:val>
                                        </p:tav>
                                      </p:tavLst>
                                    </p:anim>
                                    <p:anim calcmode="lin" valueType="num">
                                      <p:cBhvr>
                                        <p:cTn id="43" dur="1000" fill="hold"/>
                                        <p:tgtEl>
                                          <p:spTgt spid="30"/>
                                        </p:tgtEl>
                                        <p:attrNameLst>
                                          <p:attrName>style.rotation</p:attrName>
                                        </p:attrNameLst>
                                      </p:cBhvr>
                                      <p:tavLst>
                                        <p:tav tm="0">
                                          <p:val>
                                            <p:fltVal val="90"/>
                                          </p:val>
                                        </p:tav>
                                        <p:tav tm="100000">
                                          <p:val>
                                            <p:fltVal val="0"/>
                                          </p:val>
                                        </p:tav>
                                      </p:tavLst>
                                    </p:anim>
                                    <p:animEffect transition="in" filter="fade">
                                      <p:cBhvr>
                                        <p:cTn id="44" dur="10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fade">
                                      <p:cBhvr>
                                        <p:cTn id="78" dur="1000"/>
                                        <p:tgtEl>
                                          <p:spTgt spid="13"/>
                                        </p:tgtEl>
                                      </p:cBhvr>
                                    </p:animEffect>
                                    <p:anim calcmode="lin" valueType="num">
                                      <p:cBhvr>
                                        <p:cTn id="79" dur="1000" fill="hold"/>
                                        <p:tgtEl>
                                          <p:spTgt spid="13"/>
                                        </p:tgtEl>
                                        <p:attrNameLst>
                                          <p:attrName>ppt_x</p:attrName>
                                        </p:attrNameLst>
                                      </p:cBhvr>
                                      <p:tavLst>
                                        <p:tav tm="0">
                                          <p:val>
                                            <p:strVal val="#ppt_x"/>
                                          </p:val>
                                        </p:tav>
                                        <p:tav tm="100000">
                                          <p:val>
                                            <p:strVal val="#ppt_x"/>
                                          </p:val>
                                        </p:tav>
                                      </p:tavLst>
                                    </p:anim>
                                    <p:anim calcmode="lin" valueType="num">
                                      <p:cBhvr>
                                        <p:cTn id="8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1000"/>
                                        <p:tgtEl>
                                          <p:spTgt spid="11"/>
                                        </p:tgtEl>
                                      </p:cBhvr>
                                    </p:animEffect>
                                    <p:anim calcmode="lin" valueType="num">
                                      <p:cBhvr>
                                        <p:cTn id="86" dur="1000" fill="hold"/>
                                        <p:tgtEl>
                                          <p:spTgt spid="11"/>
                                        </p:tgtEl>
                                        <p:attrNameLst>
                                          <p:attrName>ppt_x</p:attrName>
                                        </p:attrNameLst>
                                      </p:cBhvr>
                                      <p:tavLst>
                                        <p:tav tm="0">
                                          <p:val>
                                            <p:strVal val="#ppt_x"/>
                                          </p:val>
                                        </p:tav>
                                        <p:tav tm="100000">
                                          <p:val>
                                            <p:strVal val="#ppt_x"/>
                                          </p:val>
                                        </p:tav>
                                      </p:tavLst>
                                    </p:anim>
                                    <p:anim calcmode="lin" valueType="num">
                                      <p:cBhvr>
                                        <p:cTn id="87" dur="1000" fill="hold"/>
                                        <p:tgtEl>
                                          <p:spTgt spid="11"/>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fade">
                                      <p:cBhvr>
                                        <p:cTn id="90" dur="1000"/>
                                        <p:tgtEl>
                                          <p:spTgt spid="14"/>
                                        </p:tgtEl>
                                      </p:cBhvr>
                                    </p:animEffect>
                                    <p:anim calcmode="lin" valueType="num">
                                      <p:cBhvr>
                                        <p:cTn id="91" dur="1000" fill="hold"/>
                                        <p:tgtEl>
                                          <p:spTgt spid="14"/>
                                        </p:tgtEl>
                                        <p:attrNameLst>
                                          <p:attrName>ppt_x</p:attrName>
                                        </p:attrNameLst>
                                      </p:cBhvr>
                                      <p:tavLst>
                                        <p:tav tm="0">
                                          <p:val>
                                            <p:strVal val="#ppt_x"/>
                                          </p:val>
                                        </p:tav>
                                        <p:tav tm="100000">
                                          <p:val>
                                            <p:strVal val="#ppt_x"/>
                                          </p:val>
                                        </p:tav>
                                      </p:tavLst>
                                    </p:anim>
                                    <p:anim calcmode="lin" valueType="num">
                                      <p:cBhvr>
                                        <p:cTn id="9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nodeType="click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1000" fill="hold"/>
                                        <p:tgtEl>
                                          <p:spTgt spid="16"/>
                                        </p:tgtEl>
                                        <p:attrNameLst>
                                          <p:attrName>ppt_w</p:attrName>
                                        </p:attrNameLst>
                                      </p:cBhvr>
                                      <p:tavLst>
                                        <p:tav tm="0">
                                          <p:val>
                                            <p:fltVal val="0"/>
                                          </p:val>
                                        </p:tav>
                                        <p:tav tm="100000">
                                          <p:val>
                                            <p:strVal val="#ppt_w"/>
                                          </p:val>
                                        </p:tav>
                                      </p:tavLst>
                                    </p:anim>
                                    <p:anim calcmode="lin" valueType="num">
                                      <p:cBhvr>
                                        <p:cTn id="98" dur="1000" fill="hold"/>
                                        <p:tgtEl>
                                          <p:spTgt spid="16"/>
                                        </p:tgtEl>
                                        <p:attrNameLst>
                                          <p:attrName>ppt_h</p:attrName>
                                        </p:attrNameLst>
                                      </p:cBhvr>
                                      <p:tavLst>
                                        <p:tav tm="0">
                                          <p:val>
                                            <p:fltVal val="0"/>
                                          </p:val>
                                        </p:tav>
                                        <p:tav tm="100000">
                                          <p:val>
                                            <p:strVal val="#ppt_h"/>
                                          </p:val>
                                        </p:tav>
                                      </p:tavLst>
                                    </p:anim>
                                    <p:anim calcmode="lin" valueType="num">
                                      <p:cBhvr>
                                        <p:cTn id="99" dur="1000" fill="hold"/>
                                        <p:tgtEl>
                                          <p:spTgt spid="16"/>
                                        </p:tgtEl>
                                        <p:attrNameLst>
                                          <p:attrName>style.rotation</p:attrName>
                                        </p:attrNameLst>
                                      </p:cBhvr>
                                      <p:tavLst>
                                        <p:tav tm="0">
                                          <p:val>
                                            <p:fltVal val="90"/>
                                          </p:val>
                                        </p:tav>
                                        <p:tav tm="100000">
                                          <p:val>
                                            <p:fltVal val="0"/>
                                          </p:val>
                                        </p:tav>
                                      </p:tavLst>
                                    </p:anim>
                                    <p:animEffect transition="in" filter="fade">
                                      <p:cBhvr>
                                        <p:cTn id="100" dur="1000"/>
                                        <p:tgtEl>
                                          <p:spTgt spid="16"/>
                                        </p:tgtEl>
                                      </p:cBhvr>
                                    </p:animEffect>
                                  </p:childTnLst>
                                </p:cTn>
                              </p:par>
                              <p:par>
                                <p:cTn id="101" presetID="31" presetClass="entr" presetSubtype="0" fill="hold" nodeType="withEffect">
                                  <p:stCondLst>
                                    <p:cond delay="0"/>
                                  </p:stCondLst>
                                  <p:childTnLst>
                                    <p:set>
                                      <p:cBhvr>
                                        <p:cTn id="102" dur="1" fill="hold">
                                          <p:stCondLst>
                                            <p:cond delay="0"/>
                                          </p:stCondLst>
                                        </p:cTn>
                                        <p:tgtEl>
                                          <p:spTgt spid="17"/>
                                        </p:tgtEl>
                                        <p:attrNameLst>
                                          <p:attrName>style.visibility</p:attrName>
                                        </p:attrNameLst>
                                      </p:cBhvr>
                                      <p:to>
                                        <p:strVal val="visible"/>
                                      </p:to>
                                    </p:set>
                                    <p:anim calcmode="lin" valueType="num">
                                      <p:cBhvr>
                                        <p:cTn id="103" dur="1000" fill="hold"/>
                                        <p:tgtEl>
                                          <p:spTgt spid="17"/>
                                        </p:tgtEl>
                                        <p:attrNameLst>
                                          <p:attrName>ppt_w</p:attrName>
                                        </p:attrNameLst>
                                      </p:cBhvr>
                                      <p:tavLst>
                                        <p:tav tm="0">
                                          <p:val>
                                            <p:fltVal val="0"/>
                                          </p:val>
                                        </p:tav>
                                        <p:tav tm="100000">
                                          <p:val>
                                            <p:strVal val="#ppt_w"/>
                                          </p:val>
                                        </p:tav>
                                      </p:tavLst>
                                    </p:anim>
                                    <p:anim calcmode="lin" valueType="num">
                                      <p:cBhvr>
                                        <p:cTn id="104" dur="1000" fill="hold"/>
                                        <p:tgtEl>
                                          <p:spTgt spid="17"/>
                                        </p:tgtEl>
                                        <p:attrNameLst>
                                          <p:attrName>ppt_h</p:attrName>
                                        </p:attrNameLst>
                                      </p:cBhvr>
                                      <p:tavLst>
                                        <p:tav tm="0">
                                          <p:val>
                                            <p:fltVal val="0"/>
                                          </p:val>
                                        </p:tav>
                                        <p:tav tm="100000">
                                          <p:val>
                                            <p:strVal val="#ppt_h"/>
                                          </p:val>
                                        </p:tav>
                                      </p:tavLst>
                                    </p:anim>
                                    <p:anim calcmode="lin" valueType="num">
                                      <p:cBhvr>
                                        <p:cTn id="105" dur="1000" fill="hold"/>
                                        <p:tgtEl>
                                          <p:spTgt spid="17"/>
                                        </p:tgtEl>
                                        <p:attrNameLst>
                                          <p:attrName>style.rotation</p:attrName>
                                        </p:attrNameLst>
                                      </p:cBhvr>
                                      <p:tavLst>
                                        <p:tav tm="0">
                                          <p:val>
                                            <p:fltVal val="90"/>
                                          </p:val>
                                        </p:tav>
                                        <p:tav tm="100000">
                                          <p:val>
                                            <p:fltVal val="0"/>
                                          </p:val>
                                        </p:tav>
                                      </p:tavLst>
                                    </p:anim>
                                    <p:animEffect transition="in" filter="fade">
                                      <p:cBhvr>
                                        <p:cTn id="106" dur="1000"/>
                                        <p:tgtEl>
                                          <p:spTgt spid="17"/>
                                        </p:tgtEl>
                                      </p:cBhvr>
                                    </p:animEffect>
                                  </p:childTnLst>
                                </p:cTn>
                              </p:par>
                              <p:par>
                                <p:cTn id="107" presetID="31" presetClass="entr" presetSubtype="0" fill="hold" nodeType="withEffect">
                                  <p:stCondLst>
                                    <p:cond delay="0"/>
                                  </p:stCondLst>
                                  <p:childTnLst>
                                    <p:set>
                                      <p:cBhvr>
                                        <p:cTn id="108" dur="1" fill="hold">
                                          <p:stCondLst>
                                            <p:cond delay="0"/>
                                          </p:stCondLst>
                                        </p:cTn>
                                        <p:tgtEl>
                                          <p:spTgt spid="18"/>
                                        </p:tgtEl>
                                        <p:attrNameLst>
                                          <p:attrName>style.visibility</p:attrName>
                                        </p:attrNameLst>
                                      </p:cBhvr>
                                      <p:to>
                                        <p:strVal val="visible"/>
                                      </p:to>
                                    </p:set>
                                    <p:anim calcmode="lin" valueType="num">
                                      <p:cBhvr>
                                        <p:cTn id="109" dur="1000" fill="hold"/>
                                        <p:tgtEl>
                                          <p:spTgt spid="18"/>
                                        </p:tgtEl>
                                        <p:attrNameLst>
                                          <p:attrName>ppt_w</p:attrName>
                                        </p:attrNameLst>
                                      </p:cBhvr>
                                      <p:tavLst>
                                        <p:tav tm="0">
                                          <p:val>
                                            <p:fltVal val="0"/>
                                          </p:val>
                                        </p:tav>
                                        <p:tav tm="100000">
                                          <p:val>
                                            <p:strVal val="#ppt_w"/>
                                          </p:val>
                                        </p:tav>
                                      </p:tavLst>
                                    </p:anim>
                                    <p:anim calcmode="lin" valueType="num">
                                      <p:cBhvr>
                                        <p:cTn id="110" dur="1000" fill="hold"/>
                                        <p:tgtEl>
                                          <p:spTgt spid="18"/>
                                        </p:tgtEl>
                                        <p:attrNameLst>
                                          <p:attrName>ppt_h</p:attrName>
                                        </p:attrNameLst>
                                      </p:cBhvr>
                                      <p:tavLst>
                                        <p:tav tm="0">
                                          <p:val>
                                            <p:fltVal val="0"/>
                                          </p:val>
                                        </p:tav>
                                        <p:tav tm="100000">
                                          <p:val>
                                            <p:strVal val="#ppt_h"/>
                                          </p:val>
                                        </p:tav>
                                      </p:tavLst>
                                    </p:anim>
                                    <p:anim calcmode="lin" valueType="num">
                                      <p:cBhvr>
                                        <p:cTn id="111" dur="1000" fill="hold"/>
                                        <p:tgtEl>
                                          <p:spTgt spid="18"/>
                                        </p:tgtEl>
                                        <p:attrNameLst>
                                          <p:attrName>style.rotation</p:attrName>
                                        </p:attrNameLst>
                                      </p:cBhvr>
                                      <p:tavLst>
                                        <p:tav tm="0">
                                          <p:val>
                                            <p:fltVal val="90"/>
                                          </p:val>
                                        </p:tav>
                                        <p:tav tm="100000">
                                          <p:val>
                                            <p:fltVal val="0"/>
                                          </p:val>
                                        </p:tav>
                                      </p:tavLst>
                                    </p:anim>
                                    <p:animEffect transition="in" filter="fade">
                                      <p:cBhvr>
                                        <p:cTn id="11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22" grpId="0"/>
      <p:bldP spid="23"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8" y="-18896"/>
            <a:ext cx="641575" cy="6858000"/>
          </a:xfrm>
          <a:prstGeom prst="rect">
            <a:avLst/>
          </a:prstGeom>
        </p:spPr>
      </p:pic>
      <p:grpSp>
        <p:nvGrpSpPr>
          <p:cNvPr id="62" name="Gruppieren 19">
            <a:extLst>
              <a:ext uri="{FF2B5EF4-FFF2-40B4-BE49-F238E27FC236}">
                <a16:creationId xmlns:a16="http://schemas.microsoft.com/office/drawing/2014/main" id="{AE9C3AE5-F96B-BB42-9AAB-A10C4B9BFB17}"/>
              </a:ext>
            </a:extLst>
          </p:cNvPr>
          <p:cNvGrpSpPr/>
          <p:nvPr/>
        </p:nvGrpSpPr>
        <p:grpSpPr>
          <a:xfrm rot="5400000">
            <a:off x="4593700" y="3094811"/>
            <a:ext cx="4886701" cy="489632"/>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63" name="Pfeil nach links 15">
              <a:extLst>
                <a:ext uri="{FF2B5EF4-FFF2-40B4-BE49-F238E27FC236}">
                  <a16:creationId xmlns:a16="http://schemas.microsoft.com/office/drawing/2014/main" id="{3408C1DC-8A55-A0E7-36FE-9385AF6DD3D6}"/>
                </a:ext>
              </a:extLst>
            </p:cNvPr>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0000"/>
                </a:solidFill>
                <a:effectLst/>
                <a:uLnTx/>
                <a:uFillTx/>
                <a:latin typeface="Arial"/>
                <a:ea typeface="+mn-ea"/>
                <a:cs typeface="+mn-cs"/>
              </a:endParaRPr>
            </a:p>
          </p:txBody>
        </p:sp>
        <p:sp>
          <p:nvSpPr>
            <p:cNvPr id="64" name="Pfeil nach links 16">
              <a:extLst>
                <a:ext uri="{FF2B5EF4-FFF2-40B4-BE49-F238E27FC236}">
                  <a16:creationId xmlns:a16="http://schemas.microsoft.com/office/drawing/2014/main" id="{D8427594-E3AA-1A51-91B1-349526FFEEA4}"/>
                </a:ext>
              </a:extLst>
            </p:cNvPr>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FF0000"/>
                </a:solidFill>
                <a:effectLst/>
                <a:uLnTx/>
                <a:uFillTx/>
                <a:latin typeface="Arial"/>
                <a:ea typeface="+mn-ea"/>
                <a:cs typeface="+mn-cs"/>
              </a:endParaRPr>
            </a:p>
          </p:txBody>
        </p:sp>
      </p:grpSp>
      <p:sp>
        <p:nvSpPr>
          <p:cNvPr id="66" name="TextBox 65">
            <a:extLst>
              <a:ext uri="{FF2B5EF4-FFF2-40B4-BE49-F238E27FC236}">
                <a16:creationId xmlns:a16="http://schemas.microsoft.com/office/drawing/2014/main" id="{D64DAC55-595B-4E94-F3AC-5BFFA11FB155}"/>
              </a:ext>
            </a:extLst>
          </p:cNvPr>
          <p:cNvSpPr txBox="1"/>
          <p:nvPr/>
        </p:nvSpPr>
        <p:spPr>
          <a:xfrm>
            <a:off x="1474837" y="345421"/>
            <a:ext cx="3033697" cy="461665"/>
          </a:xfrm>
          <a:prstGeom prst="rect">
            <a:avLst/>
          </a:prstGeom>
          <a:noFill/>
        </p:spPr>
        <p:txBody>
          <a:bodyPr wrap="square">
            <a:spAutoFit/>
          </a:bodyPr>
          <a:lstStyle/>
          <a:p>
            <a:pPr algn="ctr"/>
            <a:r>
              <a:rPr lang="ru-RU" altLang="ru-RU" sz="1200" b="1" dirty="0">
                <a:latin typeface="Century Schoolbook" panose="02040604050505020304" pitchFamily="18" charset="0"/>
                <a:cs typeface="Times New Roman" panose="02020603050405020304" pitchFamily="18" charset="0"/>
              </a:rPr>
              <a:t>Публикационная активность НПР</a:t>
            </a:r>
            <a:br>
              <a:rPr lang="ru-RU" altLang="ru-RU" sz="1200" b="1" dirty="0">
                <a:latin typeface="Century Schoolbook" panose="02040604050505020304" pitchFamily="18" charset="0"/>
                <a:cs typeface="Times New Roman" panose="02020603050405020304" pitchFamily="18" charset="0"/>
              </a:rPr>
            </a:br>
            <a:r>
              <a:rPr lang="ru-RU" altLang="ru-RU" sz="1200" b="1" dirty="0">
                <a:latin typeface="Century Schoolbook" panose="02040604050505020304" pitchFamily="18" charset="0"/>
                <a:cs typeface="Times New Roman" panose="02020603050405020304" pitchFamily="18" charset="0"/>
              </a:rPr>
              <a:t>(</a:t>
            </a:r>
            <a:r>
              <a:rPr lang="en-US" altLang="ru-RU" sz="1200" b="1" dirty="0">
                <a:latin typeface="Century Schoolbook" panose="02040604050505020304" pitchFamily="18" charset="0"/>
                <a:cs typeface="Times New Roman" panose="02020603050405020304" pitchFamily="18" charset="0"/>
              </a:rPr>
              <a:t>Scopus </a:t>
            </a:r>
            <a:r>
              <a:rPr lang="ru-RU" altLang="ru-RU" sz="1200" b="1" dirty="0">
                <a:latin typeface="Century Schoolbook" panose="02040604050505020304" pitchFamily="18" charset="0"/>
                <a:cs typeface="Times New Roman" panose="02020603050405020304" pitchFamily="18" charset="0"/>
              </a:rPr>
              <a:t>и </a:t>
            </a:r>
            <a:r>
              <a:rPr lang="en-US" altLang="ru-RU" sz="1200" b="1" dirty="0">
                <a:latin typeface="Century Schoolbook" panose="02040604050505020304" pitchFamily="18" charset="0"/>
                <a:cs typeface="Times New Roman" panose="02020603050405020304" pitchFamily="18" charset="0"/>
              </a:rPr>
              <a:t>WOS</a:t>
            </a:r>
            <a:r>
              <a:rPr lang="ru-RU" altLang="ru-RU" sz="1200" b="1" dirty="0">
                <a:latin typeface="Century Schoolbook" panose="02040604050505020304" pitchFamily="18" charset="0"/>
                <a:cs typeface="Times New Roman" panose="02020603050405020304" pitchFamily="18" charset="0"/>
              </a:rPr>
              <a:t>)</a:t>
            </a:r>
            <a:r>
              <a:rPr lang="en-US" altLang="ru-RU" sz="1200" b="1" dirty="0">
                <a:latin typeface="Century Schoolbook" panose="02040604050505020304" pitchFamily="18" charset="0"/>
                <a:cs typeface="Times New Roman" panose="02020603050405020304" pitchFamily="18" charset="0"/>
              </a:rPr>
              <a:t> </a:t>
            </a:r>
            <a:endParaRPr lang="ru-RU" sz="1200" b="1" dirty="0">
              <a:latin typeface="Century Schoolbook" panose="02040604050505020304" pitchFamily="18" charset="0"/>
            </a:endParaRPr>
          </a:p>
        </p:txBody>
      </p:sp>
      <p:pic>
        <p:nvPicPr>
          <p:cNvPr id="67" name="Рисунок 66">
            <a:extLst>
              <a:ext uri="{FF2B5EF4-FFF2-40B4-BE49-F238E27FC236}">
                <a16:creationId xmlns:a16="http://schemas.microsoft.com/office/drawing/2014/main" id="{765388B8-4083-13B3-305E-C0410BFFCFA3}"/>
              </a:ext>
            </a:extLst>
          </p:cNvPr>
          <p:cNvPicPr>
            <a:picLocks noChangeAspect="1"/>
          </p:cNvPicPr>
          <p:nvPr/>
        </p:nvPicPr>
        <p:blipFill>
          <a:blip r:embed="rId3"/>
          <a:stretch>
            <a:fillRect/>
          </a:stretch>
        </p:blipFill>
        <p:spPr>
          <a:xfrm>
            <a:off x="1122858" y="344287"/>
            <a:ext cx="359271" cy="358886"/>
          </a:xfrm>
          <a:prstGeom prst="rect">
            <a:avLst/>
          </a:prstGeom>
        </p:spPr>
      </p:pic>
      <p:sp>
        <p:nvSpPr>
          <p:cNvPr id="68" name="TextBox 67">
            <a:extLst>
              <a:ext uri="{FF2B5EF4-FFF2-40B4-BE49-F238E27FC236}">
                <a16:creationId xmlns:a16="http://schemas.microsoft.com/office/drawing/2014/main" id="{6532331C-A8F7-EF9E-298E-42DBE147005B}"/>
              </a:ext>
            </a:extLst>
          </p:cNvPr>
          <p:cNvSpPr txBox="1"/>
          <p:nvPr/>
        </p:nvSpPr>
        <p:spPr>
          <a:xfrm>
            <a:off x="1915439" y="4058644"/>
            <a:ext cx="3593306" cy="461665"/>
          </a:xfrm>
          <a:prstGeom prst="rect">
            <a:avLst/>
          </a:prstGeom>
          <a:noFill/>
        </p:spPr>
        <p:txBody>
          <a:bodyPr wrap="square">
            <a:spAutoFit/>
          </a:bodyPr>
          <a:lstStyle/>
          <a:p>
            <a:pPr algn="ctr"/>
            <a:r>
              <a:rPr lang="ru-RU" altLang="ru-RU" sz="1200" b="1" dirty="0">
                <a:latin typeface="Century Schoolbook" panose="02040604050505020304" pitchFamily="18" charset="0"/>
                <a:cs typeface="Times New Roman" panose="02020603050405020304" pitchFamily="18" charset="0"/>
              </a:rPr>
              <a:t>Публикационная активность НПР</a:t>
            </a:r>
            <a:br>
              <a:rPr lang="ru-RU" altLang="ru-RU" sz="1200" b="1" dirty="0">
                <a:latin typeface="Century Schoolbook" panose="02040604050505020304" pitchFamily="18" charset="0"/>
                <a:cs typeface="Times New Roman" panose="02020603050405020304" pitchFamily="18" charset="0"/>
              </a:rPr>
            </a:br>
            <a:r>
              <a:rPr lang="ru-RU" altLang="ru-RU" sz="1200" b="1" dirty="0">
                <a:latin typeface="Century Schoolbook" panose="02040604050505020304" pitchFamily="18" charset="0"/>
                <a:cs typeface="Times New Roman" panose="02020603050405020304" pitchFamily="18" charset="0"/>
              </a:rPr>
              <a:t>(ВАК)</a:t>
            </a:r>
            <a:r>
              <a:rPr lang="en-US" altLang="ru-RU" sz="1200" b="1" dirty="0">
                <a:latin typeface="Century Schoolbook" panose="02040604050505020304" pitchFamily="18" charset="0"/>
                <a:cs typeface="Times New Roman" panose="02020603050405020304" pitchFamily="18" charset="0"/>
              </a:rPr>
              <a:t> </a:t>
            </a:r>
            <a:endParaRPr lang="ru-RU" sz="1200" b="1" dirty="0">
              <a:latin typeface="Century Schoolbook" panose="02040604050505020304" pitchFamily="18" charset="0"/>
            </a:endParaRPr>
          </a:p>
        </p:txBody>
      </p:sp>
      <p:pic>
        <p:nvPicPr>
          <p:cNvPr id="69" name="Рисунок 68">
            <a:extLst>
              <a:ext uri="{FF2B5EF4-FFF2-40B4-BE49-F238E27FC236}">
                <a16:creationId xmlns:a16="http://schemas.microsoft.com/office/drawing/2014/main" id="{3B701F9F-0CAA-3197-8D0B-DD1EB5C5D0B0}"/>
              </a:ext>
            </a:extLst>
          </p:cNvPr>
          <p:cNvPicPr>
            <a:picLocks noChangeAspect="1"/>
          </p:cNvPicPr>
          <p:nvPr/>
        </p:nvPicPr>
        <p:blipFill>
          <a:blip r:embed="rId3"/>
          <a:stretch>
            <a:fillRect/>
          </a:stretch>
        </p:blipFill>
        <p:spPr>
          <a:xfrm>
            <a:off x="1783367" y="4049139"/>
            <a:ext cx="359271" cy="358886"/>
          </a:xfrm>
          <a:prstGeom prst="rect">
            <a:avLst/>
          </a:prstGeom>
        </p:spPr>
      </p:pic>
      <p:grpSp>
        <p:nvGrpSpPr>
          <p:cNvPr id="72" name="Group 15">
            <a:extLst>
              <a:ext uri="{FF2B5EF4-FFF2-40B4-BE49-F238E27FC236}">
                <a16:creationId xmlns:a16="http://schemas.microsoft.com/office/drawing/2014/main" id="{E9ADE6A6-593E-6F75-C05D-853FB7048121}"/>
              </a:ext>
            </a:extLst>
          </p:cNvPr>
          <p:cNvGrpSpPr/>
          <p:nvPr/>
        </p:nvGrpSpPr>
        <p:grpSpPr>
          <a:xfrm>
            <a:off x="2622884" y="1284518"/>
            <a:ext cx="1300322" cy="1253703"/>
            <a:chOff x="3528232" y="2445982"/>
            <a:chExt cx="2307913" cy="2333276"/>
          </a:xfrm>
        </p:grpSpPr>
        <p:grpSp>
          <p:nvGrpSpPr>
            <p:cNvPr id="73" name="Group 10">
              <a:extLst>
                <a:ext uri="{FF2B5EF4-FFF2-40B4-BE49-F238E27FC236}">
                  <a16:creationId xmlns:a16="http://schemas.microsoft.com/office/drawing/2014/main" id="{2C5C9891-A3D9-39CF-9DCD-940CA6DC8FE5}"/>
                </a:ext>
              </a:extLst>
            </p:cNvPr>
            <p:cNvGrpSpPr/>
            <p:nvPr/>
          </p:nvGrpSpPr>
          <p:grpSpPr>
            <a:xfrm flipH="1">
              <a:off x="3528232" y="2445982"/>
              <a:ext cx="2307913" cy="2333276"/>
              <a:chOff x="1435775" y="1789784"/>
              <a:chExt cx="3410044" cy="3447523"/>
            </a:xfrm>
            <a:effectLst/>
          </p:grpSpPr>
          <p:sp>
            <p:nvSpPr>
              <p:cNvPr id="75" name="Parallelogram 5">
                <a:extLst>
                  <a:ext uri="{FF2B5EF4-FFF2-40B4-BE49-F238E27FC236}">
                    <a16:creationId xmlns:a16="http://schemas.microsoft.com/office/drawing/2014/main" id="{577F53B7-1788-BA0F-10C9-38386E8C7B59}"/>
                  </a:ext>
                </a:extLst>
              </p:cNvPr>
              <p:cNvSpPr/>
              <p:nvPr/>
            </p:nvSpPr>
            <p:spPr>
              <a:xfrm rot="16200000" flipV="1">
                <a:off x="2443070" y="2834557"/>
                <a:ext cx="2757672" cy="2047827"/>
              </a:xfrm>
              <a:custGeom>
                <a:avLst/>
                <a:gdLst/>
                <a:ahLst/>
                <a:cxnLst/>
                <a:rect l="l" t="t" r="r" b="b"/>
                <a:pathLst>
                  <a:path w="2056374" h="1527048">
                    <a:moveTo>
                      <a:pt x="2056374" y="0"/>
                    </a:moveTo>
                    <a:lnTo>
                      <a:pt x="339951" y="0"/>
                    </a:lnTo>
                    <a:lnTo>
                      <a:pt x="0" y="1527048"/>
                    </a:lnTo>
                    <a:lnTo>
                      <a:pt x="1706076" y="1527048"/>
                    </a:lnTo>
                    <a:lnTo>
                      <a:pt x="1704529" y="1524011"/>
                    </a:lnTo>
                    <a:close/>
                  </a:path>
                </a:pathLst>
              </a:custGeom>
              <a:gradFill flip="none" rotWithShape="1">
                <a:gsLst>
                  <a:gs pos="0">
                    <a:srgbClr val="4BACC6">
                      <a:lumMod val="20000"/>
                      <a:lumOff val="80000"/>
                    </a:srgbClr>
                  </a:gs>
                  <a:gs pos="100000">
                    <a:srgbClr val="4BACC6">
                      <a:lumMod val="60000"/>
                      <a:lumOff val="40000"/>
                    </a:srgbClr>
                  </a:gs>
                </a:gsLst>
                <a:lin ang="13500000" scaled="1"/>
                <a:tileRect/>
              </a:gradFill>
              <a:ln w="12700" cap="flat" cmpd="sng" algn="ctr">
                <a:solidFill>
                  <a:srgbClr val="4BACC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ndParaRPr>
              </a:p>
            </p:txBody>
          </p:sp>
          <p:sp>
            <p:nvSpPr>
              <p:cNvPr id="76" name="Parallelogram 7">
                <a:extLst>
                  <a:ext uri="{FF2B5EF4-FFF2-40B4-BE49-F238E27FC236}">
                    <a16:creationId xmlns:a16="http://schemas.microsoft.com/office/drawing/2014/main" id="{B3505CC9-41D3-92F4-7016-ECFF9BFE3575}"/>
                  </a:ext>
                </a:extLst>
              </p:cNvPr>
              <p:cNvSpPr/>
              <p:nvPr/>
            </p:nvSpPr>
            <p:spPr>
              <a:xfrm rot="5400000" flipH="1" flipV="1">
                <a:off x="635317" y="3075146"/>
                <a:ext cx="2975454" cy="1348868"/>
              </a:xfrm>
              <a:custGeom>
                <a:avLst/>
                <a:gdLst/>
                <a:ahLst/>
                <a:cxnLst/>
                <a:rect l="l" t="t" r="r" b="b"/>
                <a:pathLst>
                  <a:path w="2218772" h="1005840">
                    <a:moveTo>
                      <a:pt x="2218772" y="0"/>
                    </a:moveTo>
                    <a:lnTo>
                      <a:pt x="1706271" y="1005840"/>
                    </a:lnTo>
                    <a:lnTo>
                      <a:pt x="0" y="1005840"/>
                    </a:lnTo>
                    <a:lnTo>
                      <a:pt x="521629" y="0"/>
                    </a:lnTo>
                    <a:close/>
                  </a:path>
                </a:pathLst>
              </a:custGeom>
              <a:gradFill flip="none" rotWithShape="1">
                <a:gsLst>
                  <a:gs pos="0">
                    <a:srgbClr val="4BACC6">
                      <a:lumMod val="20000"/>
                      <a:lumOff val="80000"/>
                    </a:srgbClr>
                  </a:gs>
                  <a:gs pos="100000">
                    <a:srgbClr val="4BACC6">
                      <a:lumMod val="60000"/>
                      <a:lumOff val="40000"/>
                    </a:srgbClr>
                  </a:gs>
                </a:gsLst>
                <a:lin ang="0" scaled="1"/>
                <a:tileRect/>
              </a:gradFill>
              <a:ln w="12700" cap="flat" cmpd="sng" algn="ctr">
                <a:solidFill>
                  <a:srgbClr val="4BACC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a:endParaRPr>
              </a:p>
            </p:txBody>
          </p:sp>
          <p:sp>
            <p:nvSpPr>
              <p:cNvPr id="77" name="Parallelogram 9">
                <a:extLst>
                  <a:ext uri="{FF2B5EF4-FFF2-40B4-BE49-F238E27FC236}">
                    <a16:creationId xmlns:a16="http://schemas.microsoft.com/office/drawing/2014/main" id="{F3F7F904-FA96-B881-D6C6-69457C7A2173}"/>
                  </a:ext>
                </a:extLst>
              </p:cNvPr>
              <p:cNvSpPr/>
              <p:nvPr/>
            </p:nvSpPr>
            <p:spPr>
              <a:xfrm rot="16200000" flipV="1">
                <a:off x="2554882" y="670677"/>
                <a:ext cx="1161685" cy="3399900"/>
              </a:xfrm>
              <a:custGeom>
                <a:avLst/>
                <a:gdLst/>
                <a:ahLst/>
                <a:cxnLst/>
                <a:rect l="l" t="t" r="r" b="b"/>
                <a:pathLst>
                  <a:path w="866258" h="2535280">
                    <a:moveTo>
                      <a:pt x="866258" y="1008202"/>
                    </a:moveTo>
                    <a:lnTo>
                      <a:pt x="352554" y="0"/>
                    </a:lnTo>
                    <a:lnTo>
                      <a:pt x="0" y="1527078"/>
                    </a:lnTo>
                    <a:lnTo>
                      <a:pt x="513705" y="2535280"/>
                    </a:lnTo>
                    <a:close/>
                  </a:path>
                </a:pathLst>
              </a:custGeom>
              <a:gradFill flip="none" rotWithShape="1">
                <a:gsLst>
                  <a:gs pos="0">
                    <a:srgbClr val="4BACC6">
                      <a:lumMod val="20000"/>
                      <a:lumOff val="80000"/>
                    </a:srgbClr>
                  </a:gs>
                  <a:gs pos="100000">
                    <a:srgbClr val="4BACC6">
                      <a:lumMod val="60000"/>
                      <a:lumOff val="40000"/>
                    </a:srgbClr>
                  </a:gs>
                </a:gsLst>
                <a:lin ang="13500000" scaled="1"/>
                <a:tileRect/>
              </a:gradFill>
              <a:ln w="12700" cap="flat" cmpd="sng" algn="ctr">
                <a:solidFill>
                  <a:srgbClr val="4BACC6"/>
                </a:solidFill>
                <a:prstDash val="solid"/>
              </a:ln>
              <a:effectLst/>
            </p:spPr>
            <p:txBody>
              <a:bodyPr rot="0" spcFirstLastPara="0" vert="vert"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effectLst/>
                    <a:uLnTx/>
                    <a:uFillTx/>
                    <a:latin typeface="Century Schoolbook" panose="02040604050505020304" pitchFamily="18" charset="0"/>
                  </a:rPr>
                  <a:t>2022</a:t>
                </a:r>
                <a:endParaRPr kumimoji="0" lang="en-US" sz="1200" b="1" i="0" u="none" strike="noStrike" kern="0" cap="none" spc="0" normalizeH="0" baseline="0" noProof="0" dirty="0">
                  <a:ln>
                    <a:noFill/>
                  </a:ln>
                  <a:effectLst/>
                  <a:uLnTx/>
                  <a:uFillTx/>
                  <a:latin typeface="Century Schoolbook" panose="02040604050505020304" pitchFamily="18" charset="0"/>
                </a:endParaRPr>
              </a:p>
            </p:txBody>
          </p:sp>
        </p:grpSp>
        <p:sp>
          <p:nvSpPr>
            <p:cNvPr id="74" name="TextBox 61">
              <a:extLst>
                <a:ext uri="{FF2B5EF4-FFF2-40B4-BE49-F238E27FC236}">
                  <a16:creationId xmlns:a16="http://schemas.microsoft.com/office/drawing/2014/main" id="{37BF8523-044A-D252-0961-1FE119EBB32D}"/>
                </a:ext>
              </a:extLst>
            </p:cNvPr>
            <p:cNvSpPr txBox="1"/>
            <p:nvPr/>
          </p:nvSpPr>
          <p:spPr>
            <a:xfrm>
              <a:off x="3641806" y="2576686"/>
              <a:ext cx="1207380" cy="1446551"/>
            </a:xfrm>
            <a:prstGeom prst="rect">
              <a:avLst/>
            </a:prstGeom>
            <a:noFill/>
            <a:scene3d>
              <a:camera prst="isometricRightUp">
                <a:rot lat="452349" lon="1847430" rev="21360000"/>
              </a:camera>
              <a:lightRig rig="threePt" dir="t"/>
            </a:scene3d>
          </p:spPr>
          <p:txBody>
            <a:bodyPr wrap="non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4BACC6">
                      <a:lumMod val="75000"/>
                    </a:srgbClr>
                  </a:solidFill>
                  <a:effectLst/>
                  <a:uLnTx/>
                  <a:uFillTx/>
                  <a:latin typeface="Calibri"/>
                </a:rPr>
                <a:t>W</a:t>
              </a:r>
            </a:p>
          </p:txBody>
        </p:sp>
      </p:grpSp>
      <p:grpSp>
        <p:nvGrpSpPr>
          <p:cNvPr id="78" name="Group 8">
            <a:extLst>
              <a:ext uri="{FF2B5EF4-FFF2-40B4-BE49-F238E27FC236}">
                <a16:creationId xmlns:a16="http://schemas.microsoft.com/office/drawing/2014/main" id="{FEB574AA-6764-F756-EFD7-6F560496F136}"/>
              </a:ext>
            </a:extLst>
          </p:cNvPr>
          <p:cNvGrpSpPr/>
          <p:nvPr/>
        </p:nvGrpSpPr>
        <p:grpSpPr>
          <a:xfrm>
            <a:off x="1337459" y="999406"/>
            <a:ext cx="1300322" cy="1253701"/>
            <a:chOff x="1888548" y="2390656"/>
            <a:chExt cx="2307912" cy="2333274"/>
          </a:xfrm>
        </p:grpSpPr>
        <p:grpSp>
          <p:nvGrpSpPr>
            <p:cNvPr id="79" name="Group 2">
              <a:extLst>
                <a:ext uri="{FF2B5EF4-FFF2-40B4-BE49-F238E27FC236}">
                  <a16:creationId xmlns:a16="http://schemas.microsoft.com/office/drawing/2014/main" id="{76B08D29-9BB5-70B0-55FC-36CCBFF8D548}"/>
                </a:ext>
              </a:extLst>
            </p:cNvPr>
            <p:cNvGrpSpPr/>
            <p:nvPr/>
          </p:nvGrpSpPr>
          <p:grpSpPr>
            <a:xfrm>
              <a:off x="1888548" y="2390656"/>
              <a:ext cx="2307912" cy="2333274"/>
              <a:chOff x="1435776" y="1789787"/>
              <a:chExt cx="3410043" cy="3447520"/>
            </a:xfrm>
            <a:effectLst/>
          </p:grpSpPr>
          <p:sp>
            <p:nvSpPr>
              <p:cNvPr id="81" name="Parallelogram 5">
                <a:extLst>
                  <a:ext uri="{FF2B5EF4-FFF2-40B4-BE49-F238E27FC236}">
                    <a16:creationId xmlns:a16="http://schemas.microsoft.com/office/drawing/2014/main" id="{3E74D2C1-0A93-A336-D4FD-41743F021E08}"/>
                  </a:ext>
                </a:extLst>
              </p:cNvPr>
              <p:cNvSpPr/>
              <p:nvPr/>
            </p:nvSpPr>
            <p:spPr>
              <a:xfrm rot="16200000" flipV="1">
                <a:off x="2443070" y="2834557"/>
                <a:ext cx="2757672" cy="2047827"/>
              </a:xfrm>
              <a:custGeom>
                <a:avLst/>
                <a:gdLst/>
                <a:ahLst/>
                <a:cxnLst/>
                <a:rect l="l" t="t" r="r" b="b"/>
                <a:pathLst>
                  <a:path w="2056374" h="1527048">
                    <a:moveTo>
                      <a:pt x="2056374" y="0"/>
                    </a:moveTo>
                    <a:lnTo>
                      <a:pt x="339951" y="0"/>
                    </a:lnTo>
                    <a:lnTo>
                      <a:pt x="0" y="1527048"/>
                    </a:lnTo>
                    <a:lnTo>
                      <a:pt x="1706076" y="1527048"/>
                    </a:lnTo>
                    <a:lnTo>
                      <a:pt x="1704529" y="1524011"/>
                    </a:lnTo>
                    <a:close/>
                  </a:path>
                </a:pathLst>
              </a:custGeom>
              <a:gradFill flip="none" rotWithShape="1">
                <a:gsLst>
                  <a:gs pos="0">
                    <a:srgbClr val="F79646">
                      <a:lumMod val="20000"/>
                      <a:lumOff val="80000"/>
                    </a:srgbClr>
                  </a:gs>
                  <a:gs pos="100000">
                    <a:srgbClr val="F79646">
                      <a:lumMod val="60000"/>
                      <a:lumOff val="40000"/>
                    </a:srgbClr>
                  </a:gs>
                </a:gsLst>
                <a:lin ang="13500000" scaled="1"/>
                <a:tileRect/>
              </a:gradFill>
              <a:ln w="12700" cap="flat" cmpd="sng" algn="ctr">
                <a:solidFill>
                  <a:srgbClr val="F79646">
                    <a:lumMod val="7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ndParaRPr>
              </a:p>
            </p:txBody>
          </p:sp>
          <p:sp>
            <p:nvSpPr>
              <p:cNvPr id="82" name="Parallelogram 7">
                <a:extLst>
                  <a:ext uri="{FF2B5EF4-FFF2-40B4-BE49-F238E27FC236}">
                    <a16:creationId xmlns:a16="http://schemas.microsoft.com/office/drawing/2014/main" id="{943A31D4-710E-7615-C3D1-FDB23AD83EEA}"/>
                  </a:ext>
                </a:extLst>
              </p:cNvPr>
              <p:cNvSpPr/>
              <p:nvPr/>
            </p:nvSpPr>
            <p:spPr>
              <a:xfrm rot="5400000" flipH="1" flipV="1">
                <a:off x="635317" y="3075146"/>
                <a:ext cx="2975454" cy="1348868"/>
              </a:xfrm>
              <a:custGeom>
                <a:avLst/>
                <a:gdLst/>
                <a:ahLst/>
                <a:cxnLst/>
                <a:rect l="l" t="t" r="r" b="b"/>
                <a:pathLst>
                  <a:path w="2218772" h="1005840">
                    <a:moveTo>
                      <a:pt x="2218772" y="0"/>
                    </a:moveTo>
                    <a:lnTo>
                      <a:pt x="1706271" y="1005840"/>
                    </a:lnTo>
                    <a:lnTo>
                      <a:pt x="0" y="1005840"/>
                    </a:lnTo>
                    <a:lnTo>
                      <a:pt x="521629" y="0"/>
                    </a:lnTo>
                    <a:close/>
                  </a:path>
                </a:pathLst>
              </a:custGeom>
              <a:gradFill flip="none" rotWithShape="1">
                <a:gsLst>
                  <a:gs pos="0">
                    <a:srgbClr val="F79646">
                      <a:lumMod val="20000"/>
                      <a:lumOff val="80000"/>
                    </a:srgbClr>
                  </a:gs>
                  <a:gs pos="100000">
                    <a:srgbClr val="F79646">
                      <a:lumMod val="60000"/>
                      <a:lumOff val="40000"/>
                    </a:srgbClr>
                  </a:gs>
                </a:gsLst>
                <a:lin ang="0" scaled="1"/>
                <a:tileRect/>
              </a:gradFill>
              <a:ln w="12700" cap="flat" cmpd="sng" algn="ctr">
                <a:solidFill>
                  <a:srgbClr val="F79646">
                    <a:lumMod val="75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a:endParaRPr>
              </a:p>
            </p:txBody>
          </p:sp>
          <p:sp>
            <p:nvSpPr>
              <p:cNvPr id="83" name="Parallelogram 9">
                <a:extLst>
                  <a:ext uri="{FF2B5EF4-FFF2-40B4-BE49-F238E27FC236}">
                    <a16:creationId xmlns:a16="http://schemas.microsoft.com/office/drawing/2014/main" id="{9B9D08CB-6C55-DBA3-0727-A588CFDDD0C2}"/>
                  </a:ext>
                </a:extLst>
              </p:cNvPr>
              <p:cNvSpPr/>
              <p:nvPr/>
            </p:nvSpPr>
            <p:spPr>
              <a:xfrm rot="16200000" flipV="1">
                <a:off x="2554883" y="670680"/>
                <a:ext cx="1161685" cy="3399900"/>
              </a:xfrm>
              <a:custGeom>
                <a:avLst/>
                <a:gdLst/>
                <a:ahLst/>
                <a:cxnLst/>
                <a:rect l="l" t="t" r="r" b="b"/>
                <a:pathLst>
                  <a:path w="866258" h="2535280">
                    <a:moveTo>
                      <a:pt x="866258" y="1008202"/>
                    </a:moveTo>
                    <a:lnTo>
                      <a:pt x="352554" y="0"/>
                    </a:lnTo>
                    <a:lnTo>
                      <a:pt x="0" y="1527078"/>
                    </a:lnTo>
                    <a:lnTo>
                      <a:pt x="513705" y="2535280"/>
                    </a:lnTo>
                    <a:close/>
                  </a:path>
                </a:pathLst>
              </a:custGeom>
              <a:gradFill flip="none" rotWithShape="1">
                <a:gsLst>
                  <a:gs pos="0">
                    <a:srgbClr val="F79646">
                      <a:lumMod val="20000"/>
                      <a:lumOff val="80000"/>
                    </a:srgbClr>
                  </a:gs>
                  <a:gs pos="100000">
                    <a:srgbClr val="F79646">
                      <a:lumMod val="60000"/>
                      <a:lumOff val="40000"/>
                    </a:srgbClr>
                  </a:gs>
                </a:gsLst>
                <a:lin ang="13500000" scaled="1"/>
                <a:tileRect/>
              </a:gradFill>
              <a:ln w="12700" cap="flat" cmpd="sng" algn="ctr">
                <a:solidFill>
                  <a:srgbClr val="F79646"/>
                </a:solidFill>
                <a:prstDash val="solid"/>
              </a:ln>
              <a:effectLst/>
            </p:spPr>
            <p:txBody>
              <a:bodyPr rot="0" spcFirstLastPara="0" vert="vert270"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effectLst/>
                    <a:uLnTx/>
                    <a:uFillTx/>
                    <a:latin typeface="Century Schoolbook" panose="02040604050505020304" pitchFamily="18" charset="0"/>
                  </a:rPr>
                  <a:t>2021</a:t>
                </a:r>
                <a:r>
                  <a:rPr kumimoji="0" lang="ru-RU" sz="1600" b="0" i="0" u="none" strike="noStrike" kern="0" cap="none" spc="0" normalizeH="0" baseline="0" noProof="0" dirty="0">
                    <a:ln>
                      <a:noFill/>
                    </a:ln>
                    <a:solidFill>
                      <a:prstClr val="white"/>
                    </a:solidFill>
                    <a:effectLst/>
                    <a:uLnTx/>
                    <a:uFillTx/>
                    <a:latin typeface="Calibri"/>
                  </a:rPr>
                  <a:t>.</a:t>
                </a:r>
                <a:endParaRPr kumimoji="0" lang="en-US" sz="1600" b="0" i="0" u="none" strike="noStrike" kern="0" cap="none" spc="0" normalizeH="0" baseline="0" noProof="0" dirty="0">
                  <a:ln>
                    <a:noFill/>
                  </a:ln>
                  <a:solidFill>
                    <a:prstClr val="white"/>
                  </a:solidFill>
                  <a:effectLst/>
                  <a:uLnTx/>
                  <a:uFillTx/>
                  <a:latin typeface="Calibri"/>
                </a:endParaRPr>
              </a:p>
            </p:txBody>
          </p:sp>
        </p:grpSp>
        <p:sp>
          <p:nvSpPr>
            <p:cNvPr id="80" name="TextBox 67">
              <a:extLst>
                <a:ext uri="{FF2B5EF4-FFF2-40B4-BE49-F238E27FC236}">
                  <a16:creationId xmlns:a16="http://schemas.microsoft.com/office/drawing/2014/main" id="{CCDE7A9D-A929-11BE-3CD3-05999CBA9BDE}"/>
                </a:ext>
              </a:extLst>
            </p:cNvPr>
            <p:cNvSpPr txBox="1"/>
            <p:nvPr/>
          </p:nvSpPr>
          <p:spPr>
            <a:xfrm>
              <a:off x="3150365" y="2455944"/>
              <a:ext cx="766559" cy="1569659"/>
            </a:xfrm>
            <a:prstGeom prst="rect">
              <a:avLst/>
            </a:prstGeom>
            <a:noFill/>
            <a:scene3d>
              <a:camera prst="isometricRightUp">
                <a:rot lat="894627" lon="19494455" rev="21519905"/>
              </a:camera>
              <a:lightRig rig="threePt" dir="t"/>
            </a:scene3d>
          </p:spPr>
          <p:txBody>
            <a:bodyPr wrap="non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79646">
                      <a:lumMod val="75000"/>
                    </a:srgbClr>
                  </a:solidFill>
                  <a:effectLst/>
                  <a:uLnTx/>
                  <a:uFillTx/>
                  <a:latin typeface="Calibri"/>
                </a:rPr>
                <a:t>S</a:t>
              </a:r>
            </a:p>
          </p:txBody>
        </p:sp>
      </p:grpSp>
      <p:grpSp>
        <p:nvGrpSpPr>
          <p:cNvPr id="84" name="Group 28">
            <a:extLst>
              <a:ext uri="{FF2B5EF4-FFF2-40B4-BE49-F238E27FC236}">
                <a16:creationId xmlns:a16="http://schemas.microsoft.com/office/drawing/2014/main" id="{2816C68F-8345-0C30-7F62-8554F4AD3F91}"/>
              </a:ext>
            </a:extLst>
          </p:cNvPr>
          <p:cNvGrpSpPr/>
          <p:nvPr/>
        </p:nvGrpSpPr>
        <p:grpSpPr>
          <a:xfrm>
            <a:off x="2116940" y="4563201"/>
            <a:ext cx="1351338" cy="1487887"/>
            <a:chOff x="3528233" y="2445986"/>
            <a:chExt cx="2307913" cy="2464552"/>
          </a:xfrm>
        </p:grpSpPr>
        <p:grpSp>
          <p:nvGrpSpPr>
            <p:cNvPr id="85" name="Group 29">
              <a:extLst>
                <a:ext uri="{FF2B5EF4-FFF2-40B4-BE49-F238E27FC236}">
                  <a16:creationId xmlns:a16="http://schemas.microsoft.com/office/drawing/2014/main" id="{C54EE60F-B2B5-16FA-0DD2-639F3D48978D}"/>
                </a:ext>
              </a:extLst>
            </p:cNvPr>
            <p:cNvGrpSpPr/>
            <p:nvPr/>
          </p:nvGrpSpPr>
          <p:grpSpPr>
            <a:xfrm flipH="1">
              <a:off x="3528233" y="2445986"/>
              <a:ext cx="2307913" cy="2333274"/>
              <a:chOff x="1435774" y="1789788"/>
              <a:chExt cx="3410045" cy="3447519"/>
            </a:xfrm>
            <a:effectLst/>
          </p:grpSpPr>
          <p:sp>
            <p:nvSpPr>
              <p:cNvPr id="87" name="Parallelogram 5">
                <a:extLst>
                  <a:ext uri="{FF2B5EF4-FFF2-40B4-BE49-F238E27FC236}">
                    <a16:creationId xmlns:a16="http://schemas.microsoft.com/office/drawing/2014/main" id="{AB86ACEA-E44C-5BA8-8FCD-55FFA984FA99}"/>
                  </a:ext>
                </a:extLst>
              </p:cNvPr>
              <p:cNvSpPr/>
              <p:nvPr/>
            </p:nvSpPr>
            <p:spPr>
              <a:xfrm rot="16200000" flipV="1">
                <a:off x="2443070" y="2834557"/>
                <a:ext cx="2757672" cy="2047827"/>
              </a:xfrm>
              <a:custGeom>
                <a:avLst/>
                <a:gdLst/>
                <a:ahLst/>
                <a:cxnLst/>
                <a:rect l="l" t="t" r="r" b="b"/>
                <a:pathLst>
                  <a:path w="2056374" h="1527048">
                    <a:moveTo>
                      <a:pt x="2056374" y="0"/>
                    </a:moveTo>
                    <a:lnTo>
                      <a:pt x="339951" y="0"/>
                    </a:lnTo>
                    <a:lnTo>
                      <a:pt x="0" y="1527048"/>
                    </a:lnTo>
                    <a:lnTo>
                      <a:pt x="1706076" y="1527048"/>
                    </a:lnTo>
                    <a:lnTo>
                      <a:pt x="1704529" y="1524011"/>
                    </a:lnTo>
                    <a:close/>
                  </a:path>
                </a:pathLst>
              </a:custGeom>
              <a:gradFill>
                <a:gsLst>
                  <a:gs pos="0">
                    <a:srgbClr val="8064A2">
                      <a:lumMod val="20000"/>
                      <a:lumOff val="80000"/>
                    </a:srgbClr>
                  </a:gs>
                  <a:gs pos="100000">
                    <a:srgbClr val="8064A2">
                      <a:lumMod val="60000"/>
                      <a:lumOff val="40000"/>
                    </a:srgbClr>
                  </a:gs>
                </a:gsLst>
                <a:lin ang="13500000" scaled="1"/>
              </a:gradFill>
              <a:ln w="12700" cap="flat" cmpd="sng" algn="ctr">
                <a:solidFill>
                  <a:srgbClr val="8064A2"/>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ndParaRPr>
              </a:p>
            </p:txBody>
          </p:sp>
          <p:sp>
            <p:nvSpPr>
              <p:cNvPr id="88" name="Parallelogram 7">
                <a:extLst>
                  <a:ext uri="{FF2B5EF4-FFF2-40B4-BE49-F238E27FC236}">
                    <a16:creationId xmlns:a16="http://schemas.microsoft.com/office/drawing/2014/main" id="{325E4AFA-925F-FB80-4ED6-08424F0F1702}"/>
                  </a:ext>
                </a:extLst>
              </p:cNvPr>
              <p:cNvSpPr/>
              <p:nvPr/>
            </p:nvSpPr>
            <p:spPr>
              <a:xfrm rot="5400000" flipH="1" flipV="1">
                <a:off x="635317" y="3075146"/>
                <a:ext cx="2975454" cy="1348868"/>
              </a:xfrm>
              <a:custGeom>
                <a:avLst/>
                <a:gdLst/>
                <a:ahLst/>
                <a:cxnLst/>
                <a:rect l="l" t="t" r="r" b="b"/>
                <a:pathLst>
                  <a:path w="2218772" h="1005840">
                    <a:moveTo>
                      <a:pt x="2218772" y="0"/>
                    </a:moveTo>
                    <a:lnTo>
                      <a:pt x="1706271" y="1005840"/>
                    </a:lnTo>
                    <a:lnTo>
                      <a:pt x="0" y="1005840"/>
                    </a:lnTo>
                    <a:lnTo>
                      <a:pt x="521629" y="0"/>
                    </a:lnTo>
                    <a:close/>
                  </a:path>
                </a:pathLst>
              </a:custGeom>
              <a:gradFill>
                <a:gsLst>
                  <a:gs pos="0">
                    <a:srgbClr val="8064A2">
                      <a:lumMod val="20000"/>
                      <a:lumOff val="80000"/>
                    </a:srgbClr>
                  </a:gs>
                  <a:gs pos="100000">
                    <a:srgbClr val="8064A2">
                      <a:lumMod val="60000"/>
                      <a:lumOff val="40000"/>
                    </a:srgbClr>
                  </a:gs>
                </a:gsLst>
                <a:lin ang="13500000" scaled="1"/>
              </a:gradFill>
              <a:ln w="12700" cap="flat" cmpd="sng" algn="ctr">
                <a:solidFill>
                  <a:srgbClr val="8064A2"/>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a:endParaRPr>
              </a:p>
            </p:txBody>
          </p:sp>
          <p:sp>
            <p:nvSpPr>
              <p:cNvPr id="89" name="Parallelogram 9">
                <a:extLst>
                  <a:ext uri="{FF2B5EF4-FFF2-40B4-BE49-F238E27FC236}">
                    <a16:creationId xmlns:a16="http://schemas.microsoft.com/office/drawing/2014/main" id="{7EFD45F2-A569-46CF-806A-61067BDB82D7}"/>
                  </a:ext>
                </a:extLst>
              </p:cNvPr>
              <p:cNvSpPr/>
              <p:nvPr/>
            </p:nvSpPr>
            <p:spPr>
              <a:xfrm rot="16200000" flipV="1">
                <a:off x="2554883" y="670679"/>
                <a:ext cx="1161684" cy="3399902"/>
              </a:xfrm>
              <a:custGeom>
                <a:avLst/>
                <a:gdLst/>
                <a:ahLst/>
                <a:cxnLst/>
                <a:rect l="l" t="t" r="r" b="b"/>
                <a:pathLst>
                  <a:path w="866258" h="2535280">
                    <a:moveTo>
                      <a:pt x="866258" y="1008202"/>
                    </a:moveTo>
                    <a:lnTo>
                      <a:pt x="352554" y="0"/>
                    </a:lnTo>
                    <a:lnTo>
                      <a:pt x="0" y="1527078"/>
                    </a:lnTo>
                    <a:lnTo>
                      <a:pt x="513705" y="2535280"/>
                    </a:lnTo>
                    <a:close/>
                  </a:path>
                </a:pathLst>
              </a:custGeom>
              <a:gradFill>
                <a:gsLst>
                  <a:gs pos="0">
                    <a:srgbClr val="8064A2">
                      <a:lumMod val="20000"/>
                      <a:lumOff val="80000"/>
                    </a:srgbClr>
                  </a:gs>
                  <a:gs pos="100000">
                    <a:srgbClr val="8064A2">
                      <a:lumMod val="60000"/>
                      <a:lumOff val="40000"/>
                    </a:srgbClr>
                  </a:gs>
                </a:gsLst>
                <a:lin ang="13500000" scaled="1"/>
              </a:gradFill>
              <a:ln w="12700" cap="flat" cmpd="sng" algn="ctr">
                <a:solidFill>
                  <a:srgbClr val="8064A2"/>
                </a:solidFill>
                <a:prstDash val="solid"/>
              </a:ln>
              <a:effectLst/>
            </p:spPr>
            <p:txBody>
              <a:bodyPr rot="0" spcFirstLastPara="0" vert="vert"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effectLst/>
                    <a:uLnTx/>
                    <a:uFillTx/>
                    <a:latin typeface="Century Schoolbook" panose="02040604050505020304" pitchFamily="18" charset="0"/>
                  </a:rPr>
                  <a:t>2022</a:t>
                </a:r>
                <a:endParaRPr kumimoji="0" lang="en-US" sz="1200" b="1" i="0" u="none" strike="noStrike" kern="0" cap="none" spc="0" normalizeH="0" baseline="0" noProof="0" dirty="0">
                  <a:ln>
                    <a:noFill/>
                  </a:ln>
                  <a:effectLst/>
                  <a:uLnTx/>
                  <a:uFillTx/>
                  <a:latin typeface="Century Schoolbook" panose="02040604050505020304" pitchFamily="18" charset="0"/>
                </a:endParaRPr>
              </a:p>
            </p:txBody>
          </p:sp>
        </p:grpSp>
        <p:sp>
          <p:nvSpPr>
            <p:cNvPr id="86" name="TextBox 55">
              <a:extLst>
                <a:ext uri="{FF2B5EF4-FFF2-40B4-BE49-F238E27FC236}">
                  <a16:creationId xmlns:a16="http://schemas.microsoft.com/office/drawing/2014/main" id="{CF8D366B-9FF8-25E5-954C-F502A794C0B5}"/>
                </a:ext>
              </a:extLst>
            </p:cNvPr>
            <p:cNvSpPr txBox="1"/>
            <p:nvPr/>
          </p:nvSpPr>
          <p:spPr>
            <a:xfrm rot="21215541">
              <a:off x="3587016" y="2845830"/>
              <a:ext cx="1240737" cy="2064708"/>
            </a:xfrm>
            <a:prstGeom prst="rect">
              <a:avLst/>
            </a:prstGeom>
            <a:noFill/>
            <a:scene3d>
              <a:camera prst="isometricRightUp">
                <a:rot lat="452349" lon="1847430" rev="21360000"/>
              </a:camera>
              <a:lightRig rig="threePt" dir="t"/>
            </a:scene3d>
          </p:spPr>
          <p:txBody>
            <a:bodyPr wrap="non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7500" b="1" kern="0" dirty="0">
                  <a:solidFill>
                    <a:srgbClr val="8064A2">
                      <a:lumMod val="75000"/>
                    </a:srgbClr>
                  </a:solidFill>
                  <a:latin typeface="Calibri"/>
                </a:rPr>
                <a:t>К</a:t>
              </a:r>
              <a:endParaRPr kumimoji="0" lang="en-US" sz="7500" b="1" i="0" u="none" strike="noStrike" kern="0" cap="none" spc="0" normalizeH="0" baseline="0" noProof="0" dirty="0">
                <a:ln>
                  <a:noFill/>
                </a:ln>
                <a:solidFill>
                  <a:srgbClr val="8064A2">
                    <a:lumMod val="75000"/>
                  </a:srgbClr>
                </a:solidFill>
                <a:effectLst/>
                <a:uLnTx/>
                <a:uFillTx/>
                <a:latin typeface="Calibri"/>
              </a:endParaRPr>
            </a:p>
          </p:txBody>
        </p:sp>
      </p:grpSp>
      <p:grpSp>
        <p:nvGrpSpPr>
          <p:cNvPr id="90" name="Group 34">
            <a:extLst>
              <a:ext uri="{FF2B5EF4-FFF2-40B4-BE49-F238E27FC236}">
                <a16:creationId xmlns:a16="http://schemas.microsoft.com/office/drawing/2014/main" id="{D2F26A9E-5CB7-DE74-67B8-830C87E3EE4E}"/>
              </a:ext>
            </a:extLst>
          </p:cNvPr>
          <p:cNvGrpSpPr/>
          <p:nvPr/>
        </p:nvGrpSpPr>
        <p:grpSpPr>
          <a:xfrm>
            <a:off x="756154" y="4586390"/>
            <a:ext cx="1696746" cy="1408632"/>
            <a:chOff x="1888547" y="2390657"/>
            <a:chExt cx="2897825" cy="2333274"/>
          </a:xfrm>
        </p:grpSpPr>
        <p:grpSp>
          <p:nvGrpSpPr>
            <p:cNvPr id="91" name="Group 35">
              <a:extLst>
                <a:ext uri="{FF2B5EF4-FFF2-40B4-BE49-F238E27FC236}">
                  <a16:creationId xmlns:a16="http://schemas.microsoft.com/office/drawing/2014/main" id="{66D37D86-C9ED-CF9C-2B4F-8651FFB3152B}"/>
                </a:ext>
              </a:extLst>
            </p:cNvPr>
            <p:cNvGrpSpPr/>
            <p:nvPr/>
          </p:nvGrpSpPr>
          <p:grpSpPr>
            <a:xfrm>
              <a:off x="1888547" y="2390657"/>
              <a:ext cx="2307913" cy="2333274"/>
              <a:chOff x="1435774" y="1789788"/>
              <a:chExt cx="3410045" cy="3447519"/>
            </a:xfrm>
            <a:effectLst/>
          </p:grpSpPr>
          <p:sp>
            <p:nvSpPr>
              <p:cNvPr id="93" name="Parallelogram 5">
                <a:extLst>
                  <a:ext uri="{FF2B5EF4-FFF2-40B4-BE49-F238E27FC236}">
                    <a16:creationId xmlns:a16="http://schemas.microsoft.com/office/drawing/2014/main" id="{8007AA49-7243-B280-7AEE-B9727F3A99E0}"/>
                  </a:ext>
                </a:extLst>
              </p:cNvPr>
              <p:cNvSpPr/>
              <p:nvPr/>
            </p:nvSpPr>
            <p:spPr>
              <a:xfrm rot="16200000" flipV="1">
                <a:off x="2443070" y="2834557"/>
                <a:ext cx="2757672" cy="2047827"/>
              </a:xfrm>
              <a:custGeom>
                <a:avLst/>
                <a:gdLst/>
                <a:ahLst/>
                <a:cxnLst/>
                <a:rect l="l" t="t" r="r" b="b"/>
                <a:pathLst>
                  <a:path w="2056374" h="1527048">
                    <a:moveTo>
                      <a:pt x="2056374" y="0"/>
                    </a:moveTo>
                    <a:lnTo>
                      <a:pt x="339951" y="0"/>
                    </a:lnTo>
                    <a:lnTo>
                      <a:pt x="0" y="1527048"/>
                    </a:lnTo>
                    <a:lnTo>
                      <a:pt x="1706076" y="1527048"/>
                    </a:lnTo>
                    <a:lnTo>
                      <a:pt x="1704529" y="1524011"/>
                    </a:lnTo>
                    <a:close/>
                  </a:path>
                </a:pathLst>
              </a:custGeom>
              <a:gradFill flip="none" rotWithShape="1">
                <a:gsLst>
                  <a:gs pos="0">
                    <a:srgbClr val="9BBB59">
                      <a:lumMod val="20000"/>
                      <a:lumOff val="80000"/>
                    </a:srgbClr>
                  </a:gs>
                  <a:gs pos="100000">
                    <a:srgbClr val="9BBB59">
                      <a:lumMod val="60000"/>
                      <a:lumOff val="40000"/>
                    </a:srgbClr>
                  </a:gs>
                </a:gsLst>
                <a:lin ang="13500000" scaled="1"/>
                <a:tileRect/>
              </a:gradFill>
              <a:ln w="12700" cap="flat" cmpd="sng" algn="ctr">
                <a:solidFill>
                  <a:srgbClr val="9BBB59"/>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a:endParaRPr>
              </a:p>
            </p:txBody>
          </p:sp>
          <p:sp>
            <p:nvSpPr>
              <p:cNvPr id="94" name="Parallelogram 7">
                <a:extLst>
                  <a:ext uri="{FF2B5EF4-FFF2-40B4-BE49-F238E27FC236}">
                    <a16:creationId xmlns:a16="http://schemas.microsoft.com/office/drawing/2014/main" id="{DA9F6CB1-2D8D-6CC3-F563-73C90207CB33}"/>
                  </a:ext>
                </a:extLst>
              </p:cNvPr>
              <p:cNvSpPr/>
              <p:nvPr/>
            </p:nvSpPr>
            <p:spPr>
              <a:xfrm rot="5400000" flipH="1" flipV="1">
                <a:off x="635317" y="3075146"/>
                <a:ext cx="2975454" cy="1348868"/>
              </a:xfrm>
              <a:custGeom>
                <a:avLst/>
                <a:gdLst/>
                <a:ahLst/>
                <a:cxnLst/>
                <a:rect l="l" t="t" r="r" b="b"/>
                <a:pathLst>
                  <a:path w="2218772" h="1005840">
                    <a:moveTo>
                      <a:pt x="2218772" y="0"/>
                    </a:moveTo>
                    <a:lnTo>
                      <a:pt x="1706271" y="1005840"/>
                    </a:lnTo>
                    <a:lnTo>
                      <a:pt x="0" y="1005840"/>
                    </a:lnTo>
                    <a:lnTo>
                      <a:pt x="521629" y="0"/>
                    </a:lnTo>
                    <a:close/>
                  </a:path>
                </a:pathLst>
              </a:custGeom>
              <a:gradFill flip="none" rotWithShape="1">
                <a:gsLst>
                  <a:gs pos="0">
                    <a:srgbClr val="9BBB59">
                      <a:lumMod val="20000"/>
                      <a:lumOff val="80000"/>
                    </a:srgbClr>
                  </a:gs>
                  <a:gs pos="100000">
                    <a:srgbClr val="9BBB59">
                      <a:lumMod val="60000"/>
                      <a:lumOff val="40000"/>
                    </a:srgbClr>
                  </a:gs>
                </a:gsLst>
                <a:lin ang="0" scaled="1"/>
                <a:tileRect/>
              </a:gradFill>
              <a:ln w="12700" cap="flat" cmpd="sng" algn="ctr">
                <a:solidFill>
                  <a:srgbClr val="9BBB59"/>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a:endParaRPr>
              </a:p>
            </p:txBody>
          </p:sp>
          <p:sp>
            <p:nvSpPr>
              <p:cNvPr id="95" name="Parallelogram 9">
                <a:extLst>
                  <a:ext uri="{FF2B5EF4-FFF2-40B4-BE49-F238E27FC236}">
                    <a16:creationId xmlns:a16="http://schemas.microsoft.com/office/drawing/2014/main" id="{7DB5A8D4-3956-8E97-793B-902B9BDBB2D7}"/>
                  </a:ext>
                </a:extLst>
              </p:cNvPr>
              <p:cNvSpPr/>
              <p:nvPr/>
            </p:nvSpPr>
            <p:spPr>
              <a:xfrm rot="16200000" flipV="1">
                <a:off x="2554883" y="670679"/>
                <a:ext cx="1161684" cy="3399902"/>
              </a:xfrm>
              <a:custGeom>
                <a:avLst/>
                <a:gdLst/>
                <a:ahLst/>
                <a:cxnLst/>
                <a:rect l="l" t="t" r="r" b="b"/>
                <a:pathLst>
                  <a:path w="866258" h="2535280">
                    <a:moveTo>
                      <a:pt x="866258" y="1008202"/>
                    </a:moveTo>
                    <a:lnTo>
                      <a:pt x="352554" y="0"/>
                    </a:lnTo>
                    <a:lnTo>
                      <a:pt x="0" y="1527078"/>
                    </a:lnTo>
                    <a:lnTo>
                      <a:pt x="513705" y="2535280"/>
                    </a:lnTo>
                    <a:close/>
                  </a:path>
                </a:pathLst>
              </a:custGeom>
              <a:gradFill flip="none" rotWithShape="1">
                <a:gsLst>
                  <a:gs pos="0">
                    <a:srgbClr val="9BBB59">
                      <a:lumMod val="20000"/>
                      <a:lumOff val="80000"/>
                    </a:srgbClr>
                  </a:gs>
                  <a:gs pos="100000">
                    <a:srgbClr val="9BBB59">
                      <a:lumMod val="60000"/>
                      <a:lumOff val="40000"/>
                    </a:srgbClr>
                  </a:gs>
                </a:gsLst>
                <a:lin ang="13500000" scaled="1"/>
                <a:tileRect/>
              </a:gradFill>
              <a:ln w="12700" cap="flat" cmpd="sng" algn="ctr">
                <a:solidFill>
                  <a:srgbClr val="9BBB59"/>
                </a:solidFill>
                <a:prstDash val="solid"/>
              </a:ln>
              <a:effectLst/>
            </p:spPr>
            <p:txBody>
              <a:bodyPr rot="0" spcFirstLastPara="0" vert="vert270"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effectLst/>
                    <a:uLnTx/>
                    <a:uFillTx/>
                    <a:latin typeface="Century Schoolbook" panose="02040604050505020304" pitchFamily="18" charset="0"/>
                  </a:rPr>
                  <a:t>2021</a:t>
                </a:r>
                <a:endParaRPr kumimoji="0" lang="en-US" sz="1200" b="1" i="0" u="none" strike="noStrike" kern="0" cap="none" spc="0" normalizeH="0" baseline="0" noProof="0" dirty="0">
                  <a:ln>
                    <a:noFill/>
                  </a:ln>
                  <a:effectLst/>
                  <a:uLnTx/>
                  <a:uFillTx/>
                  <a:latin typeface="Century Schoolbook" panose="02040604050505020304" pitchFamily="18" charset="0"/>
                </a:endParaRPr>
              </a:p>
            </p:txBody>
          </p:sp>
        </p:grpSp>
        <p:sp>
          <p:nvSpPr>
            <p:cNvPr id="92" name="TextBox 73">
              <a:extLst>
                <a:ext uri="{FF2B5EF4-FFF2-40B4-BE49-F238E27FC236}">
                  <a16:creationId xmlns:a16="http://schemas.microsoft.com/office/drawing/2014/main" id="{98A5932F-4360-A67B-0AAA-21176DA07586}"/>
                </a:ext>
              </a:extLst>
            </p:cNvPr>
            <p:cNvSpPr txBox="1"/>
            <p:nvPr/>
          </p:nvSpPr>
          <p:spPr>
            <a:xfrm>
              <a:off x="2220576" y="2582728"/>
              <a:ext cx="2565796" cy="2064709"/>
            </a:xfrm>
            <a:prstGeom prst="rect">
              <a:avLst/>
            </a:prstGeom>
            <a:noFill/>
            <a:scene3d>
              <a:camera prst="isometricRightUp">
                <a:rot lat="894627" lon="19494455" rev="21519905"/>
              </a:camera>
              <a:lightRig rig="threePt" dir="t"/>
            </a:scene3d>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7500" b="1" i="0" u="none" strike="noStrike" kern="0" cap="none" spc="0" normalizeH="0" baseline="0" noProof="0" dirty="0">
                  <a:ln>
                    <a:noFill/>
                  </a:ln>
                  <a:solidFill>
                    <a:srgbClr val="9BBB59">
                      <a:lumMod val="75000"/>
                    </a:srgbClr>
                  </a:solidFill>
                  <a:effectLst/>
                  <a:uLnTx/>
                  <a:uFillTx/>
                  <a:latin typeface="Calibri"/>
                </a:rPr>
                <a:t>ВА</a:t>
              </a:r>
              <a:endParaRPr kumimoji="0" lang="en-US" sz="7500" b="1" i="0" u="none" strike="noStrike" kern="0" cap="none" spc="0" normalizeH="0" baseline="0" noProof="0" dirty="0">
                <a:ln>
                  <a:noFill/>
                </a:ln>
                <a:solidFill>
                  <a:srgbClr val="9BBB59">
                    <a:lumMod val="75000"/>
                  </a:srgbClr>
                </a:solidFill>
                <a:effectLst/>
                <a:uLnTx/>
                <a:uFillTx/>
                <a:latin typeface="Calibri"/>
              </a:endParaRPr>
            </a:p>
          </p:txBody>
        </p:sp>
      </p:grpSp>
      <p:sp>
        <p:nvSpPr>
          <p:cNvPr id="96" name="TextBox 79">
            <a:extLst>
              <a:ext uri="{FF2B5EF4-FFF2-40B4-BE49-F238E27FC236}">
                <a16:creationId xmlns:a16="http://schemas.microsoft.com/office/drawing/2014/main" id="{6F0315E4-8881-2B89-6639-BE8E4C4D7687}"/>
              </a:ext>
            </a:extLst>
          </p:cNvPr>
          <p:cNvSpPr txBox="1"/>
          <p:nvPr/>
        </p:nvSpPr>
        <p:spPr>
          <a:xfrm>
            <a:off x="717726" y="6313200"/>
            <a:ext cx="1169533" cy="276999"/>
          </a:xfrm>
          <a:prstGeom prst="rect">
            <a:avLst/>
          </a:prstGeom>
          <a:solidFill>
            <a:srgbClr val="9BBB59">
              <a:lumMod val="40000"/>
              <a:lumOff val="60000"/>
            </a:srgbClr>
          </a:solidFill>
          <a:ln>
            <a:noFill/>
          </a:ln>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9BBB59">
                    <a:lumMod val="50000"/>
                  </a:srgbClr>
                </a:solidFill>
                <a:effectLst/>
                <a:uLnTx/>
                <a:uFillTx/>
                <a:latin typeface="Century Schoolbook" panose="02040604050505020304" pitchFamily="18" charset="0"/>
              </a:rPr>
              <a:t>215 статей</a:t>
            </a:r>
            <a:endParaRPr kumimoji="0" lang="en-US" sz="1200" b="0" i="0" u="none" strike="noStrike" kern="0" cap="none" spc="0" normalizeH="0" baseline="0" noProof="0" dirty="0">
              <a:ln>
                <a:noFill/>
              </a:ln>
              <a:solidFill>
                <a:srgbClr val="9BBB59">
                  <a:lumMod val="50000"/>
                </a:srgbClr>
              </a:solidFill>
              <a:effectLst/>
              <a:uLnTx/>
              <a:uFillTx/>
              <a:latin typeface="Century Schoolbook" panose="02040604050505020304" pitchFamily="18" charset="0"/>
            </a:endParaRPr>
          </a:p>
        </p:txBody>
      </p:sp>
      <p:sp>
        <p:nvSpPr>
          <p:cNvPr id="98" name="TextBox 81">
            <a:extLst>
              <a:ext uri="{FF2B5EF4-FFF2-40B4-BE49-F238E27FC236}">
                <a16:creationId xmlns:a16="http://schemas.microsoft.com/office/drawing/2014/main" id="{0FDB69F1-2D1A-E173-BB40-8A07DB49F5E7}"/>
              </a:ext>
            </a:extLst>
          </p:cNvPr>
          <p:cNvSpPr txBox="1"/>
          <p:nvPr/>
        </p:nvSpPr>
        <p:spPr>
          <a:xfrm>
            <a:off x="1992943" y="6253643"/>
            <a:ext cx="1538083" cy="461665"/>
          </a:xfrm>
          <a:prstGeom prst="rect">
            <a:avLst/>
          </a:prstGeom>
          <a:solidFill>
            <a:srgbClr val="8064A2">
              <a:lumMod val="40000"/>
              <a:lumOff val="60000"/>
            </a:srgbClr>
          </a:solidFill>
          <a:ln>
            <a:noFill/>
          </a:ln>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8064A2">
                    <a:lumMod val="50000"/>
                  </a:srgbClr>
                </a:solidFill>
                <a:effectLst/>
                <a:uLnTx/>
                <a:uFillTx/>
                <a:latin typeface="Century Schoolbook" panose="02040604050505020304" pitchFamily="18" charset="0"/>
              </a:rPr>
              <a:t>230 статей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8064A2">
                    <a:lumMod val="50000"/>
                  </a:srgbClr>
                </a:solidFill>
                <a:effectLst/>
                <a:uLnTx/>
                <a:uFillTx/>
                <a:latin typeface="Century Schoolbook" panose="02040604050505020304" pitchFamily="18" charset="0"/>
              </a:rPr>
              <a:t>при плане 171 ст.</a:t>
            </a:r>
            <a:endParaRPr kumimoji="0" lang="en-US" sz="1200" b="0" i="0" u="none" strike="noStrike" kern="0" cap="none" spc="0" normalizeH="0" baseline="0" noProof="0" dirty="0">
              <a:ln>
                <a:noFill/>
              </a:ln>
              <a:solidFill>
                <a:srgbClr val="8064A2">
                  <a:lumMod val="50000"/>
                </a:srgbClr>
              </a:solidFill>
              <a:effectLst/>
              <a:uLnTx/>
              <a:uFillTx/>
              <a:latin typeface="Century Schoolbook" panose="02040604050505020304" pitchFamily="18" charset="0"/>
            </a:endParaRPr>
          </a:p>
        </p:txBody>
      </p:sp>
      <p:sp>
        <p:nvSpPr>
          <p:cNvPr id="100" name="TextBox 51">
            <a:extLst>
              <a:ext uri="{FF2B5EF4-FFF2-40B4-BE49-F238E27FC236}">
                <a16:creationId xmlns:a16="http://schemas.microsoft.com/office/drawing/2014/main" id="{CF31E8A7-88F6-4173-4B9E-261B579419DC}"/>
              </a:ext>
            </a:extLst>
          </p:cNvPr>
          <p:cNvSpPr txBox="1"/>
          <p:nvPr/>
        </p:nvSpPr>
        <p:spPr>
          <a:xfrm>
            <a:off x="2761985" y="2869347"/>
            <a:ext cx="1122166" cy="861774"/>
          </a:xfrm>
          <a:prstGeom prst="rect">
            <a:avLst/>
          </a:prstGeom>
          <a:solidFill>
            <a:srgbClr val="4BACC6">
              <a:lumMod val="40000"/>
              <a:lumOff val="60000"/>
            </a:srgbClr>
          </a:solidFill>
          <a:ln>
            <a:noFill/>
          </a:ln>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000" b="1" i="0" u="none" strike="noStrike" kern="1200" cap="none" spc="0" normalizeH="0" baseline="0" noProof="0" dirty="0">
                <a:ln>
                  <a:noFill/>
                </a:ln>
                <a:solidFill>
                  <a:srgbClr val="003366"/>
                </a:solidFill>
                <a:effectLst/>
                <a:uLnTx/>
                <a:uFillTx/>
                <a:latin typeface="Century Schoolbook" panose="02040604050505020304" pitchFamily="18" charset="0"/>
                <a:ea typeface="+mn-ea"/>
                <a:cs typeface="Times New Roman" pitchFamily="18" charset="0"/>
              </a:rPr>
              <a:t>51 (42 + 9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000" b="1" i="0" u="none" strike="noStrike" kern="1200" cap="none" spc="0" normalizeH="0" baseline="0" noProof="0" dirty="0">
                <a:ln>
                  <a:noFill/>
                </a:ln>
                <a:solidFill>
                  <a:srgbClr val="003366"/>
                </a:solidFill>
                <a:effectLst/>
                <a:uLnTx/>
                <a:uFillTx/>
                <a:latin typeface="Century Schoolbook" panose="02040604050505020304" pitchFamily="18" charset="0"/>
                <a:ea typeface="+mn-ea"/>
                <a:cs typeface="Times New Roman" pitchFamily="18" charset="0"/>
              </a:rPr>
              <a:t>статей научных сотрудников)при плане 56</a:t>
            </a:r>
          </a:p>
        </p:txBody>
      </p:sp>
      <p:sp>
        <p:nvSpPr>
          <p:cNvPr id="102" name="TextBox 77">
            <a:extLst>
              <a:ext uri="{FF2B5EF4-FFF2-40B4-BE49-F238E27FC236}">
                <a16:creationId xmlns:a16="http://schemas.microsoft.com/office/drawing/2014/main" id="{2AC734E3-8B0B-C3C5-FFCD-9F6F16A8D00C}"/>
              </a:ext>
            </a:extLst>
          </p:cNvPr>
          <p:cNvSpPr txBox="1"/>
          <p:nvPr/>
        </p:nvSpPr>
        <p:spPr>
          <a:xfrm>
            <a:off x="925941" y="2445426"/>
            <a:ext cx="1564870" cy="1323439"/>
          </a:xfrm>
          <a:prstGeom prst="rect">
            <a:avLst/>
          </a:prstGeom>
          <a:solidFill>
            <a:srgbClr val="F79646">
              <a:lumMod val="40000"/>
              <a:lumOff val="60000"/>
            </a:srgbClr>
          </a:solidFill>
          <a:ln>
            <a:noFill/>
          </a:ln>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a:ln>
                  <a:noFill/>
                </a:ln>
                <a:effectLst/>
                <a:latin typeface="Century Schoolbook" panose="02040604050505020304" pitchFamily="18" charset="0"/>
                <a:cs typeface="Times New Roman" pitchFamily="18" charset="0"/>
              </a:rPr>
              <a:t>82 (72 + 10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a:ln>
                  <a:noFill/>
                </a:ln>
                <a:effectLst/>
                <a:latin typeface="Century Schoolbook" panose="02040604050505020304" pitchFamily="18" charset="0"/>
                <a:cs typeface="Times New Roman" pitchFamily="18" charset="0"/>
              </a:rPr>
              <a:t>статей научных сотрудников)</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a:ln>
                  <a:noFill/>
                </a:ln>
                <a:effectLst/>
                <a:latin typeface="Century Schoolbook" panose="02040604050505020304" pitchFamily="18" charset="0"/>
                <a:cs typeface="Times New Roman" pitchFamily="18" charset="0"/>
              </a:rPr>
              <a:t>при плане 53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dirty="0">
              <a:ln>
                <a:noFill/>
              </a:ln>
              <a:effectLst/>
              <a:latin typeface="Century Schoolbook" panose="02040604050505020304"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a:ln>
                  <a:noFill/>
                </a:ln>
                <a:effectLst/>
                <a:latin typeface="Century Schoolbook" panose="02040604050505020304" pitchFamily="18" charset="0"/>
                <a:cs typeface="Times New Roman" pitchFamily="18" charset="0"/>
              </a:rPr>
              <a:t>12 статей Малый грант ГГТУ </a:t>
            </a:r>
            <a:r>
              <a:rPr kumimoji="0" lang="ru-RU" sz="1000" b="1" i="0" u="none" strike="noStrike" cap="none" normalizeH="0" baseline="0">
                <a:ln>
                  <a:noFill/>
                </a:ln>
                <a:effectLst/>
                <a:latin typeface="Century Schoolbook" panose="02040604050505020304" pitchFamily="18" charset="0"/>
                <a:cs typeface="Times New Roman" pitchFamily="18" charset="0"/>
              </a:rPr>
              <a:t>–  </a:t>
            </a:r>
            <a:endParaRPr kumimoji="0" lang="ru-RU" sz="1000" b="1" i="0" u="none" strike="noStrike" cap="none" normalizeH="0" baseline="0" smtClean="0">
              <a:ln>
                <a:noFill/>
              </a:ln>
              <a:effectLst/>
              <a:latin typeface="Century Schoolbook" panose="02040604050505020304"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effectLst/>
                <a:latin typeface="Century Schoolbook" panose="02040604050505020304" pitchFamily="18" charset="0"/>
                <a:cs typeface="Times New Roman" pitchFamily="18" charset="0"/>
              </a:rPr>
              <a:t>865 </a:t>
            </a:r>
            <a:r>
              <a:rPr kumimoji="0" lang="ru-RU" sz="1000" b="1" i="0" u="none" strike="noStrike" cap="none" normalizeH="0" baseline="0" dirty="0">
                <a:ln>
                  <a:noFill/>
                </a:ln>
                <a:effectLst/>
                <a:latin typeface="Century Schoolbook" panose="02040604050505020304" pitchFamily="18" charset="0"/>
                <a:cs typeface="Times New Roman" pitchFamily="18" charset="0"/>
              </a:rPr>
              <a:t>891 руб.</a:t>
            </a:r>
          </a:p>
        </p:txBody>
      </p:sp>
      <p:sp>
        <p:nvSpPr>
          <p:cNvPr id="106" name="TextBox 105">
            <a:extLst>
              <a:ext uri="{FF2B5EF4-FFF2-40B4-BE49-F238E27FC236}">
                <a16:creationId xmlns:a16="http://schemas.microsoft.com/office/drawing/2014/main" id="{33E3E077-0D28-494D-392E-F69B7DB4D935}"/>
              </a:ext>
            </a:extLst>
          </p:cNvPr>
          <p:cNvSpPr txBox="1"/>
          <p:nvPr/>
        </p:nvSpPr>
        <p:spPr>
          <a:xfrm>
            <a:off x="8944054" y="3969095"/>
            <a:ext cx="3191502" cy="279439"/>
          </a:xfrm>
          <a:prstGeom prst="rect">
            <a:avLst/>
          </a:prstGeom>
          <a:noFill/>
        </p:spPr>
        <p:txBody>
          <a:bodyPr wrap="square">
            <a:spAutoFit/>
          </a:bodyPr>
          <a:lstStyle/>
          <a:p>
            <a:r>
              <a:rPr lang="ru-RU" altLang="ru-RU" sz="1200" b="1" dirty="0">
                <a:solidFill>
                  <a:schemeClr val="tx1"/>
                </a:solidFill>
                <a:latin typeface="Century Schoolbook" panose="02040604050505020304" pitchFamily="18" charset="0"/>
                <a:cs typeface="Times New Roman" panose="02020603050405020304" pitchFamily="18" charset="0"/>
              </a:rPr>
              <a:t>Количество цитирований в РИНЦ </a:t>
            </a:r>
            <a:endParaRPr lang="ru-RU" sz="1200" b="1" dirty="0">
              <a:latin typeface="Century Schoolbook" panose="02040604050505020304" pitchFamily="18" charset="0"/>
            </a:endParaRPr>
          </a:p>
        </p:txBody>
      </p:sp>
      <p:pic>
        <p:nvPicPr>
          <p:cNvPr id="107" name="Рисунок 106">
            <a:extLst>
              <a:ext uri="{FF2B5EF4-FFF2-40B4-BE49-F238E27FC236}">
                <a16:creationId xmlns:a16="http://schemas.microsoft.com/office/drawing/2014/main" id="{64158F7C-B25B-DAB9-C2FB-EE079D7FBA74}"/>
              </a:ext>
            </a:extLst>
          </p:cNvPr>
          <p:cNvPicPr>
            <a:picLocks noChangeAspect="1"/>
          </p:cNvPicPr>
          <p:nvPr/>
        </p:nvPicPr>
        <p:blipFill>
          <a:blip r:embed="rId3"/>
          <a:stretch>
            <a:fillRect/>
          </a:stretch>
        </p:blipFill>
        <p:spPr>
          <a:xfrm>
            <a:off x="7396053" y="716833"/>
            <a:ext cx="359271" cy="358886"/>
          </a:xfrm>
          <a:prstGeom prst="rect">
            <a:avLst/>
          </a:prstGeom>
        </p:spPr>
      </p:pic>
      <p:pic>
        <p:nvPicPr>
          <p:cNvPr id="108" name="Рисунок 107">
            <a:extLst>
              <a:ext uri="{FF2B5EF4-FFF2-40B4-BE49-F238E27FC236}">
                <a16:creationId xmlns:a16="http://schemas.microsoft.com/office/drawing/2014/main" id="{5C00AD60-B1B3-96E4-D8C8-487E870A1EBA}"/>
              </a:ext>
            </a:extLst>
          </p:cNvPr>
          <p:cNvPicPr>
            <a:picLocks noChangeAspect="1"/>
          </p:cNvPicPr>
          <p:nvPr/>
        </p:nvPicPr>
        <p:blipFill>
          <a:blip r:embed="rId3"/>
          <a:stretch>
            <a:fillRect/>
          </a:stretch>
        </p:blipFill>
        <p:spPr>
          <a:xfrm>
            <a:off x="8467892" y="3930591"/>
            <a:ext cx="359271" cy="358886"/>
          </a:xfrm>
          <a:prstGeom prst="rect">
            <a:avLst/>
          </a:prstGeom>
        </p:spPr>
      </p:pic>
      <p:sp>
        <p:nvSpPr>
          <p:cNvPr id="109" name="Rectangle 7">
            <a:extLst>
              <a:ext uri="{FF2B5EF4-FFF2-40B4-BE49-F238E27FC236}">
                <a16:creationId xmlns:a16="http://schemas.microsoft.com/office/drawing/2014/main" id="{9933023D-FC2C-7D68-3BE2-880F0E40EE98}"/>
              </a:ext>
            </a:extLst>
          </p:cNvPr>
          <p:cNvSpPr>
            <a:spLocks noChangeArrowheads="1"/>
          </p:cNvSpPr>
          <p:nvPr/>
        </p:nvSpPr>
        <p:spPr bwMode="auto">
          <a:xfrm>
            <a:off x="10075584" y="1929125"/>
            <a:ext cx="377066" cy="225149"/>
          </a:xfrm>
          <a:prstGeom prst="rect">
            <a:avLst/>
          </a:prstGeom>
          <a:solidFill>
            <a:sysClr val="window" lastClr="FFFFFF">
              <a:lumMod val="75000"/>
            </a:sysClr>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zh-CN" altLang="en-US" sz="1200" kern="0">
              <a:solidFill>
                <a:sysClr val="windowText" lastClr="000000"/>
              </a:solidFill>
            </a:endParaRPr>
          </a:p>
        </p:txBody>
      </p:sp>
      <p:sp>
        <p:nvSpPr>
          <p:cNvPr id="110" name="Freeform 8">
            <a:extLst>
              <a:ext uri="{FF2B5EF4-FFF2-40B4-BE49-F238E27FC236}">
                <a16:creationId xmlns:a16="http://schemas.microsoft.com/office/drawing/2014/main" id="{812A4914-973D-8D1A-3C4A-731C9E4E145B}"/>
              </a:ext>
            </a:extLst>
          </p:cNvPr>
          <p:cNvSpPr>
            <a:spLocks/>
          </p:cNvSpPr>
          <p:nvPr/>
        </p:nvSpPr>
        <p:spPr bwMode="auto">
          <a:xfrm>
            <a:off x="8357038" y="1408784"/>
            <a:ext cx="2154224" cy="606167"/>
          </a:xfrm>
          <a:custGeom>
            <a:avLst/>
            <a:gdLst>
              <a:gd name="T0" fmla="*/ 0 w 1394"/>
              <a:gd name="T1" fmla="*/ 0 h 245"/>
              <a:gd name="T2" fmla="*/ 1150 w 1394"/>
              <a:gd name="T3" fmla="*/ 0 h 245"/>
              <a:gd name="T4" fmla="*/ 1394 w 1394"/>
              <a:gd name="T5" fmla="*/ 245 h 245"/>
              <a:gd name="T6" fmla="*/ 241 w 1394"/>
              <a:gd name="T7" fmla="*/ 245 h 245"/>
              <a:gd name="T8" fmla="*/ 0 w 1394"/>
              <a:gd name="T9" fmla="*/ 0 h 245"/>
            </a:gdLst>
            <a:ahLst/>
            <a:cxnLst>
              <a:cxn ang="0">
                <a:pos x="T0" y="T1"/>
              </a:cxn>
              <a:cxn ang="0">
                <a:pos x="T2" y="T3"/>
              </a:cxn>
              <a:cxn ang="0">
                <a:pos x="T4" y="T5"/>
              </a:cxn>
              <a:cxn ang="0">
                <a:pos x="T6" y="T7"/>
              </a:cxn>
              <a:cxn ang="0">
                <a:pos x="T8" y="T9"/>
              </a:cxn>
            </a:cxnLst>
            <a:rect l="0" t="0" r="r" b="b"/>
            <a:pathLst>
              <a:path w="1394" h="245">
                <a:moveTo>
                  <a:pt x="0" y="0"/>
                </a:moveTo>
                <a:lnTo>
                  <a:pt x="1150" y="0"/>
                </a:lnTo>
                <a:lnTo>
                  <a:pt x="1394" y="245"/>
                </a:lnTo>
                <a:lnTo>
                  <a:pt x="241" y="245"/>
                </a:lnTo>
                <a:lnTo>
                  <a:pt x="0" y="0"/>
                </a:lnTo>
                <a:close/>
              </a:path>
            </a:pathLst>
          </a:custGeom>
          <a:solidFill>
            <a:srgbClr val="43CAE5"/>
          </a:solid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prstTxWarp prst="textNoShape">
              <a:avLst/>
            </a:prstTxWarp>
            <a:noAutofit/>
          </a:bodyPr>
          <a:lstStyle/>
          <a:p>
            <a:pPr algn="ctr">
              <a:lnSpc>
                <a:spcPct val="130000"/>
              </a:lnSpc>
            </a:pPr>
            <a:r>
              <a:rPr lang="ru-RU" altLang="zh-CN" sz="1400" b="1" kern="0" dirty="0">
                <a:latin typeface="Century Schoolbook" panose="02040604050505020304" pitchFamily="18" charset="0"/>
                <a:ea typeface="微软雅黑" panose="020B0503020204020204" pitchFamily="34" charset="-122"/>
              </a:rPr>
              <a:t>965 публикаций</a:t>
            </a:r>
            <a:endParaRPr lang="zh-CN" altLang="en-US" sz="1400" b="1" kern="0" dirty="0">
              <a:latin typeface="Century Schoolbook" panose="02040604050505020304" pitchFamily="18" charset="0"/>
              <a:ea typeface="微软雅黑" panose="020B0503020204020204" pitchFamily="34" charset="-122"/>
            </a:endParaRPr>
          </a:p>
        </p:txBody>
      </p:sp>
      <p:sp>
        <p:nvSpPr>
          <p:cNvPr id="111" name="Rectangle 9">
            <a:extLst>
              <a:ext uri="{FF2B5EF4-FFF2-40B4-BE49-F238E27FC236}">
                <a16:creationId xmlns:a16="http://schemas.microsoft.com/office/drawing/2014/main" id="{5123DCB2-0EA5-E183-844B-C22454309635}"/>
              </a:ext>
            </a:extLst>
          </p:cNvPr>
          <p:cNvSpPr>
            <a:spLocks noChangeArrowheads="1"/>
          </p:cNvSpPr>
          <p:nvPr/>
        </p:nvSpPr>
        <p:spPr bwMode="auto">
          <a:xfrm>
            <a:off x="8357039" y="2659629"/>
            <a:ext cx="372431" cy="205356"/>
          </a:xfrm>
          <a:prstGeom prst="rect">
            <a:avLst/>
          </a:prstGeom>
          <a:solidFill>
            <a:sysClr val="window" lastClr="FFFFFF">
              <a:lumMod val="75000"/>
            </a:sysClr>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zh-CN" altLang="en-US" sz="1200" kern="0">
              <a:solidFill>
                <a:sysClr val="windowText" lastClr="000000"/>
              </a:solidFill>
            </a:endParaRPr>
          </a:p>
        </p:txBody>
      </p:sp>
      <p:sp>
        <p:nvSpPr>
          <p:cNvPr id="112" name="Freeform 13">
            <a:extLst>
              <a:ext uri="{FF2B5EF4-FFF2-40B4-BE49-F238E27FC236}">
                <a16:creationId xmlns:a16="http://schemas.microsoft.com/office/drawing/2014/main" id="{13054F60-90F9-082D-1879-B864D050D40B}"/>
              </a:ext>
            </a:extLst>
          </p:cNvPr>
          <p:cNvSpPr>
            <a:spLocks/>
          </p:cNvSpPr>
          <p:nvPr/>
        </p:nvSpPr>
        <p:spPr bwMode="auto">
          <a:xfrm>
            <a:off x="8357038" y="2088811"/>
            <a:ext cx="2154224" cy="606167"/>
          </a:xfrm>
          <a:custGeom>
            <a:avLst/>
            <a:gdLst>
              <a:gd name="T0" fmla="*/ 241 w 1394"/>
              <a:gd name="T1" fmla="*/ 0 h 245"/>
              <a:gd name="T2" fmla="*/ 1394 w 1394"/>
              <a:gd name="T3" fmla="*/ 0 h 245"/>
              <a:gd name="T4" fmla="*/ 1150 w 1394"/>
              <a:gd name="T5" fmla="*/ 245 h 245"/>
              <a:gd name="T6" fmla="*/ 0 w 1394"/>
              <a:gd name="T7" fmla="*/ 245 h 245"/>
              <a:gd name="T8" fmla="*/ 241 w 1394"/>
              <a:gd name="T9" fmla="*/ 0 h 245"/>
            </a:gdLst>
            <a:ahLst/>
            <a:cxnLst>
              <a:cxn ang="0">
                <a:pos x="T0" y="T1"/>
              </a:cxn>
              <a:cxn ang="0">
                <a:pos x="T2" y="T3"/>
              </a:cxn>
              <a:cxn ang="0">
                <a:pos x="T4" y="T5"/>
              </a:cxn>
              <a:cxn ang="0">
                <a:pos x="T6" y="T7"/>
              </a:cxn>
              <a:cxn ang="0">
                <a:pos x="T8" y="T9"/>
              </a:cxn>
            </a:cxnLst>
            <a:rect l="0" t="0" r="r" b="b"/>
            <a:pathLst>
              <a:path w="1394" h="245">
                <a:moveTo>
                  <a:pt x="241" y="0"/>
                </a:moveTo>
                <a:lnTo>
                  <a:pt x="1394" y="0"/>
                </a:lnTo>
                <a:lnTo>
                  <a:pt x="1150" y="245"/>
                </a:lnTo>
                <a:lnTo>
                  <a:pt x="0" y="245"/>
                </a:lnTo>
                <a:lnTo>
                  <a:pt x="241" y="0"/>
                </a:lnTo>
                <a:close/>
              </a:path>
            </a:pathLst>
          </a:custGeom>
          <a:solidFill>
            <a:srgbClr val="92D050"/>
          </a:solid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prstTxWarp prst="textNoShape">
              <a:avLst/>
            </a:prstTxWarp>
            <a:noAutofit/>
          </a:bodyPr>
          <a:lstStyle/>
          <a:p>
            <a:pPr algn="ctr">
              <a:lnSpc>
                <a:spcPct val="130000"/>
              </a:lnSpc>
            </a:pPr>
            <a:r>
              <a:rPr lang="ru-RU" altLang="zh-CN" sz="1400" b="1" kern="0" dirty="0">
                <a:latin typeface="Century Schoolbook" panose="02040604050505020304" pitchFamily="18" charset="0"/>
                <a:ea typeface="微软雅黑" panose="020B0503020204020204" pitchFamily="34" charset="-122"/>
              </a:rPr>
              <a:t>987 публикаций</a:t>
            </a:r>
            <a:endParaRPr lang="zh-CN" altLang="en-US" sz="1400" b="1" kern="0" dirty="0">
              <a:latin typeface="Century Schoolbook" panose="02040604050505020304" pitchFamily="18" charset="0"/>
              <a:ea typeface="微软雅黑" panose="020B0503020204020204" pitchFamily="34" charset="-122"/>
            </a:endParaRPr>
          </a:p>
        </p:txBody>
      </p:sp>
      <p:sp>
        <p:nvSpPr>
          <p:cNvPr id="113" name="Text Placeholder 2">
            <a:extLst>
              <a:ext uri="{FF2B5EF4-FFF2-40B4-BE49-F238E27FC236}">
                <a16:creationId xmlns:a16="http://schemas.microsoft.com/office/drawing/2014/main" id="{C6D2B2E4-A156-10AB-2760-5E1DDE8265E2}"/>
              </a:ext>
            </a:extLst>
          </p:cNvPr>
          <p:cNvSpPr txBox="1">
            <a:spLocks/>
          </p:cNvSpPr>
          <p:nvPr/>
        </p:nvSpPr>
        <p:spPr>
          <a:xfrm>
            <a:off x="7313020" y="1591458"/>
            <a:ext cx="549165" cy="348084"/>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defRPr/>
            </a:pPr>
            <a:r>
              <a:rPr lang="ru-RU" altLang="zh-CN" sz="1200" b="1" dirty="0">
                <a:solidFill>
                  <a:schemeClr val="tx1"/>
                </a:solidFill>
                <a:latin typeface="Century Schoolbook" panose="02040604050505020304" pitchFamily="18" charset="0"/>
                <a:ea typeface="微软雅黑" panose="020B0503020204020204" pitchFamily="34" charset="-122"/>
                <a:cs typeface="+mn-ea"/>
                <a:sym typeface="+mn-lt"/>
              </a:rPr>
              <a:t>2021</a:t>
            </a:r>
            <a:endParaRPr lang="en-GB" altLang="zh-CN" sz="1200" b="1" dirty="0">
              <a:solidFill>
                <a:schemeClr val="tx1"/>
              </a:solidFill>
              <a:latin typeface="Century Schoolbook" panose="02040604050505020304" pitchFamily="18" charset="0"/>
              <a:ea typeface="微软雅黑" panose="020B0503020204020204" pitchFamily="34" charset="-122"/>
              <a:cs typeface="+mn-ea"/>
              <a:sym typeface="+mn-lt"/>
            </a:endParaRPr>
          </a:p>
        </p:txBody>
      </p:sp>
      <p:sp>
        <p:nvSpPr>
          <p:cNvPr id="115" name="Rectangle 7">
            <a:extLst>
              <a:ext uri="{FF2B5EF4-FFF2-40B4-BE49-F238E27FC236}">
                <a16:creationId xmlns:a16="http://schemas.microsoft.com/office/drawing/2014/main" id="{52625DEB-780D-E694-4BE6-B5ADB4C909A8}"/>
              </a:ext>
            </a:extLst>
          </p:cNvPr>
          <p:cNvSpPr>
            <a:spLocks noChangeArrowheads="1"/>
          </p:cNvSpPr>
          <p:nvPr/>
        </p:nvSpPr>
        <p:spPr bwMode="auto">
          <a:xfrm flipH="1">
            <a:off x="8554544" y="5295632"/>
            <a:ext cx="370751" cy="216849"/>
          </a:xfrm>
          <a:prstGeom prst="rect">
            <a:avLst/>
          </a:prstGeom>
          <a:solidFill>
            <a:sysClr val="window" lastClr="FFFFFF">
              <a:lumMod val="75000"/>
            </a:sysClr>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zh-CN" altLang="en-US" sz="1200" kern="0">
              <a:solidFill>
                <a:sysClr val="windowText" lastClr="000000"/>
              </a:solidFill>
            </a:endParaRPr>
          </a:p>
        </p:txBody>
      </p:sp>
      <p:sp>
        <p:nvSpPr>
          <p:cNvPr id="116" name="Freeform 8">
            <a:extLst>
              <a:ext uri="{FF2B5EF4-FFF2-40B4-BE49-F238E27FC236}">
                <a16:creationId xmlns:a16="http://schemas.microsoft.com/office/drawing/2014/main" id="{1AB8C288-80FF-E8B9-0534-91D9812525C2}"/>
              </a:ext>
            </a:extLst>
          </p:cNvPr>
          <p:cNvSpPr>
            <a:spLocks/>
          </p:cNvSpPr>
          <p:nvPr/>
        </p:nvSpPr>
        <p:spPr bwMode="auto">
          <a:xfrm flipH="1">
            <a:off x="8467892" y="4731174"/>
            <a:ext cx="2324112" cy="583821"/>
          </a:xfrm>
          <a:custGeom>
            <a:avLst/>
            <a:gdLst>
              <a:gd name="T0" fmla="*/ 0 w 1394"/>
              <a:gd name="T1" fmla="*/ 0 h 245"/>
              <a:gd name="T2" fmla="*/ 1150 w 1394"/>
              <a:gd name="T3" fmla="*/ 0 h 245"/>
              <a:gd name="T4" fmla="*/ 1394 w 1394"/>
              <a:gd name="T5" fmla="*/ 245 h 245"/>
              <a:gd name="T6" fmla="*/ 241 w 1394"/>
              <a:gd name="T7" fmla="*/ 245 h 245"/>
              <a:gd name="T8" fmla="*/ 0 w 1394"/>
              <a:gd name="T9" fmla="*/ 0 h 245"/>
            </a:gdLst>
            <a:ahLst/>
            <a:cxnLst>
              <a:cxn ang="0">
                <a:pos x="T0" y="T1"/>
              </a:cxn>
              <a:cxn ang="0">
                <a:pos x="T2" y="T3"/>
              </a:cxn>
              <a:cxn ang="0">
                <a:pos x="T4" y="T5"/>
              </a:cxn>
              <a:cxn ang="0">
                <a:pos x="T6" y="T7"/>
              </a:cxn>
              <a:cxn ang="0">
                <a:pos x="T8" y="T9"/>
              </a:cxn>
            </a:cxnLst>
            <a:rect l="0" t="0" r="r" b="b"/>
            <a:pathLst>
              <a:path w="1394" h="245">
                <a:moveTo>
                  <a:pt x="0" y="0"/>
                </a:moveTo>
                <a:lnTo>
                  <a:pt x="1150" y="0"/>
                </a:lnTo>
                <a:lnTo>
                  <a:pt x="1394" y="245"/>
                </a:lnTo>
                <a:lnTo>
                  <a:pt x="241" y="245"/>
                </a:lnTo>
                <a:lnTo>
                  <a:pt x="0" y="0"/>
                </a:lnTo>
                <a:close/>
              </a:path>
            </a:pathLst>
          </a:custGeom>
          <a:solidFill>
            <a:srgbClr val="43CAE5"/>
          </a:solid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3366"/>
                </a:solidFill>
                <a:effectLst/>
                <a:uLnTx/>
                <a:uFillTx/>
                <a:latin typeface="Century Schoolbook" panose="02040604050505020304" pitchFamily="18" charset="0"/>
                <a:cs typeface="Times New Roman" pitchFamily="18" charset="0"/>
              </a:rPr>
              <a:t>2 849 публикаций</a:t>
            </a:r>
          </a:p>
        </p:txBody>
      </p:sp>
      <p:sp>
        <p:nvSpPr>
          <p:cNvPr id="117" name="Rectangle 9">
            <a:extLst>
              <a:ext uri="{FF2B5EF4-FFF2-40B4-BE49-F238E27FC236}">
                <a16:creationId xmlns:a16="http://schemas.microsoft.com/office/drawing/2014/main" id="{95FDE119-DF29-3DDF-44B6-6113A2F7DFA9}"/>
              </a:ext>
            </a:extLst>
          </p:cNvPr>
          <p:cNvSpPr>
            <a:spLocks noChangeArrowheads="1"/>
          </p:cNvSpPr>
          <p:nvPr/>
        </p:nvSpPr>
        <p:spPr bwMode="auto">
          <a:xfrm flipH="1">
            <a:off x="10425812" y="5967243"/>
            <a:ext cx="366193" cy="197786"/>
          </a:xfrm>
          <a:prstGeom prst="rect">
            <a:avLst/>
          </a:prstGeom>
          <a:solidFill>
            <a:sysClr val="window" lastClr="FFFFFF">
              <a:lumMod val="75000"/>
            </a:sysClr>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a:defRPr/>
            </a:pPr>
            <a:endParaRPr lang="zh-CN" altLang="en-US" sz="1200" kern="0">
              <a:solidFill>
                <a:sysClr val="windowText" lastClr="000000"/>
              </a:solidFill>
            </a:endParaRPr>
          </a:p>
        </p:txBody>
      </p:sp>
      <p:sp>
        <p:nvSpPr>
          <p:cNvPr id="118" name="Freeform 13">
            <a:extLst>
              <a:ext uri="{FF2B5EF4-FFF2-40B4-BE49-F238E27FC236}">
                <a16:creationId xmlns:a16="http://schemas.microsoft.com/office/drawing/2014/main" id="{BA8A1FDB-94BB-DDE8-4A41-0BDC7D83DB2B}"/>
              </a:ext>
            </a:extLst>
          </p:cNvPr>
          <p:cNvSpPr>
            <a:spLocks/>
          </p:cNvSpPr>
          <p:nvPr/>
        </p:nvSpPr>
        <p:spPr bwMode="auto">
          <a:xfrm flipH="1">
            <a:off x="8467892" y="5411201"/>
            <a:ext cx="2324112" cy="583821"/>
          </a:xfrm>
          <a:custGeom>
            <a:avLst/>
            <a:gdLst>
              <a:gd name="T0" fmla="*/ 241 w 1394"/>
              <a:gd name="T1" fmla="*/ 0 h 245"/>
              <a:gd name="T2" fmla="*/ 1394 w 1394"/>
              <a:gd name="T3" fmla="*/ 0 h 245"/>
              <a:gd name="T4" fmla="*/ 1150 w 1394"/>
              <a:gd name="T5" fmla="*/ 245 h 245"/>
              <a:gd name="T6" fmla="*/ 0 w 1394"/>
              <a:gd name="T7" fmla="*/ 245 h 245"/>
              <a:gd name="T8" fmla="*/ 241 w 1394"/>
              <a:gd name="T9" fmla="*/ 0 h 245"/>
            </a:gdLst>
            <a:ahLst/>
            <a:cxnLst>
              <a:cxn ang="0">
                <a:pos x="T0" y="T1"/>
              </a:cxn>
              <a:cxn ang="0">
                <a:pos x="T2" y="T3"/>
              </a:cxn>
              <a:cxn ang="0">
                <a:pos x="T4" y="T5"/>
              </a:cxn>
              <a:cxn ang="0">
                <a:pos x="T6" y="T7"/>
              </a:cxn>
              <a:cxn ang="0">
                <a:pos x="T8" y="T9"/>
              </a:cxn>
            </a:cxnLst>
            <a:rect l="0" t="0" r="r" b="b"/>
            <a:pathLst>
              <a:path w="1394" h="245">
                <a:moveTo>
                  <a:pt x="241" y="0"/>
                </a:moveTo>
                <a:lnTo>
                  <a:pt x="1394" y="0"/>
                </a:lnTo>
                <a:lnTo>
                  <a:pt x="1150" y="245"/>
                </a:lnTo>
                <a:lnTo>
                  <a:pt x="0" y="245"/>
                </a:lnTo>
                <a:lnTo>
                  <a:pt x="241" y="0"/>
                </a:lnTo>
                <a:close/>
              </a:path>
            </a:pathLst>
          </a:custGeom>
          <a:solidFill>
            <a:srgbClr val="92D050"/>
          </a:solidFill>
          <a:ln w="25400" cap="flat" cmpd="sng" algn="ctr">
            <a:noFill/>
            <a:prstDash val="solid"/>
          </a:ln>
          <a:effectLst/>
        </p:spPr>
        <p:txBody>
          <a:bodyPr rot="0" spcFirstLastPara="0" vertOverflow="overflow" horzOverflow="overflow" vert="horz" wrap="square" lIns="96417" tIns="48208" rIns="96417" bIns="48208"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ru-RU" sz="1400" b="1" i="0" u="none" strike="noStrike" kern="1200" cap="none" spc="0" normalizeH="0" baseline="0" noProof="0" dirty="0">
                <a:ln>
                  <a:noFill/>
                </a:ln>
                <a:solidFill>
                  <a:srgbClr val="003366"/>
                </a:solidFill>
                <a:effectLst/>
                <a:uLnTx/>
                <a:uFillTx/>
                <a:latin typeface="Century Schoolbook" panose="02040604050505020304" pitchFamily="18" charset="0"/>
                <a:cs typeface="Times New Roman" pitchFamily="18" charset="0"/>
              </a:rPr>
              <a:t>2 901 публикация</a:t>
            </a:r>
          </a:p>
        </p:txBody>
      </p:sp>
      <p:sp>
        <p:nvSpPr>
          <p:cNvPr id="122" name="TextBox 121">
            <a:extLst>
              <a:ext uri="{FF2B5EF4-FFF2-40B4-BE49-F238E27FC236}">
                <a16:creationId xmlns:a16="http://schemas.microsoft.com/office/drawing/2014/main" id="{218AFF4C-C19E-7542-7EC3-4787B8CC3B3F}"/>
              </a:ext>
            </a:extLst>
          </p:cNvPr>
          <p:cNvSpPr txBox="1"/>
          <p:nvPr/>
        </p:nvSpPr>
        <p:spPr>
          <a:xfrm>
            <a:off x="7862185" y="671755"/>
            <a:ext cx="2887164" cy="276999"/>
          </a:xfrm>
          <a:prstGeom prst="rect">
            <a:avLst/>
          </a:prstGeom>
          <a:noFill/>
        </p:spPr>
        <p:txBody>
          <a:bodyPr wrap="square">
            <a:spAutoFit/>
          </a:bodyPr>
          <a:lstStyle/>
          <a:p>
            <a:r>
              <a:rPr lang="ru-RU" altLang="ru-RU" sz="1200" b="1" dirty="0">
                <a:solidFill>
                  <a:schemeClr val="tx1"/>
                </a:solidFill>
                <a:latin typeface="Century Schoolbook" panose="02040604050505020304" pitchFamily="18" charset="0"/>
                <a:cs typeface="Times New Roman" panose="02020603050405020304" pitchFamily="18" charset="0"/>
              </a:rPr>
              <a:t>Количество </a:t>
            </a:r>
            <a:r>
              <a:rPr lang="ru-RU" altLang="ru-RU" sz="1200" b="1" dirty="0">
                <a:latin typeface="Century Schoolbook" panose="02040604050505020304" pitchFamily="18" charset="0"/>
                <a:cs typeface="Times New Roman" panose="02020603050405020304" pitchFamily="18" charset="0"/>
              </a:rPr>
              <a:t>публикаций</a:t>
            </a:r>
            <a:r>
              <a:rPr lang="ru-RU" altLang="ru-RU" sz="1200" b="1" dirty="0">
                <a:solidFill>
                  <a:schemeClr val="tx1"/>
                </a:solidFill>
                <a:latin typeface="Century Schoolbook" panose="02040604050505020304" pitchFamily="18" charset="0"/>
                <a:cs typeface="Times New Roman" panose="02020603050405020304" pitchFamily="18" charset="0"/>
              </a:rPr>
              <a:t> в РИНЦ </a:t>
            </a:r>
            <a:endParaRPr lang="ru-RU" sz="1200" b="1" dirty="0">
              <a:latin typeface="Century Schoolbook" panose="02040604050505020304" pitchFamily="18" charset="0"/>
            </a:endParaRPr>
          </a:p>
        </p:txBody>
      </p:sp>
      <p:sp>
        <p:nvSpPr>
          <p:cNvPr id="123" name="Text Placeholder 2">
            <a:extLst>
              <a:ext uri="{FF2B5EF4-FFF2-40B4-BE49-F238E27FC236}">
                <a16:creationId xmlns:a16="http://schemas.microsoft.com/office/drawing/2014/main" id="{2F975320-492C-1BBE-1708-BFC6B681EA1A}"/>
              </a:ext>
            </a:extLst>
          </p:cNvPr>
          <p:cNvSpPr txBox="1">
            <a:spLocks/>
          </p:cNvSpPr>
          <p:nvPr/>
        </p:nvSpPr>
        <p:spPr>
          <a:xfrm>
            <a:off x="11001546" y="2261058"/>
            <a:ext cx="654627" cy="348084"/>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defRPr/>
            </a:pPr>
            <a:r>
              <a:rPr lang="ru-RU" altLang="zh-CN" sz="1200" b="1" dirty="0">
                <a:solidFill>
                  <a:schemeClr val="tx1"/>
                </a:solidFill>
                <a:latin typeface="Century Schoolbook" panose="02040604050505020304" pitchFamily="18" charset="0"/>
                <a:ea typeface="微软雅黑" panose="020B0503020204020204" pitchFamily="34" charset="-122"/>
                <a:cs typeface="+mn-ea"/>
                <a:sym typeface="+mn-lt"/>
              </a:rPr>
              <a:t>2022</a:t>
            </a:r>
            <a:endParaRPr lang="en-GB" altLang="zh-CN" sz="1200" b="1" dirty="0">
              <a:solidFill>
                <a:schemeClr val="tx1"/>
              </a:solidFill>
              <a:latin typeface="Century Schoolbook" panose="02040604050505020304" pitchFamily="18" charset="0"/>
              <a:ea typeface="微软雅黑" panose="020B0503020204020204" pitchFamily="34" charset="-122"/>
              <a:cs typeface="+mn-ea"/>
              <a:sym typeface="+mn-lt"/>
            </a:endParaRPr>
          </a:p>
        </p:txBody>
      </p:sp>
      <p:sp>
        <p:nvSpPr>
          <p:cNvPr id="125" name="Line 50">
            <a:extLst>
              <a:ext uri="{FF2B5EF4-FFF2-40B4-BE49-F238E27FC236}">
                <a16:creationId xmlns:a16="http://schemas.microsoft.com/office/drawing/2014/main" id="{7862184A-06C7-584E-9017-910FD781B0EC}"/>
              </a:ext>
            </a:extLst>
          </p:cNvPr>
          <p:cNvSpPr>
            <a:spLocks noChangeShapeType="1"/>
          </p:cNvSpPr>
          <p:nvPr/>
        </p:nvSpPr>
        <p:spPr bwMode="auto">
          <a:xfrm flipV="1">
            <a:off x="10451140" y="2422012"/>
            <a:ext cx="550406" cy="34636"/>
          </a:xfrm>
          <a:prstGeom prst="line">
            <a:avLst/>
          </a:prstGeom>
          <a:noFill/>
          <a:ln w="9525">
            <a:solidFill>
              <a:srgbClr val="00B050"/>
            </a:solidFill>
            <a:prstDash val="dash"/>
            <a:round/>
            <a:headEnd/>
            <a:tailEnd type="oval" w="lg" len="lg"/>
          </a:ln>
          <a:effectLst>
            <a:glow rad="25400">
              <a:schemeClr val="accent6">
                <a:lumMod val="75000"/>
              </a:schemeClr>
            </a:glo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useBgFill="1">
        <p:nvSpPr>
          <p:cNvPr id="126" name="Line 50">
            <a:extLst>
              <a:ext uri="{FF2B5EF4-FFF2-40B4-BE49-F238E27FC236}">
                <a16:creationId xmlns:a16="http://schemas.microsoft.com/office/drawing/2014/main" id="{6AF2FFA5-7DF4-E27A-08AA-E4C419D41D67}"/>
              </a:ext>
            </a:extLst>
          </p:cNvPr>
          <p:cNvSpPr>
            <a:spLocks noChangeShapeType="1"/>
          </p:cNvSpPr>
          <p:nvPr/>
        </p:nvSpPr>
        <p:spPr bwMode="auto">
          <a:xfrm flipH="1" flipV="1">
            <a:off x="7923524" y="5001226"/>
            <a:ext cx="631020" cy="27973"/>
          </a:xfrm>
          <a:prstGeom prst="line">
            <a:avLst/>
          </a:prstGeom>
          <a:ln w="9525">
            <a:solidFill>
              <a:srgbClr val="00B0F0"/>
            </a:solidFill>
            <a:prstDash val="dash"/>
            <a:round/>
            <a:headEnd/>
            <a:tailEnd type="oval" w="lg" len="lg"/>
          </a:ln>
          <a:effectLst>
            <a:glow rad="25400">
              <a:srgbClr val="00B0F0"/>
            </a:glo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7" name="Line 50">
            <a:extLst>
              <a:ext uri="{FF2B5EF4-FFF2-40B4-BE49-F238E27FC236}">
                <a16:creationId xmlns:a16="http://schemas.microsoft.com/office/drawing/2014/main" id="{F57ADF26-E81F-596C-7C10-512DD0C358F2}"/>
              </a:ext>
            </a:extLst>
          </p:cNvPr>
          <p:cNvSpPr>
            <a:spLocks noChangeShapeType="1"/>
          </p:cNvSpPr>
          <p:nvPr/>
        </p:nvSpPr>
        <p:spPr bwMode="auto">
          <a:xfrm flipH="1" flipV="1">
            <a:off x="7901598" y="1729794"/>
            <a:ext cx="549164" cy="16403"/>
          </a:xfrm>
          <a:prstGeom prst="line">
            <a:avLst/>
          </a:prstGeom>
          <a:noFill/>
          <a:ln w="9525">
            <a:solidFill>
              <a:srgbClr val="00B0F0"/>
            </a:solidFill>
            <a:prstDash val="dash"/>
            <a:round/>
            <a:headEnd/>
            <a:tailEnd type="oval" w="lg" len="lg"/>
          </a:ln>
          <a:effectLst>
            <a:glow rad="25400">
              <a:srgbClr val="00B0F0"/>
            </a:glo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8" name="Text Placeholder 2">
            <a:extLst>
              <a:ext uri="{FF2B5EF4-FFF2-40B4-BE49-F238E27FC236}">
                <a16:creationId xmlns:a16="http://schemas.microsoft.com/office/drawing/2014/main" id="{30885CA7-64E4-C640-6C26-107407FCD52D}"/>
              </a:ext>
            </a:extLst>
          </p:cNvPr>
          <p:cNvSpPr txBox="1">
            <a:spLocks/>
          </p:cNvSpPr>
          <p:nvPr/>
        </p:nvSpPr>
        <p:spPr>
          <a:xfrm>
            <a:off x="7281868" y="4874775"/>
            <a:ext cx="549165" cy="348084"/>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defRPr/>
            </a:pPr>
            <a:r>
              <a:rPr lang="ru-RU" altLang="zh-CN" sz="1200" b="1" dirty="0">
                <a:solidFill>
                  <a:schemeClr val="tx1"/>
                </a:solidFill>
                <a:latin typeface="Century Schoolbook" panose="02040604050505020304" pitchFamily="18" charset="0"/>
                <a:ea typeface="微软雅黑" panose="020B0503020204020204" pitchFamily="34" charset="-122"/>
                <a:cs typeface="+mn-ea"/>
                <a:sym typeface="+mn-lt"/>
              </a:rPr>
              <a:t>2021</a:t>
            </a:r>
            <a:endParaRPr lang="en-GB" altLang="zh-CN" sz="1200" b="1" dirty="0">
              <a:solidFill>
                <a:schemeClr val="tx1"/>
              </a:solidFill>
              <a:latin typeface="Century Schoolbook" panose="02040604050505020304" pitchFamily="18" charset="0"/>
              <a:ea typeface="微软雅黑" panose="020B0503020204020204" pitchFamily="34" charset="-122"/>
              <a:cs typeface="+mn-ea"/>
              <a:sym typeface="+mn-lt"/>
            </a:endParaRPr>
          </a:p>
        </p:txBody>
      </p:sp>
      <p:sp>
        <p:nvSpPr>
          <p:cNvPr id="129" name="Text Placeholder 2">
            <a:extLst>
              <a:ext uri="{FF2B5EF4-FFF2-40B4-BE49-F238E27FC236}">
                <a16:creationId xmlns:a16="http://schemas.microsoft.com/office/drawing/2014/main" id="{FCCFC39A-2F06-7413-9D12-0B3492141F0B}"/>
              </a:ext>
            </a:extLst>
          </p:cNvPr>
          <p:cNvSpPr txBox="1">
            <a:spLocks/>
          </p:cNvSpPr>
          <p:nvPr/>
        </p:nvSpPr>
        <p:spPr>
          <a:xfrm>
            <a:off x="11471421" y="5582870"/>
            <a:ext cx="654627" cy="348084"/>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ctr">
              <a:defRPr/>
            </a:pPr>
            <a:r>
              <a:rPr lang="ru-RU" altLang="zh-CN" sz="1200" b="1" dirty="0">
                <a:solidFill>
                  <a:schemeClr val="tx1"/>
                </a:solidFill>
                <a:latin typeface="Century Schoolbook" panose="02040604050505020304" pitchFamily="18" charset="0"/>
                <a:ea typeface="微软雅黑" panose="020B0503020204020204" pitchFamily="34" charset="-122"/>
                <a:cs typeface="+mn-ea"/>
                <a:sym typeface="+mn-lt"/>
              </a:rPr>
              <a:t>2022</a:t>
            </a:r>
            <a:endParaRPr lang="en-GB" altLang="zh-CN" sz="1200" b="1" dirty="0">
              <a:solidFill>
                <a:schemeClr val="tx1"/>
              </a:solidFill>
              <a:latin typeface="Century Schoolbook" panose="02040604050505020304" pitchFamily="18" charset="0"/>
              <a:ea typeface="微软雅黑" panose="020B0503020204020204" pitchFamily="34" charset="-122"/>
              <a:cs typeface="+mn-ea"/>
              <a:sym typeface="+mn-lt"/>
            </a:endParaRPr>
          </a:p>
        </p:txBody>
      </p:sp>
      <p:sp>
        <p:nvSpPr>
          <p:cNvPr id="130" name="Line 50">
            <a:extLst>
              <a:ext uri="{FF2B5EF4-FFF2-40B4-BE49-F238E27FC236}">
                <a16:creationId xmlns:a16="http://schemas.microsoft.com/office/drawing/2014/main" id="{4E3FD9BC-2011-3A31-BAA4-4E0001AC921A}"/>
              </a:ext>
            </a:extLst>
          </p:cNvPr>
          <p:cNvSpPr>
            <a:spLocks noChangeShapeType="1"/>
          </p:cNvSpPr>
          <p:nvPr/>
        </p:nvSpPr>
        <p:spPr bwMode="auto">
          <a:xfrm>
            <a:off x="10792004" y="5740400"/>
            <a:ext cx="604066" cy="16291"/>
          </a:xfrm>
          <a:prstGeom prst="line">
            <a:avLst/>
          </a:prstGeom>
          <a:noFill/>
          <a:ln w="9525">
            <a:solidFill>
              <a:srgbClr val="00B050"/>
            </a:solidFill>
            <a:prstDash val="dash"/>
            <a:round/>
            <a:headEnd/>
            <a:tailEnd type="oval" w="lg" len="lg"/>
          </a:ln>
          <a:effectLst>
            <a:glow rad="25400">
              <a:schemeClr val="accent6">
                <a:lumMod val="75000"/>
              </a:schemeClr>
            </a:glow>
          </a:effectLst>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1" name="TextBox 130">
            <a:extLst>
              <a:ext uri="{FF2B5EF4-FFF2-40B4-BE49-F238E27FC236}">
                <a16:creationId xmlns:a16="http://schemas.microsoft.com/office/drawing/2014/main" id="{37E90723-CC81-14F8-F1D4-C9E572E3CFB3}"/>
              </a:ext>
            </a:extLst>
          </p:cNvPr>
          <p:cNvSpPr txBox="1"/>
          <p:nvPr/>
        </p:nvSpPr>
        <p:spPr>
          <a:xfrm>
            <a:off x="4544356" y="622344"/>
            <a:ext cx="1682461" cy="461665"/>
          </a:xfrm>
          <a:prstGeom prst="rect">
            <a:avLst/>
          </a:prstGeom>
          <a:noFill/>
        </p:spPr>
        <p:txBody>
          <a:bodyPr wrap="square">
            <a:spAutoFit/>
          </a:bodyPr>
          <a:lstStyle/>
          <a:p>
            <a:pPr algn="ctr"/>
            <a:r>
              <a:rPr lang="ru-RU" altLang="ru-RU" sz="1200" dirty="0">
                <a:latin typeface="Century Schoolbook" panose="02040604050505020304" pitchFamily="18" charset="0"/>
              </a:rPr>
              <a:t>Постановление РФ</a:t>
            </a:r>
            <a:r>
              <a:rPr lang="ru-RU" altLang="ru-RU" sz="1200" dirty="0">
                <a:solidFill>
                  <a:srgbClr val="FF0000"/>
                </a:solidFill>
                <a:latin typeface="Century Schoolbook" panose="02040604050505020304" pitchFamily="18" charset="0"/>
              </a:rPr>
              <a:t>   (для справки)</a:t>
            </a:r>
            <a:endParaRPr lang="ru-RU" sz="1200" dirty="0">
              <a:solidFill>
                <a:srgbClr val="FF0000"/>
              </a:solidFill>
              <a:latin typeface="Century Schoolbook" panose="02040604050505020304" pitchFamily="18" charset="0"/>
            </a:endParaRPr>
          </a:p>
        </p:txBody>
      </p:sp>
      <p:pic>
        <p:nvPicPr>
          <p:cNvPr id="132" name="Рисунок 1">
            <a:extLst>
              <a:ext uri="{FF2B5EF4-FFF2-40B4-BE49-F238E27FC236}">
                <a16:creationId xmlns:a16="http://schemas.microsoft.com/office/drawing/2014/main" id="{7CCB6637-6F62-5453-95E3-2DB572B48DC7}"/>
              </a:ext>
            </a:extLst>
          </p:cNvPr>
          <p:cNvPicPr>
            <a:picLocks noChangeAspect="1"/>
          </p:cNvPicPr>
          <p:nvPr/>
        </p:nvPicPr>
        <p:blipFill>
          <a:blip r:embed="rId4" cstate="print">
            <a:extLst>
              <a:ext uri="{28A0092B-C50C-407E-A947-70E740481C1C}">
                <a14:useLocalDpi xmlns:a14="http://schemas.microsoft.com/office/drawing/2010/main" val="0"/>
              </a:ext>
            </a:extLst>
          </a:blip>
          <a:srcRect l="37312" t="11792" r="35748" b="32025"/>
          <a:stretch>
            <a:fillRect/>
          </a:stretch>
        </p:blipFill>
        <p:spPr bwMode="auto">
          <a:xfrm>
            <a:off x="4839390" y="1182840"/>
            <a:ext cx="1136418" cy="133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 name="TextBox 133">
            <a:extLst>
              <a:ext uri="{FF2B5EF4-FFF2-40B4-BE49-F238E27FC236}">
                <a16:creationId xmlns:a16="http://schemas.microsoft.com/office/drawing/2014/main" id="{FB1030E1-AA92-419E-D3F6-E4E6E04D5B52}"/>
              </a:ext>
            </a:extLst>
          </p:cNvPr>
          <p:cNvSpPr txBox="1"/>
          <p:nvPr/>
        </p:nvSpPr>
        <p:spPr>
          <a:xfrm>
            <a:off x="4279781" y="2611034"/>
            <a:ext cx="2434124" cy="1323439"/>
          </a:xfrm>
          <a:prstGeom prst="rect">
            <a:avLst/>
          </a:prstGeom>
          <a:noFill/>
        </p:spPr>
        <p:txBody>
          <a:bodyPr wrap="square">
            <a:spAutoFit/>
          </a:bodyPr>
          <a:lstStyle/>
          <a:p>
            <a:pPr algn="just">
              <a:spcBef>
                <a:spcPct val="0"/>
              </a:spcBef>
              <a:buClrTx/>
              <a:buSzTx/>
              <a:buFontTx/>
              <a:buNone/>
            </a:pPr>
            <a:r>
              <a:rPr lang="ru-RU" altLang="ru-RU" sz="1000" dirty="0">
                <a:latin typeface="Century Schoolbook" panose="02040604050505020304" pitchFamily="18" charset="0"/>
              </a:rPr>
              <a:t>Согласно документу, </a:t>
            </a:r>
            <a:r>
              <a:rPr lang="ru-RU" altLang="ru-RU" sz="1000" b="1" dirty="0">
                <a:latin typeface="Century Schoolbook" panose="02040604050505020304" pitchFamily="18" charset="0"/>
              </a:rPr>
              <a:t>до 31 декабря 2023 года</a:t>
            </a:r>
            <a:r>
              <a:rPr lang="ru-RU" altLang="ru-RU" sz="1000" dirty="0">
                <a:latin typeface="Century Schoolbook" panose="02040604050505020304" pitchFamily="18" charset="0"/>
              </a:rPr>
              <a:t> не требуются:</a:t>
            </a:r>
          </a:p>
          <a:p>
            <a:pPr>
              <a:spcBef>
                <a:spcPct val="0"/>
              </a:spcBef>
              <a:buClrTx/>
              <a:buSzTx/>
              <a:buFontTx/>
              <a:buNone/>
            </a:pPr>
            <a:r>
              <a:rPr lang="ru-RU" altLang="ru-RU" sz="1000" dirty="0">
                <a:latin typeface="Century Schoolbook" panose="02040604050505020304" pitchFamily="18" charset="0"/>
              </a:rPr>
              <a:t>— публикации в научных изданиях, журналах, индексируемых в международных базах данных (Web </a:t>
            </a:r>
            <a:r>
              <a:rPr lang="ru-RU" altLang="ru-RU" sz="1000" dirty="0" err="1">
                <a:latin typeface="Century Schoolbook" panose="02040604050505020304" pitchFamily="18" charset="0"/>
              </a:rPr>
              <a:t>of</a:t>
            </a:r>
            <a:r>
              <a:rPr lang="ru-RU" altLang="ru-RU" sz="1000" dirty="0">
                <a:latin typeface="Century Schoolbook" panose="02040604050505020304" pitchFamily="18" charset="0"/>
              </a:rPr>
              <a:t> Science/</a:t>
            </a:r>
            <a:r>
              <a:rPr lang="ru-RU" altLang="ru-RU" sz="1000" dirty="0" err="1">
                <a:latin typeface="Century Schoolbook" panose="02040604050505020304" pitchFamily="18" charset="0"/>
              </a:rPr>
              <a:t>Scopus</a:t>
            </a:r>
            <a:r>
              <a:rPr lang="ru-RU" altLang="ru-RU" sz="1000" dirty="0">
                <a:latin typeface="Century Schoolbook" panose="02040604050505020304" pitchFamily="18" charset="0"/>
              </a:rPr>
              <a:t>), а также целевые значения показателей, связанных с такой публикационной активностью</a:t>
            </a:r>
          </a:p>
        </p:txBody>
      </p:sp>
      <p:sp>
        <p:nvSpPr>
          <p:cNvPr id="65" name="TextBox 64">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
        <p:nvSpPr>
          <p:cNvPr id="2" name="Прямоугольник 1"/>
          <p:cNvSpPr/>
          <p:nvPr/>
        </p:nvSpPr>
        <p:spPr>
          <a:xfrm>
            <a:off x="4233866" y="4493394"/>
            <a:ext cx="2629088" cy="1015663"/>
          </a:xfrm>
          <a:prstGeom prst="rect">
            <a:avLst/>
          </a:prstGeom>
        </p:spPr>
        <p:txBody>
          <a:bodyPr wrap="square">
            <a:spAutoFit/>
          </a:bodyPr>
          <a:lstStyle/>
          <a:p>
            <a:pPr>
              <a:defRPr/>
            </a:pPr>
            <a:r>
              <a:rPr lang="ru-RU" altLang="ru-RU" sz="1000" b="1" u="sng" dirty="0" smtClean="0">
                <a:latin typeface="Century Schoolbook" panose="02040604050505020304" pitchFamily="18" charset="0"/>
              </a:rPr>
              <a:t>Задача:</a:t>
            </a:r>
            <a:r>
              <a:rPr lang="ru-RU" altLang="ru-RU" sz="1000" b="1" dirty="0" smtClean="0">
                <a:latin typeface="Century Schoolbook" panose="02040604050505020304" pitchFamily="18" charset="0"/>
              </a:rPr>
              <a:t> </a:t>
            </a:r>
            <a:r>
              <a:rPr lang="ru-RU" altLang="ru-RU" sz="1000" b="1" dirty="0">
                <a:latin typeface="Century Schoolbook" panose="02040604050505020304" pitchFamily="18" charset="0"/>
              </a:rPr>
              <a:t>увеличение публикаций в журналах ВАК К1 и К2 и научных журналах «Белого списка» (не менее 2 публикаций на 1 НПР, для достижения показателя «не менее 300 публикаций»)</a:t>
            </a:r>
          </a:p>
        </p:txBody>
      </p:sp>
      <p:pic>
        <p:nvPicPr>
          <p:cNvPr id="70" name="Рисунок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01339" y="5464828"/>
            <a:ext cx="874242" cy="87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Рисунок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0202" y="5450574"/>
            <a:ext cx="902751" cy="90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4011613" y="6372587"/>
            <a:ext cx="1730170" cy="461665"/>
          </a:xfrm>
          <a:prstGeom prst="rect">
            <a:avLst/>
          </a:prstGeom>
        </p:spPr>
        <p:txBody>
          <a:bodyPr wrap="square">
            <a:spAutoFit/>
          </a:bodyPr>
          <a:lstStyle/>
          <a:p>
            <a:pPr>
              <a:spcBef>
                <a:spcPct val="0"/>
              </a:spcBef>
              <a:buClrTx/>
              <a:buSzTx/>
              <a:buFontTx/>
              <a:buNone/>
            </a:pPr>
            <a:r>
              <a:rPr lang="en-US" altLang="ru-RU" sz="800" b="1" dirty="0">
                <a:latin typeface="Century Schoolbook" panose="02040604050505020304" pitchFamily="18" charset="0"/>
              </a:rPr>
              <a:t>https://vak.minobrnauki.gov.ru/uploader/loader?type=19&amp;name=92263438002&amp;f=15751</a:t>
            </a:r>
            <a:endParaRPr lang="ru-RU" altLang="ru-RU" sz="800" b="1" dirty="0">
              <a:latin typeface="Century Schoolbook" panose="02040604050505020304" pitchFamily="18" charset="0"/>
            </a:endParaRPr>
          </a:p>
        </p:txBody>
      </p:sp>
      <p:sp>
        <p:nvSpPr>
          <p:cNvPr id="5" name="Прямоугольник 4"/>
          <p:cNvSpPr/>
          <p:nvPr/>
        </p:nvSpPr>
        <p:spPr>
          <a:xfrm>
            <a:off x="5741783" y="6459116"/>
            <a:ext cx="1540083" cy="338554"/>
          </a:xfrm>
          <a:prstGeom prst="rect">
            <a:avLst/>
          </a:prstGeom>
        </p:spPr>
        <p:txBody>
          <a:bodyPr wrap="square">
            <a:spAutoFit/>
          </a:bodyPr>
          <a:lstStyle/>
          <a:p>
            <a:pPr>
              <a:spcBef>
                <a:spcPct val="0"/>
              </a:spcBef>
              <a:buClrTx/>
              <a:buSzTx/>
              <a:buFontTx/>
              <a:buNone/>
            </a:pPr>
            <a:r>
              <a:rPr lang="en-US" altLang="ru-RU" sz="800" b="1" dirty="0">
                <a:latin typeface="Century Schoolbook" panose="02040604050505020304" pitchFamily="18" charset="0"/>
              </a:rPr>
              <a:t>https://journalrank.rcsi.science/ru/record-sources/</a:t>
            </a:r>
            <a:endParaRPr lang="ru-RU" altLang="ru-RU" sz="800" b="1" dirty="0">
              <a:latin typeface="Century Schoolbook" panose="02040604050505020304" pitchFamily="18" charset="0"/>
            </a:endParaRPr>
          </a:p>
        </p:txBody>
      </p:sp>
      <p:sp>
        <p:nvSpPr>
          <p:cNvPr id="7" name="Прямоугольник 6"/>
          <p:cNvSpPr/>
          <p:nvPr/>
        </p:nvSpPr>
        <p:spPr>
          <a:xfrm>
            <a:off x="8527176" y="6353325"/>
            <a:ext cx="3763759" cy="400110"/>
          </a:xfrm>
          <a:prstGeom prst="rect">
            <a:avLst/>
          </a:prstGeom>
        </p:spPr>
        <p:txBody>
          <a:bodyPr wrap="square">
            <a:spAutoFit/>
          </a:bodyPr>
          <a:lstStyle/>
          <a:p>
            <a:r>
              <a:rPr lang="ru-RU" altLang="ru-RU" sz="1000" b="1" u="sng" dirty="0" smtClean="0">
                <a:latin typeface="Century Schoolbook" panose="02040604050505020304" pitchFamily="18" charset="0"/>
              </a:rPr>
              <a:t>Задача:</a:t>
            </a:r>
            <a:r>
              <a:rPr lang="ru-RU" altLang="ru-RU" sz="1000" b="1" dirty="0" smtClean="0">
                <a:latin typeface="Century Schoolbook" panose="02040604050505020304" pitchFamily="18" charset="0"/>
              </a:rPr>
              <a:t> учитывать </a:t>
            </a:r>
            <a:r>
              <a:rPr lang="ru-RU" altLang="ru-RU" sz="1000" b="1" dirty="0">
                <a:latin typeface="Century Schoolbook" panose="02040604050505020304" pitchFamily="18" charset="0"/>
              </a:rPr>
              <a:t>публикационную активность НПР при избрании на </a:t>
            </a:r>
            <a:r>
              <a:rPr lang="ru-RU" altLang="ru-RU" sz="1000" b="1" dirty="0" smtClean="0">
                <a:latin typeface="Century Schoolbook" panose="02040604050505020304" pitchFamily="18" charset="0"/>
              </a:rPr>
              <a:t>должности.</a:t>
            </a:r>
            <a:endParaRPr lang="ru-RU" sz="1000" b="1" dirty="0">
              <a:latin typeface="Century Schoolbook" panose="02040604050505020304" pitchFamily="18" charset="0"/>
            </a:endParaRPr>
          </a:p>
        </p:txBody>
      </p:sp>
    </p:spTree>
    <p:extLst>
      <p:ext uri="{BB962C8B-B14F-4D97-AF65-F5344CB8AC3E}">
        <p14:creationId xmlns:p14="http://schemas.microsoft.com/office/powerpoint/2010/main" val="24681254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1000"/>
                                        <p:tgtEl>
                                          <p:spTgt spid="67"/>
                                        </p:tgtEl>
                                      </p:cBhvr>
                                    </p:animEffect>
                                    <p:anim calcmode="lin" valueType="num">
                                      <p:cBhvr>
                                        <p:cTn id="13" dur="1000" fill="hold"/>
                                        <p:tgtEl>
                                          <p:spTgt spid="67"/>
                                        </p:tgtEl>
                                        <p:attrNameLst>
                                          <p:attrName>ppt_x</p:attrName>
                                        </p:attrNameLst>
                                      </p:cBhvr>
                                      <p:tavLst>
                                        <p:tav tm="0">
                                          <p:val>
                                            <p:strVal val="#ppt_x"/>
                                          </p:val>
                                        </p:tav>
                                        <p:tav tm="100000">
                                          <p:val>
                                            <p:strVal val="#ppt_x"/>
                                          </p:val>
                                        </p:tav>
                                      </p:tavLst>
                                    </p:anim>
                                    <p:anim calcmode="lin" valueType="num">
                                      <p:cBhvr>
                                        <p:cTn id="1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1000" fill="hold"/>
                                        <p:tgtEl>
                                          <p:spTgt spid="72"/>
                                        </p:tgtEl>
                                        <p:attrNameLst>
                                          <p:attrName>ppt_w</p:attrName>
                                        </p:attrNameLst>
                                      </p:cBhvr>
                                      <p:tavLst>
                                        <p:tav tm="0">
                                          <p:val>
                                            <p:fltVal val="0"/>
                                          </p:val>
                                        </p:tav>
                                        <p:tav tm="100000">
                                          <p:val>
                                            <p:strVal val="#ppt_w"/>
                                          </p:val>
                                        </p:tav>
                                      </p:tavLst>
                                    </p:anim>
                                    <p:anim calcmode="lin" valueType="num">
                                      <p:cBhvr>
                                        <p:cTn id="20" dur="1000" fill="hold"/>
                                        <p:tgtEl>
                                          <p:spTgt spid="72"/>
                                        </p:tgtEl>
                                        <p:attrNameLst>
                                          <p:attrName>ppt_h</p:attrName>
                                        </p:attrNameLst>
                                      </p:cBhvr>
                                      <p:tavLst>
                                        <p:tav tm="0">
                                          <p:val>
                                            <p:fltVal val="0"/>
                                          </p:val>
                                        </p:tav>
                                        <p:tav tm="100000">
                                          <p:val>
                                            <p:strVal val="#ppt_h"/>
                                          </p:val>
                                        </p:tav>
                                      </p:tavLst>
                                    </p:anim>
                                    <p:anim calcmode="lin" valueType="num">
                                      <p:cBhvr>
                                        <p:cTn id="21" dur="1000" fill="hold"/>
                                        <p:tgtEl>
                                          <p:spTgt spid="72"/>
                                        </p:tgtEl>
                                        <p:attrNameLst>
                                          <p:attrName>style.rotation</p:attrName>
                                        </p:attrNameLst>
                                      </p:cBhvr>
                                      <p:tavLst>
                                        <p:tav tm="0">
                                          <p:val>
                                            <p:fltVal val="90"/>
                                          </p:val>
                                        </p:tav>
                                        <p:tav tm="100000">
                                          <p:val>
                                            <p:fltVal val="0"/>
                                          </p:val>
                                        </p:tav>
                                      </p:tavLst>
                                    </p:anim>
                                    <p:animEffect transition="in" filter="fade">
                                      <p:cBhvr>
                                        <p:cTn id="22" dur="1000"/>
                                        <p:tgtEl>
                                          <p:spTgt spid="72"/>
                                        </p:tgtEl>
                                      </p:cBhvr>
                                    </p:animEffect>
                                  </p:childTnLst>
                                </p:cTn>
                              </p:par>
                              <p:par>
                                <p:cTn id="23" presetID="31"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1000" fill="hold"/>
                                        <p:tgtEl>
                                          <p:spTgt spid="78"/>
                                        </p:tgtEl>
                                        <p:attrNameLst>
                                          <p:attrName>ppt_w</p:attrName>
                                        </p:attrNameLst>
                                      </p:cBhvr>
                                      <p:tavLst>
                                        <p:tav tm="0">
                                          <p:val>
                                            <p:fltVal val="0"/>
                                          </p:val>
                                        </p:tav>
                                        <p:tav tm="100000">
                                          <p:val>
                                            <p:strVal val="#ppt_w"/>
                                          </p:val>
                                        </p:tav>
                                      </p:tavLst>
                                    </p:anim>
                                    <p:anim calcmode="lin" valueType="num">
                                      <p:cBhvr>
                                        <p:cTn id="26" dur="1000" fill="hold"/>
                                        <p:tgtEl>
                                          <p:spTgt spid="78"/>
                                        </p:tgtEl>
                                        <p:attrNameLst>
                                          <p:attrName>ppt_h</p:attrName>
                                        </p:attrNameLst>
                                      </p:cBhvr>
                                      <p:tavLst>
                                        <p:tav tm="0">
                                          <p:val>
                                            <p:fltVal val="0"/>
                                          </p:val>
                                        </p:tav>
                                        <p:tav tm="100000">
                                          <p:val>
                                            <p:strVal val="#ppt_h"/>
                                          </p:val>
                                        </p:tav>
                                      </p:tavLst>
                                    </p:anim>
                                    <p:anim calcmode="lin" valueType="num">
                                      <p:cBhvr>
                                        <p:cTn id="27" dur="1000" fill="hold"/>
                                        <p:tgtEl>
                                          <p:spTgt spid="78"/>
                                        </p:tgtEl>
                                        <p:attrNameLst>
                                          <p:attrName>style.rotation</p:attrName>
                                        </p:attrNameLst>
                                      </p:cBhvr>
                                      <p:tavLst>
                                        <p:tav tm="0">
                                          <p:val>
                                            <p:fltVal val="90"/>
                                          </p:val>
                                        </p:tav>
                                        <p:tav tm="100000">
                                          <p:val>
                                            <p:fltVal val="0"/>
                                          </p:val>
                                        </p:tav>
                                      </p:tavLst>
                                    </p:anim>
                                    <p:animEffect transition="in" filter="fade">
                                      <p:cBhvr>
                                        <p:cTn id="28" dur="1000"/>
                                        <p:tgtEl>
                                          <p:spTgt spid="78"/>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p:cTn id="31" dur="1000" fill="hold"/>
                                        <p:tgtEl>
                                          <p:spTgt spid="100"/>
                                        </p:tgtEl>
                                        <p:attrNameLst>
                                          <p:attrName>ppt_w</p:attrName>
                                        </p:attrNameLst>
                                      </p:cBhvr>
                                      <p:tavLst>
                                        <p:tav tm="0">
                                          <p:val>
                                            <p:fltVal val="0"/>
                                          </p:val>
                                        </p:tav>
                                        <p:tav tm="100000">
                                          <p:val>
                                            <p:strVal val="#ppt_w"/>
                                          </p:val>
                                        </p:tav>
                                      </p:tavLst>
                                    </p:anim>
                                    <p:anim calcmode="lin" valueType="num">
                                      <p:cBhvr>
                                        <p:cTn id="32" dur="1000" fill="hold"/>
                                        <p:tgtEl>
                                          <p:spTgt spid="100"/>
                                        </p:tgtEl>
                                        <p:attrNameLst>
                                          <p:attrName>ppt_h</p:attrName>
                                        </p:attrNameLst>
                                      </p:cBhvr>
                                      <p:tavLst>
                                        <p:tav tm="0">
                                          <p:val>
                                            <p:fltVal val="0"/>
                                          </p:val>
                                        </p:tav>
                                        <p:tav tm="100000">
                                          <p:val>
                                            <p:strVal val="#ppt_h"/>
                                          </p:val>
                                        </p:tav>
                                      </p:tavLst>
                                    </p:anim>
                                    <p:anim calcmode="lin" valueType="num">
                                      <p:cBhvr>
                                        <p:cTn id="33" dur="1000" fill="hold"/>
                                        <p:tgtEl>
                                          <p:spTgt spid="100"/>
                                        </p:tgtEl>
                                        <p:attrNameLst>
                                          <p:attrName>style.rotation</p:attrName>
                                        </p:attrNameLst>
                                      </p:cBhvr>
                                      <p:tavLst>
                                        <p:tav tm="0">
                                          <p:val>
                                            <p:fltVal val="90"/>
                                          </p:val>
                                        </p:tav>
                                        <p:tav tm="100000">
                                          <p:val>
                                            <p:fltVal val="0"/>
                                          </p:val>
                                        </p:tav>
                                      </p:tavLst>
                                    </p:anim>
                                    <p:animEffect transition="in" filter="fade">
                                      <p:cBhvr>
                                        <p:cTn id="34" dur="1000"/>
                                        <p:tgtEl>
                                          <p:spTgt spid="100"/>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p:cTn id="37" dur="1000" fill="hold"/>
                                        <p:tgtEl>
                                          <p:spTgt spid="102"/>
                                        </p:tgtEl>
                                        <p:attrNameLst>
                                          <p:attrName>ppt_w</p:attrName>
                                        </p:attrNameLst>
                                      </p:cBhvr>
                                      <p:tavLst>
                                        <p:tav tm="0">
                                          <p:val>
                                            <p:fltVal val="0"/>
                                          </p:val>
                                        </p:tav>
                                        <p:tav tm="100000">
                                          <p:val>
                                            <p:strVal val="#ppt_w"/>
                                          </p:val>
                                        </p:tav>
                                      </p:tavLst>
                                    </p:anim>
                                    <p:anim calcmode="lin" valueType="num">
                                      <p:cBhvr>
                                        <p:cTn id="38" dur="1000" fill="hold"/>
                                        <p:tgtEl>
                                          <p:spTgt spid="102"/>
                                        </p:tgtEl>
                                        <p:attrNameLst>
                                          <p:attrName>ppt_h</p:attrName>
                                        </p:attrNameLst>
                                      </p:cBhvr>
                                      <p:tavLst>
                                        <p:tav tm="0">
                                          <p:val>
                                            <p:fltVal val="0"/>
                                          </p:val>
                                        </p:tav>
                                        <p:tav tm="100000">
                                          <p:val>
                                            <p:strVal val="#ppt_h"/>
                                          </p:val>
                                        </p:tav>
                                      </p:tavLst>
                                    </p:anim>
                                    <p:anim calcmode="lin" valueType="num">
                                      <p:cBhvr>
                                        <p:cTn id="39" dur="1000" fill="hold"/>
                                        <p:tgtEl>
                                          <p:spTgt spid="102"/>
                                        </p:tgtEl>
                                        <p:attrNameLst>
                                          <p:attrName>style.rotation</p:attrName>
                                        </p:attrNameLst>
                                      </p:cBhvr>
                                      <p:tavLst>
                                        <p:tav tm="0">
                                          <p:val>
                                            <p:fltVal val="90"/>
                                          </p:val>
                                        </p:tav>
                                        <p:tav tm="100000">
                                          <p:val>
                                            <p:fltVal val="0"/>
                                          </p:val>
                                        </p:tav>
                                      </p:tavLst>
                                    </p:anim>
                                    <p:animEffect transition="in" filter="fade">
                                      <p:cBhvr>
                                        <p:cTn id="40" dur="1000"/>
                                        <p:tgtEl>
                                          <p:spTgt spid="102"/>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31"/>
                                        </p:tgtEl>
                                        <p:attrNameLst>
                                          <p:attrName>style.visibility</p:attrName>
                                        </p:attrNameLst>
                                      </p:cBhvr>
                                      <p:to>
                                        <p:strVal val="visible"/>
                                      </p:to>
                                    </p:set>
                                    <p:anim calcmode="lin" valueType="num">
                                      <p:cBhvr>
                                        <p:cTn id="45" dur="1000" fill="hold"/>
                                        <p:tgtEl>
                                          <p:spTgt spid="131"/>
                                        </p:tgtEl>
                                        <p:attrNameLst>
                                          <p:attrName>ppt_w</p:attrName>
                                        </p:attrNameLst>
                                      </p:cBhvr>
                                      <p:tavLst>
                                        <p:tav tm="0">
                                          <p:val>
                                            <p:fltVal val="0"/>
                                          </p:val>
                                        </p:tav>
                                        <p:tav tm="100000">
                                          <p:val>
                                            <p:strVal val="#ppt_w"/>
                                          </p:val>
                                        </p:tav>
                                      </p:tavLst>
                                    </p:anim>
                                    <p:anim calcmode="lin" valueType="num">
                                      <p:cBhvr>
                                        <p:cTn id="46" dur="1000" fill="hold"/>
                                        <p:tgtEl>
                                          <p:spTgt spid="131"/>
                                        </p:tgtEl>
                                        <p:attrNameLst>
                                          <p:attrName>ppt_h</p:attrName>
                                        </p:attrNameLst>
                                      </p:cBhvr>
                                      <p:tavLst>
                                        <p:tav tm="0">
                                          <p:val>
                                            <p:fltVal val="0"/>
                                          </p:val>
                                        </p:tav>
                                        <p:tav tm="100000">
                                          <p:val>
                                            <p:strVal val="#ppt_h"/>
                                          </p:val>
                                        </p:tav>
                                      </p:tavLst>
                                    </p:anim>
                                    <p:anim calcmode="lin" valueType="num">
                                      <p:cBhvr>
                                        <p:cTn id="47" dur="1000" fill="hold"/>
                                        <p:tgtEl>
                                          <p:spTgt spid="131"/>
                                        </p:tgtEl>
                                        <p:attrNameLst>
                                          <p:attrName>style.rotation</p:attrName>
                                        </p:attrNameLst>
                                      </p:cBhvr>
                                      <p:tavLst>
                                        <p:tav tm="0">
                                          <p:val>
                                            <p:fltVal val="90"/>
                                          </p:val>
                                        </p:tav>
                                        <p:tav tm="100000">
                                          <p:val>
                                            <p:fltVal val="0"/>
                                          </p:val>
                                        </p:tav>
                                      </p:tavLst>
                                    </p:anim>
                                    <p:animEffect transition="in" filter="fade">
                                      <p:cBhvr>
                                        <p:cTn id="48" dur="1000"/>
                                        <p:tgtEl>
                                          <p:spTgt spid="131"/>
                                        </p:tgtEl>
                                      </p:cBhvr>
                                    </p:animEffect>
                                  </p:childTnLst>
                                </p:cTn>
                              </p:par>
                              <p:par>
                                <p:cTn id="49" presetID="31" presetClass="entr" presetSubtype="0" fill="hold" nodeType="withEffect">
                                  <p:stCondLst>
                                    <p:cond delay="0"/>
                                  </p:stCondLst>
                                  <p:childTnLst>
                                    <p:set>
                                      <p:cBhvr>
                                        <p:cTn id="50" dur="1" fill="hold">
                                          <p:stCondLst>
                                            <p:cond delay="0"/>
                                          </p:stCondLst>
                                        </p:cTn>
                                        <p:tgtEl>
                                          <p:spTgt spid="132"/>
                                        </p:tgtEl>
                                        <p:attrNameLst>
                                          <p:attrName>style.visibility</p:attrName>
                                        </p:attrNameLst>
                                      </p:cBhvr>
                                      <p:to>
                                        <p:strVal val="visible"/>
                                      </p:to>
                                    </p:set>
                                    <p:anim calcmode="lin" valueType="num">
                                      <p:cBhvr>
                                        <p:cTn id="51" dur="1000" fill="hold"/>
                                        <p:tgtEl>
                                          <p:spTgt spid="132"/>
                                        </p:tgtEl>
                                        <p:attrNameLst>
                                          <p:attrName>ppt_w</p:attrName>
                                        </p:attrNameLst>
                                      </p:cBhvr>
                                      <p:tavLst>
                                        <p:tav tm="0">
                                          <p:val>
                                            <p:fltVal val="0"/>
                                          </p:val>
                                        </p:tav>
                                        <p:tav tm="100000">
                                          <p:val>
                                            <p:strVal val="#ppt_w"/>
                                          </p:val>
                                        </p:tav>
                                      </p:tavLst>
                                    </p:anim>
                                    <p:anim calcmode="lin" valueType="num">
                                      <p:cBhvr>
                                        <p:cTn id="52" dur="1000" fill="hold"/>
                                        <p:tgtEl>
                                          <p:spTgt spid="132"/>
                                        </p:tgtEl>
                                        <p:attrNameLst>
                                          <p:attrName>ppt_h</p:attrName>
                                        </p:attrNameLst>
                                      </p:cBhvr>
                                      <p:tavLst>
                                        <p:tav tm="0">
                                          <p:val>
                                            <p:fltVal val="0"/>
                                          </p:val>
                                        </p:tav>
                                        <p:tav tm="100000">
                                          <p:val>
                                            <p:strVal val="#ppt_h"/>
                                          </p:val>
                                        </p:tav>
                                      </p:tavLst>
                                    </p:anim>
                                    <p:anim calcmode="lin" valueType="num">
                                      <p:cBhvr>
                                        <p:cTn id="53" dur="1000" fill="hold"/>
                                        <p:tgtEl>
                                          <p:spTgt spid="132"/>
                                        </p:tgtEl>
                                        <p:attrNameLst>
                                          <p:attrName>style.rotation</p:attrName>
                                        </p:attrNameLst>
                                      </p:cBhvr>
                                      <p:tavLst>
                                        <p:tav tm="0">
                                          <p:val>
                                            <p:fltVal val="90"/>
                                          </p:val>
                                        </p:tav>
                                        <p:tav tm="100000">
                                          <p:val>
                                            <p:fltVal val="0"/>
                                          </p:val>
                                        </p:tav>
                                      </p:tavLst>
                                    </p:anim>
                                    <p:animEffect transition="in" filter="fade">
                                      <p:cBhvr>
                                        <p:cTn id="54" dur="1000"/>
                                        <p:tgtEl>
                                          <p:spTgt spid="132"/>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34"/>
                                        </p:tgtEl>
                                        <p:attrNameLst>
                                          <p:attrName>style.visibility</p:attrName>
                                        </p:attrNameLst>
                                      </p:cBhvr>
                                      <p:to>
                                        <p:strVal val="visible"/>
                                      </p:to>
                                    </p:set>
                                    <p:anim calcmode="lin" valueType="num">
                                      <p:cBhvr>
                                        <p:cTn id="57" dur="1000" fill="hold"/>
                                        <p:tgtEl>
                                          <p:spTgt spid="134"/>
                                        </p:tgtEl>
                                        <p:attrNameLst>
                                          <p:attrName>ppt_w</p:attrName>
                                        </p:attrNameLst>
                                      </p:cBhvr>
                                      <p:tavLst>
                                        <p:tav tm="0">
                                          <p:val>
                                            <p:fltVal val="0"/>
                                          </p:val>
                                        </p:tav>
                                        <p:tav tm="100000">
                                          <p:val>
                                            <p:strVal val="#ppt_w"/>
                                          </p:val>
                                        </p:tav>
                                      </p:tavLst>
                                    </p:anim>
                                    <p:anim calcmode="lin" valueType="num">
                                      <p:cBhvr>
                                        <p:cTn id="58" dur="1000" fill="hold"/>
                                        <p:tgtEl>
                                          <p:spTgt spid="134"/>
                                        </p:tgtEl>
                                        <p:attrNameLst>
                                          <p:attrName>ppt_h</p:attrName>
                                        </p:attrNameLst>
                                      </p:cBhvr>
                                      <p:tavLst>
                                        <p:tav tm="0">
                                          <p:val>
                                            <p:fltVal val="0"/>
                                          </p:val>
                                        </p:tav>
                                        <p:tav tm="100000">
                                          <p:val>
                                            <p:strVal val="#ppt_h"/>
                                          </p:val>
                                        </p:tav>
                                      </p:tavLst>
                                    </p:anim>
                                    <p:anim calcmode="lin" valueType="num">
                                      <p:cBhvr>
                                        <p:cTn id="59" dur="1000" fill="hold"/>
                                        <p:tgtEl>
                                          <p:spTgt spid="134"/>
                                        </p:tgtEl>
                                        <p:attrNameLst>
                                          <p:attrName>style.rotation</p:attrName>
                                        </p:attrNameLst>
                                      </p:cBhvr>
                                      <p:tavLst>
                                        <p:tav tm="0">
                                          <p:val>
                                            <p:fltVal val="90"/>
                                          </p:val>
                                        </p:tav>
                                        <p:tav tm="100000">
                                          <p:val>
                                            <p:fltVal val="0"/>
                                          </p:val>
                                        </p:tav>
                                      </p:tavLst>
                                    </p:anim>
                                    <p:animEffect transition="in" filter="fade">
                                      <p:cBhvr>
                                        <p:cTn id="60" dur="1000"/>
                                        <p:tgtEl>
                                          <p:spTgt spid="134"/>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fade">
                                      <p:cBhvr>
                                        <p:cTn id="65" dur="1000"/>
                                        <p:tgtEl>
                                          <p:spTgt spid="68"/>
                                        </p:tgtEl>
                                      </p:cBhvr>
                                    </p:animEffect>
                                    <p:anim calcmode="lin" valueType="num">
                                      <p:cBhvr>
                                        <p:cTn id="66" dur="1000" fill="hold"/>
                                        <p:tgtEl>
                                          <p:spTgt spid="68"/>
                                        </p:tgtEl>
                                        <p:attrNameLst>
                                          <p:attrName>ppt_x</p:attrName>
                                        </p:attrNameLst>
                                      </p:cBhvr>
                                      <p:tavLst>
                                        <p:tav tm="0">
                                          <p:val>
                                            <p:strVal val="#ppt_x"/>
                                          </p:val>
                                        </p:tav>
                                        <p:tav tm="100000">
                                          <p:val>
                                            <p:strVal val="#ppt_x"/>
                                          </p:val>
                                        </p:tav>
                                      </p:tavLst>
                                    </p:anim>
                                    <p:anim calcmode="lin" valueType="num">
                                      <p:cBhvr>
                                        <p:cTn id="67" dur="1000" fill="hold"/>
                                        <p:tgtEl>
                                          <p:spTgt spid="68"/>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fade">
                                      <p:cBhvr>
                                        <p:cTn id="70" dur="1000"/>
                                        <p:tgtEl>
                                          <p:spTgt spid="69"/>
                                        </p:tgtEl>
                                      </p:cBhvr>
                                    </p:animEffect>
                                    <p:anim calcmode="lin" valueType="num">
                                      <p:cBhvr>
                                        <p:cTn id="71" dur="1000" fill="hold"/>
                                        <p:tgtEl>
                                          <p:spTgt spid="69"/>
                                        </p:tgtEl>
                                        <p:attrNameLst>
                                          <p:attrName>ppt_x</p:attrName>
                                        </p:attrNameLst>
                                      </p:cBhvr>
                                      <p:tavLst>
                                        <p:tav tm="0">
                                          <p:val>
                                            <p:strVal val="#ppt_x"/>
                                          </p:val>
                                        </p:tav>
                                        <p:tav tm="100000">
                                          <p:val>
                                            <p:strVal val="#ppt_x"/>
                                          </p:val>
                                        </p:tav>
                                      </p:tavLst>
                                    </p:anim>
                                    <p:anim calcmode="lin" valueType="num">
                                      <p:cBhvr>
                                        <p:cTn id="72"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nodeType="clickEffect">
                                  <p:stCondLst>
                                    <p:cond delay="0"/>
                                  </p:stCondLst>
                                  <p:childTnLst>
                                    <p:set>
                                      <p:cBhvr>
                                        <p:cTn id="76" dur="1" fill="hold">
                                          <p:stCondLst>
                                            <p:cond delay="0"/>
                                          </p:stCondLst>
                                        </p:cTn>
                                        <p:tgtEl>
                                          <p:spTgt spid="84"/>
                                        </p:tgtEl>
                                        <p:attrNameLst>
                                          <p:attrName>style.visibility</p:attrName>
                                        </p:attrNameLst>
                                      </p:cBhvr>
                                      <p:to>
                                        <p:strVal val="visible"/>
                                      </p:to>
                                    </p:set>
                                    <p:anim calcmode="lin" valueType="num">
                                      <p:cBhvr>
                                        <p:cTn id="77" dur="1000" fill="hold"/>
                                        <p:tgtEl>
                                          <p:spTgt spid="84"/>
                                        </p:tgtEl>
                                        <p:attrNameLst>
                                          <p:attrName>ppt_w</p:attrName>
                                        </p:attrNameLst>
                                      </p:cBhvr>
                                      <p:tavLst>
                                        <p:tav tm="0">
                                          <p:val>
                                            <p:fltVal val="0"/>
                                          </p:val>
                                        </p:tav>
                                        <p:tav tm="100000">
                                          <p:val>
                                            <p:strVal val="#ppt_w"/>
                                          </p:val>
                                        </p:tav>
                                      </p:tavLst>
                                    </p:anim>
                                    <p:anim calcmode="lin" valueType="num">
                                      <p:cBhvr>
                                        <p:cTn id="78" dur="1000" fill="hold"/>
                                        <p:tgtEl>
                                          <p:spTgt spid="84"/>
                                        </p:tgtEl>
                                        <p:attrNameLst>
                                          <p:attrName>ppt_h</p:attrName>
                                        </p:attrNameLst>
                                      </p:cBhvr>
                                      <p:tavLst>
                                        <p:tav tm="0">
                                          <p:val>
                                            <p:fltVal val="0"/>
                                          </p:val>
                                        </p:tav>
                                        <p:tav tm="100000">
                                          <p:val>
                                            <p:strVal val="#ppt_h"/>
                                          </p:val>
                                        </p:tav>
                                      </p:tavLst>
                                    </p:anim>
                                    <p:anim calcmode="lin" valueType="num">
                                      <p:cBhvr>
                                        <p:cTn id="79" dur="1000" fill="hold"/>
                                        <p:tgtEl>
                                          <p:spTgt spid="84"/>
                                        </p:tgtEl>
                                        <p:attrNameLst>
                                          <p:attrName>style.rotation</p:attrName>
                                        </p:attrNameLst>
                                      </p:cBhvr>
                                      <p:tavLst>
                                        <p:tav tm="0">
                                          <p:val>
                                            <p:fltVal val="90"/>
                                          </p:val>
                                        </p:tav>
                                        <p:tav tm="100000">
                                          <p:val>
                                            <p:fltVal val="0"/>
                                          </p:val>
                                        </p:tav>
                                      </p:tavLst>
                                    </p:anim>
                                    <p:animEffect transition="in" filter="fade">
                                      <p:cBhvr>
                                        <p:cTn id="80" dur="1000"/>
                                        <p:tgtEl>
                                          <p:spTgt spid="84"/>
                                        </p:tgtEl>
                                      </p:cBhvr>
                                    </p:animEffect>
                                  </p:childTnLst>
                                </p:cTn>
                              </p:par>
                              <p:par>
                                <p:cTn id="81" presetID="31" presetClass="entr" presetSubtype="0" fill="hold" nodeType="with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p:cTn id="83" dur="1000" fill="hold"/>
                                        <p:tgtEl>
                                          <p:spTgt spid="90"/>
                                        </p:tgtEl>
                                        <p:attrNameLst>
                                          <p:attrName>ppt_w</p:attrName>
                                        </p:attrNameLst>
                                      </p:cBhvr>
                                      <p:tavLst>
                                        <p:tav tm="0">
                                          <p:val>
                                            <p:fltVal val="0"/>
                                          </p:val>
                                        </p:tav>
                                        <p:tav tm="100000">
                                          <p:val>
                                            <p:strVal val="#ppt_w"/>
                                          </p:val>
                                        </p:tav>
                                      </p:tavLst>
                                    </p:anim>
                                    <p:anim calcmode="lin" valueType="num">
                                      <p:cBhvr>
                                        <p:cTn id="84" dur="1000" fill="hold"/>
                                        <p:tgtEl>
                                          <p:spTgt spid="90"/>
                                        </p:tgtEl>
                                        <p:attrNameLst>
                                          <p:attrName>ppt_h</p:attrName>
                                        </p:attrNameLst>
                                      </p:cBhvr>
                                      <p:tavLst>
                                        <p:tav tm="0">
                                          <p:val>
                                            <p:fltVal val="0"/>
                                          </p:val>
                                        </p:tav>
                                        <p:tav tm="100000">
                                          <p:val>
                                            <p:strVal val="#ppt_h"/>
                                          </p:val>
                                        </p:tav>
                                      </p:tavLst>
                                    </p:anim>
                                    <p:anim calcmode="lin" valueType="num">
                                      <p:cBhvr>
                                        <p:cTn id="85" dur="1000" fill="hold"/>
                                        <p:tgtEl>
                                          <p:spTgt spid="90"/>
                                        </p:tgtEl>
                                        <p:attrNameLst>
                                          <p:attrName>style.rotation</p:attrName>
                                        </p:attrNameLst>
                                      </p:cBhvr>
                                      <p:tavLst>
                                        <p:tav tm="0">
                                          <p:val>
                                            <p:fltVal val="90"/>
                                          </p:val>
                                        </p:tav>
                                        <p:tav tm="100000">
                                          <p:val>
                                            <p:fltVal val="0"/>
                                          </p:val>
                                        </p:tav>
                                      </p:tavLst>
                                    </p:anim>
                                    <p:animEffect transition="in" filter="fade">
                                      <p:cBhvr>
                                        <p:cTn id="86" dur="1000"/>
                                        <p:tgtEl>
                                          <p:spTgt spid="90"/>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96"/>
                                        </p:tgtEl>
                                        <p:attrNameLst>
                                          <p:attrName>style.visibility</p:attrName>
                                        </p:attrNameLst>
                                      </p:cBhvr>
                                      <p:to>
                                        <p:strVal val="visible"/>
                                      </p:to>
                                    </p:set>
                                    <p:anim calcmode="lin" valueType="num">
                                      <p:cBhvr>
                                        <p:cTn id="89" dur="1000" fill="hold"/>
                                        <p:tgtEl>
                                          <p:spTgt spid="96"/>
                                        </p:tgtEl>
                                        <p:attrNameLst>
                                          <p:attrName>ppt_w</p:attrName>
                                        </p:attrNameLst>
                                      </p:cBhvr>
                                      <p:tavLst>
                                        <p:tav tm="0">
                                          <p:val>
                                            <p:fltVal val="0"/>
                                          </p:val>
                                        </p:tav>
                                        <p:tav tm="100000">
                                          <p:val>
                                            <p:strVal val="#ppt_w"/>
                                          </p:val>
                                        </p:tav>
                                      </p:tavLst>
                                    </p:anim>
                                    <p:anim calcmode="lin" valueType="num">
                                      <p:cBhvr>
                                        <p:cTn id="90" dur="1000" fill="hold"/>
                                        <p:tgtEl>
                                          <p:spTgt spid="96"/>
                                        </p:tgtEl>
                                        <p:attrNameLst>
                                          <p:attrName>ppt_h</p:attrName>
                                        </p:attrNameLst>
                                      </p:cBhvr>
                                      <p:tavLst>
                                        <p:tav tm="0">
                                          <p:val>
                                            <p:fltVal val="0"/>
                                          </p:val>
                                        </p:tav>
                                        <p:tav tm="100000">
                                          <p:val>
                                            <p:strVal val="#ppt_h"/>
                                          </p:val>
                                        </p:tav>
                                      </p:tavLst>
                                    </p:anim>
                                    <p:anim calcmode="lin" valueType="num">
                                      <p:cBhvr>
                                        <p:cTn id="91" dur="1000" fill="hold"/>
                                        <p:tgtEl>
                                          <p:spTgt spid="96"/>
                                        </p:tgtEl>
                                        <p:attrNameLst>
                                          <p:attrName>style.rotation</p:attrName>
                                        </p:attrNameLst>
                                      </p:cBhvr>
                                      <p:tavLst>
                                        <p:tav tm="0">
                                          <p:val>
                                            <p:fltVal val="90"/>
                                          </p:val>
                                        </p:tav>
                                        <p:tav tm="100000">
                                          <p:val>
                                            <p:fltVal val="0"/>
                                          </p:val>
                                        </p:tav>
                                      </p:tavLst>
                                    </p:anim>
                                    <p:animEffect transition="in" filter="fade">
                                      <p:cBhvr>
                                        <p:cTn id="92" dur="1000"/>
                                        <p:tgtEl>
                                          <p:spTgt spid="96"/>
                                        </p:tgtEl>
                                      </p:cBhvr>
                                    </p:animEffect>
                                  </p:childTnLst>
                                </p:cTn>
                              </p:par>
                              <p:par>
                                <p:cTn id="93" presetID="31" presetClass="entr" presetSubtype="0" fill="hold" grpId="0" nodeType="withEffect">
                                  <p:stCondLst>
                                    <p:cond delay="0"/>
                                  </p:stCondLst>
                                  <p:childTnLst>
                                    <p:set>
                                      <p:cBhvr>
                                        <p:cTn id="94" dur="1" fill="hold">
                                          <p:stCondLst>
                                            <p:cond delay="0"/>
                                          </p:stCondLst>
                                        </p:cTn>
                                        <p:tgtEl>
                                          <p:spTgt spid="98"/>
                                        </p:tgtEl>
                                        <p:attrNameLst>
                                          <p:attrName>style.visibility</p:attrName>
                                        </p:attrNameLst>
                                      </p:cBhvr>
                                      <p:to>
                                        <p:strVal val="visible"/>
                                      </p:to>
                                    </p:set>
                                    <p:anim calcmode="lin" valueType="num">
                                      <p:cBhvr>
                                        <p:cTn id="95" dur="1000" fill="hold"/>
                                        <p:tgtEl>
                                          <p:spTgt spid="98"/>
                                        </p:tgtEl>
                                        <p:attrNameLst>
                                          <p:attrName>ppt_w</p:attrName>
                                        </p:attrNameLst>
                                      </p:cBhvr>
                                      <p:tavLst>
                                        <p:tav tm="0">
                                          <p:val>
                                            <p:fltVal val="0"/>
                                          </p:val>
                                        </p:tav>
                                        <p:tav tm="100000">
                                          <p:val>
                                            <p:strVal val="#ppt_w"/>
                                          </p:val>
                                        </p:tav>
                                      </p:tavLst>
                                    </p:anim>
                                    <p:anim calcmode="lin" valueType="num">
                                      <p:cBhvr>
                                        <p:cTn id="96" dur="1000" fill="hold"/>
                                        <p:tgtEl>
                                          <p:spTgt spid="98"/>
                                        </p:tgtEl>
                                        <p:attrNameLst>
                                          <p:attrName>ppt_h</p:attrName>
                                        </p:attrNameLst>
                                      </p:cBhvr>
                                      <p:tavLst>
                                        <p:tav tm="0">
                                          <p:val>
                                            <p:fltVal val="0"/>
                                          </p:val>
                                        </p:tav>
                                        <p:tav tm="100000">
                                          <p:val>
                                            <p:strVal val="#ppt_h"/>
                                          </p:val>
                                        </p:tav>
                                      </p:tavLst>
                                    </p:anim>
                                    <p:anim calcmode="lin" valueType="num">
                                      <p:cBhvr>
                                        <p:cTn id="97" dur="1000" fill="hold"/>
                                        <p:tgtEl>
                                          <p:spTgt spid="98"/>
                                        </p:tgtEl>
                                        <p:attrNameLst>
                                          <p:attrName>style.rotation</p:attrName>
                                        </p:attrNameLst>
                                      </p:cBhvr>
                                      <p:tavLst>
                                        <p:tav tm="0">
                                          <p:val>
                                            <p:fltVal val="90"/>
                                          </p:val>
                                        </p:tav>
                                        <p:tav tm="100000">
                                          <p:val>
                                            <p:fltVal val="0"/>
                                          </p:val>
                                        </p:tav>
                                      </p:tavLst>
                                    </p:anim>
                                    <p:animEffect transition="in" filter="fade">
                                      <p:cBhvr>
                                        <p:cTn id="98" dur="1000"/>
                                        <p:tgtEl>
                                          <p:spTgt spid="98"/>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62"/>
                                        </p:tgtEl>
                                        <p:attrNameLst>
                                          <p:attrName>style.visibility</p:attrName>
                                        </p:attrNameLst>
                                      </p:cBhvr>
                                      <p:to>
                                        <p:strVal val="visible"/>
                                      </p:to>
                                    </p:set>
                                    <p:anim calcmode="lin" valueType="num">
                                      <p:cBhvr>
                                        <p:cTn id="103" dur="500" fill="hold"/>
                                        <p:tgtEl>
                                          <p:spTgt spid="62"/>
                                        </p:tgtEl>
                                        <p:attrNameLst>
                                          <p:attrName>ppt_w</p:attrName>
                                        </p:attrNameLst>
                                      </p:cBhvr>
                                      <p:tavLst>
                                        <p:tav tm="0">
                                          <p:val>
                                            <p:fltVal val="0"/>
                                          </p:val>
                                        </p:tav>
                                        <p:tav tm="100000">
                                          <p:val>
                                            <p:strVal val="#ppt_w"/>
                                          </p:val>
                                        </p:tav>
                                      </p:tavLst>
                                    </p:anim>
                                    <p:anim calcmode="lin" valueType="num">
                                      <p:cBhvr>
                                        <p:cTn id="104" dur="500" fill="hold"/>
                                        <p:tgtEl>
                                          <p:spTgt spid="62"/>
                                        </p:tgtEl>
                                        <p:attrNameLst>
                                          <p:attrName>ppt_h</p:attrName>
                                        </p:attrNameLst>
                                      </p:cBhvr>
                                      <p:tavLst>
                                        <p:tav tm="0">
                                          <p:val>
                                            <p:fltVal val="0"/>
                                          </p:val>
                                        </p:tav>
                                        <p:tav tm="100000">
                                          <p:val>
                                            <p:strVal val="#ppt_h"/>
                                          </p:val>
                                        </p:tav>
                                      </p:tavLst>
                                    </p:anim>
                                    <p:animEffect transition="in" filter="fade">
                                      <p:cBhvr>
                                        <p:cTn id="105" dur="500"/>
                                        <p:tgtEl>
                                          <p:spTgt spid="62"/>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107"/>
                                        </p:tgtEl>
                                        <p:attrNameLst>
                                          <p:attrName>style.visibility</p:attrName>
                                        </p:attrNameLst>
                                      </p:cBhvr>
                                      <p:to>
                                        <p:strVal val="visible"/>
                                      </p:to>
                                    </p:set>
                                    <p:animEffect transition="in" filter="fade">
                                      <p:cBhvr>
                                        <p:cTn id="110" dur="1000"/>
                                        <p:tgtEl>
                                          <p:spTgt spid="107"/>
                                        </p:tgtEl>
                                      </p:cBhvr>
                                    </p:animEffect>
                                    <p:anim calcmode="lin" valueType="num">
                                      <p:cBhvr>
                                        <p:cTn id="111" dur="1000" fill="hold"/>
                                        <p:tgtEl>
                                          <p:spTgt spid="107"/>
                                        </p:tgtEl>
                                        <p:attrNameLst>
                                          <p:attrName>ppt_x</p:attrName>
                                        </p:attrNameLst>
                                      </p:cBhvr>
                                      <p:tavLst>
                                        <p:tav tm="0">
                                          <p:val>
                                            <p:strVal val="#ppt_x"/>
                                          </p:val>
                                        </p:tav>
                                        <p:tav tm="100000">
                                          <p:val>
                                            <p:strVal val="#ppt_x"/>
                                          </p:val>
                                        </p:tav>
                                      </p:tavLst>
                                    </p:anim>
                                    <p:anim calcmode="lin" valueType="num">
                                      <p:cBhvr>
                                        <p:cTn id="112" dur="1000" fill="hold"/>
                                        <p:tgtEl>
                                          <p:spTgt spid="107"/>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109"/>
                                        </p:tgtEl>
                                        <p:attrNameLst>
                                          <p:attrName>style.visibility</p:attrName>
                                        </p:attrNameLst>
                                      </p:cBhvr>
                                      <p:to>
                                        <p:strVal val="visible"/>
                                      </p:to>
                                    </p:set>
                                    <p:animEffect transition="in" filter="fade">
                                      <p:cBhvr>
                                        <p:cTn id="115" dur="1000"/>
                                        <p:tgtEl>
                                          <p:spTgt spid="109"/>
                                        </p:tgtEl>
                                      </p:cBhvr>
                                    </p:animEffect>
                                    <p:anim calcmode="lin" valueType="num">
                                      <p:cBhvr>
                                        <p:cTn id="116" dur="1000" fill="hold"/>
                                        <p:tgtEl>
                                          <p:spTgt spid="109"/>
                                        </p:tgtEl>
                                        <p:attrNameLst>
                                          <p:attrName>ppt_x</p:attrName>
                                        </p:attrNameLst>
                                      </p:cBhvr>
                                      <p:tavLst>
                                        <p:tav tm="0">
                                          <p:val>
                                            <p:strVal val="#ppt_x"/>
                                          </p:val>
                                        </p:tav>
                                        <p:tav tm="100000">
                                          <p:val>
                                            <p:strVal val="#ppt_x"/>
                                          </p:val>
                                        </p:tav>
                                      </p:tavLst>
                                    </p:anim>
                                    <p:anim calcmode="lin" valueType="num">
                                      <p:cBhvr>
                                        <p:cTn id="117" dur="1000" fill="hold"/>
                                        <p:tgtEl>
                                          <p:spTgt spid="109"/>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110"/>
                                        </p:tgtEl>
                                        <p:attrNameLst>
                                          <p:attrName>style.visibility</p:attrName>
                                        </p:attrNameLst>
                                      </p:cBhvr>
                                      <p:to>
                                        <p:strVal val="visible"/>
                                      </p:to>
                                    </p:set>
                                    <p:animEffect transition="in" filter="fade">
                                      <p:cBhvr>
                                        <p:cTn id="120" dur="1000"/>
                                        <p:tgtEl>
                                          <p:spTgt spid="110"/>
                                        </p:tgtEl>
                                      </p:cBhvr>
                                    </p:animEffect>
                                    <p:anim calcmode="lin" valueType="num">
                                      <p:cBhvr>
                                        <p:cTn id="121" dur="1000" fill="hold"/>
                                        <p:tgtEl>
                                          <p:spTgt spid="110"/>
                                        </p:tgtEl>
                                        <p:attrNameLst>
                                          <p:attrName>ppt_x</p:attrName>
                                        </p:attrNameLst>
                                      </p:cBhvr>
                                      <p:tavLst>
                                        <p:tav tm="0">
                                          <p:val>
                                            <p:strVal val="#ppt_x"/>
                                          </p:val>
                                        </p:tav>
                                        <p:tav tm="100000">
                                          <p:val>
                                            <p:strVal val="#ppt_x"/>
                                          </p:val>
                                        </p:tav>
                                      </p:tavLst>
                                    </p:anim>
                                    <p:anim calcmode="lin" valueType="num">
                                      <p:cBhvr>
                                        <p:cTn id="122" dur="1000" fill="hold"/>
                                        <p:tgtEl>
                                          <p:spTgt spid="110"/>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11"/>
                                        </p:tgtEl>
                                        <p:attrNameLst>
                                          <p:attrName>style.visibility</p:attrName>
                                        </p:attrNameLst>
                                      </p:cBhvr>
                                      <p:to>
                                        <p:strVal val="visible"/>
                                      </p:to>
                                    </p:set>
                                    <p:animEffect transition="in" filter="fade">
                                      <p:cBhvr>
                                        <p:cTn id="125" dur="1000"/>
                                        <p:tgtEl>
                                          <p:spTgt spid="111"/>
                                        </p:tgtEl>
                                      </p:cBhvr>
                                    </p:animEffect>
                                    <p:anim calcmode="lin" valueType="num">
                                      <p:cBhvr>
                                        <p:cTn id="126" dur="1000" fill="hold"/>
                                        <p:tgtEl>
                                          <p:spTgt spid="111"/>
                                        </p:tgtEl>
                                        <p:attrNameLst>
                                          <p:attrName>ppt_x</p:attrName>
                                        </p:attrNameLst>
                                      </p:cBhvr>
                                      <p:tavLst>
                                        <p:tav tm="0">
                                          <p:val>
                                            <p:strVal val="#ppt_x"/>
                                          </p:val>
                                        </p:tav>
                                        <p:tav tm="100000">
                                          <p:val>
                                            <p:strVal val="#ppt_x"/>
                                          </p:val>
                                        </p:tav>
                                      </p:tavLst>
                                    </p:anim>
                                    <p:anim calcmode="lin" valueType="num">
                                      <p:cBhvr>
                                        <p:cTn id="127" dur="1000" fill="hold"/>
                                        <p:tgtEl>
                                          <p:spTgt spid="111"/>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112"/>
                                        </p:tgtEl>
                                        <p:attrNameLst>
                                          <p:attrName>style.visibility</p:attrName>
                                        </p:attrNameLst>
                                      </p:cBhvr>
                                      <p:to>
                                        <p:strVal val="visible"/>
                                      </p:to>
                                    </p:set>
                                    <p:animEffect transition="in" filter="fade">
                                      <p:cBhvr>
                                        <p:cTn id="130" dur="1000"/>
                                        <p:tgtEl>
                                          <p:spTgt spid="112"/>
                                        </p:tgtEl>
                                      </p:cBhvr>
                                    </p:animEffect>
                                    <p:anim calcmode="lin" valueType="num">
                                      <p:cBhvr>
                                        <p:cTn id="131" dur="1000" fill="hold"/>
                                        <p:tgtEl>
                                          <p:spTgt spid="112"/>
                                        </p:tgtEl>
                                        <p:attrNameLst>
                                          <p:attrName>ppt_x</p:attrName>
                                        </p:attrNameLst>
                                      </p:cBhvr>
                                      <p:tavLst>
                                        <p:tav tm="0">
                                          <p:val>
                                            <p:strVal val="#ppt_x"/>
                                          </p:val>
                                        </p:tav>
                                        <p:tav tm="100000">
                                          <p:val>
                                            <p:strVal val="#ppt_x"/>
                                          </p:val>
                                        </p:tav>
                                      </p:tavLst>
                                    </p:anim>
                                    <p:anim calcmode="lin" valueType="num">
                                      <p:cBhvr>
                                        <p:cTn id="132" dur="1000" fill="hold"/>
                                        <p:tgtEl>
                                          <p:spTgt spid="112"/>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0"/>
                                  </p:stCondLst>
                                  <p:childTnLst>
                                    <p:set>
                                      <p:cBhvr>
                                        <p:cTn id="134" dur="1" fill="hold">
                                          <p:stCondLst>
                                            <p:cond delay="0"/>
                                          </p:stCondLst>
                                        </p:cTn>
                                        <p:tgtEl>
                                          <p:spTgt spid="113"/>
                                        </p:tgtEl>
                                        <p:attrNameLst>
                                          <p:attrName>style.visibility</p:attrName>
                                        </p:attrNameLst>
                                      </p:cBhvr>
                                      <p:to>
                                        <p:strVal val="visible"/>
                                      </p:to>
                                    </p:set>
                                    <p:animEffect transition="in" filter="fade">
                                      <p:cBhvr>
                                        <p:cTn id="135" dur="1000"/>
                                        <p:tgtEl>
                                          <p:spTgt spid="113"/>
                                        </p:tgtEl>
                                      </p:cBhvr>
                                    </p:animEffect>
                                    <p:anim calcmode="lin" valueType="num">
                                      <p:cBhvr>
                                        <p:cTn id="136" dur="1000" fill="hold"/>
                                        <p:tgtEl>
                                          <p:spTgt spid="113"/>
                                        </p:tgtEl>
                                        <p:attrNameLst>
                                          <p:attrName>ppt_x</p:attrName>
                                        </p:attrNameLst>
                                      </p:cBhvr>
                                      <p:tavLst>
                                        <p:tav tm="0">
                                          <p:val>
                                            <p:strVal val="#ppt_x"/>
                                          </p:val>
                                        </p:tav>
                                        <p:tav tm="100000">
                                          <p:val>
                                            <p:strVal val="#ppt_x"/>
                                          </p:val>
                                        </p:tav>
                                      </p:tavLst>
                                    </p:anim>
                                    <p:anim calcmode="lin" valueType="num">
                                      <p:cBhvr>
                                        <p:cTn id="137" dur="1000" fill="hold"/>
                                        <p:tgtEl>
                                          <p:spTgt spid="113"/>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122"/>
                                        </p:tgtEl>
                                        <p:attrNameLst>
                                          <p:attrName>style.visibility</p:attrName>
                                        </p:attrNameLst>
                                      </p:cBhvr>
                                      <p:to>
                                        <p:strVal val="visible"/>
                                      </p:to>
                                    </p:set>
                                    <p:animEffect transition="in" filter="fade">
                                      <p:cBhvr>
                                        <p:cTn id="140" dur="1000"/>
                                        <p:tgtEl>
                                          <p:spTgt spid="122"/>
                                        </p:tgtEl>
                                      </p:cBhvr>
                                    </p:animEffect>
                                    <p:anim calcmode="lin" valueType="num">
                                      <p:cBhvr>
                                        <p:cTn id="141" dur="1000" fill="hold"/>
                                        <p:tgtEl>
                                          <p:spTgt spid="122"/>
                                        </p:tgtEl>
                                        <p:attrNameLst>
                                          <p:attrName>ppt_x</p:attrName>
                                        </p:attrNameLst>
                                      </p:cBhvr>
                                      <p:tavLst>
                                        <p:tav tm="0">
                                          <p:val>
                                            <p:strVal val="#ppt_x"/>
                                          </p:val>
                                        </p:tav>
                                        <p:tav tm="100000">
                                          <p:val>
                                            <p:strVal val="#ppt_x"/>
                                          </p:val>
                                        </p:tav>
                                      </p:tavLst>
                                    </p:anim>
                                    <p:anim calcmode="lin" valueType="num">
                                      <p:cBhvr>
                                        <p:cTn id="142" dur="1000" fill="hold"/>
                                        <p:tgtEl>
                                          <p:spTgt spid="122"/>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0"/>
                                  </p:stCondLst>
                                  <p:childTnLst>
                                    <p:set>
                                      <p:cBhvr>
                                        <p:cTn id="144" dur="1" fill="hold">
                                          <p:stCondLst>
                                            <p:cond delay="0"/>
                                          </p:stCondLst>
                                        </p:cTn>
                                        <p:tgtEl>
                                          <p:spTgt spid="123"/>
                                        </p:tgtEl>
                                        <p:attrNameLst>
                                          <p:attrName>style.visibility</p:attrName>
                                        </p:attrNameLst>
                                      </p:cBhvr>
                                      <p:to>
                                        <p:strVal val="visible"/>
                                      </p:to>
                                    </p:set>
                                    <p:animEffect transition="in" filter="fade">
                                      <p:cBhvr>
                                        <p:cTn id="145" dur="1000"/>
                                        <p:tgtEl>
                                          <p:spTgt spid="123"/>
                                        </p:tgtEl>
                                      </p:cBhvr>
                                    </p:animEffect>
                                    <p:anim calcmode="lin" valueType="num">
                                      <p:cBhvr>
                                        <p:cTn id="146" dur="1000" fill="hold"/>
                                        <p:tgtEl>
                                          <p:spTgt spid="123"/>
                                        </p:tgtEl>
                                        <p:attrNameLst>
                                          <p:attrName>ppt_x</p:attrName>
                                        </p:attrNameLst>
                                      </p:cBhvr>
                                      <p:tavLst>
                                        <p:tav tm="0">
                                          <p:val>
                                            <p:strVal val="#ppt_x"/>
                                          </p:val>
                                        </p:tav>
                                        <p:tav tm="100000">
                                          <p:val>
                                            <p:strVal val="#ppt_x"/>
                                          </p:val>
                                        </p:tav>
                                      </p:tavLst>
                                    </p:anim>
                                    <p:anim calcmode="lin" valueType="num">
                                      <p:cBhvr>
                                        <p:cTn id="147" dur="1000" fill="hold"/>
                                        <p:tgtEl>
                                          <p:spTgt spid="123"/>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125"/>
                                        </p:tgtEl>
                                        <p:attrNameLst>
                                          <p:attrName>style.visibility</p:attrName>
                                        </p:attrNameLst>
                                      </p:cBhvr>
                                      <p:to>
                                        <p:strVal val="visible"/>
                                      </p:to>
                                    </p:set>
                                    <p:animEffect transition="in" filter="fade">
                                      <p:cBhvr>
                                        <p:cTn id="150" dur="1000"/>
                                        <p:tgtEl>
                                          <p:spTgt spid="125"/>
                                        </p:tgtEl>
                                      </p:cBhvr>
                                    </p:animEffect>
                                    <p:anim calcmode="lin" valueType="num">
                                      <p:cBhvr>
                                        <p:cTn id="151" dur="1000" fill="hold"/>
                                        <p:tgtEl>
                                          <p:spTgt spid="125"/>
                                        </p:tgtEl>
                                        <p:attrNameLst>
                                          <p:attrName>ppt_x</p:attrName>
                                        </p:attrNameLst>
                                      </p:cBhvr>
                                      <p:tavLst>
                                        <p:tav tm="0">
                                          <p:val>
                                            <p:strVal val="#ppt_x"/>
                                          </p:val>
                                        </p:tav>
                                        <p:tav tm="100000">
                                          <p:val>
                                            <p:strVal val="#ppt_x"/>
                                          </p:val>
                                        </p:tav>
                                      </p:tavLst>
                                    </p:anim>
                                    <p:anim calcmode="lin" valueType="num">
                                      <p:cBhvr>
                                        <p:cTn id="152" dur="1000" fill="hold"/>
                                        <p:tgtEl>
                                          <p:spTgt spid="125"/>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0"/>
                                  </p:stCondLst>
                                  <p:childTnLst>
                                    <p:set>
                                      <p:cBhvr>
                                        <p:cTn id="154" dur="1" fill="hold">
                                          <p:stCondLst>
                                            <p:cond delay="0"/>
                                          </p:stCondLst>
                                        </p:cTn>
                                        <p:tgtEl>
                                          <p:spTgt spid="127"/>
                                        </p:tgtEl>
                                        <p:attrNameLst>
                                          <p:attrName>style.visibility</p:attrName>
                                        </p:attrNameLst>
                                      </p:cBhvr>
                                      <p:to>
                                        <p:strVal val="visible"/>
                                      </p:to>
                                    </p:set>
                                    <p:animEffect transition="in" filter="fade">
                                      <p:cBhvr>
                                        <p:cTn id="155" dur="1000"/>
                                        <p:tgtEl>
                                          <p:spTgt spid="127"/>
                                        </p:tgtEl>
                                      </p:cBhvr>
                                    </p:animEffect>
                                    <p:anim calcmode="lin" valueType="num">
                                      <p:cBhvr>
                                        <p:cTn id="156" dur="1000" fill="hold"/>
                                        <p:tgtEl>
                                          <p:spTgt spid="127"/>
                                        </p:tgtEl>
                                        <p:attrNameLst>
                                          <p:attrName>ppt_x</p:attrName>
                                        </p:attrNameLst>
                                      </p:cBhvr>
                                      <p:tavLst>
                                        <p:tav tm="0">
                                          <p:val>
                                            <p:strVal val="#ppt_x"/>
                                          </p:val>
                                        </p:tav>
                                        <p:tav tm="100000">
                                          <p:val>
                                            <p:strVal val="#ppt_x"/>
                                          </p:val>
                                        </p:tav>
                                      </p:tavLst>
                                    </p:anim>
                                    <p:anim calcmode="lin" valueType="num">
                                      <p:cBhvr>
                                        <p:cTn id="157"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grpId="0" nodeType="clickEffect">
                                  <p:stCondLst>
                                    <p:cond delay="0"/>
                                  </p:stCondLst>
                                  <p:childTnLst>
                                    <p:set>
                                      <p:cBhvr>
                                        <p:cTn id="161" dur="1" fill="hold">
                                          <p:stCondLst>
                                            <p:cond delay="0"/>
                                          </p:stCondLst>
                                        </p:cTn>
                                        <p:tgtEl>
                                          <p:spTgt spid="106"/>
                                        </p:tgtEl>
                                        <p:attrNameLst>
                                          <p:attrName>style.visibility</p:attrName>
                                        </p:attrNameLst>
                                      </p:cBhvr>
                                      <p:to>
                                        <p:strVal val="visible"/>
                                      </p:to>
                                    </p:set>
                                    <p:animEffect transition="in" filter="fade">
                                      <p:cBhvr>
                                        <p:cTn id="162" dur="1000"/>
                                        <p:tgtEl>
                                          <p:spTgt spid="106"/>
                                        </p:tgtEl>
                                      </p:cBhvr>
                                    </p:animEffect>
                                    <p:anim calcmode="lin" valueType="num">
                                      <p:cBhvr>
                                        <p:cTn id="163" dur="1000" fill="hold"/>
                                        <p:tgtEl>
                                          <p:spTgt spid="106"/>
                                        </p:tgtEl>
                                        <p:attrNameLst>
                                          <p:attrName>ppt_x</p:attrName>
                                        </p:attrNameLst>
                                      </p:cBhvr>
                                      <p:tavLst>
                                        <p:tav tm="0">
                                          <p:val>
                                            <p:strVal val="#ppt_x"/>
                                          </p:val>
                                        </p:tav>
                                        <p:tav tm="100000">
                                          <p:val>
                                            <p:strVal val="#ppt_x"/>
                                          </p:val>
                                        </p:tav>
                                      </p:tavLst>
                                    </p:anim>
                                    <p:anim calcmode="lin" valueType="num">
                                      <p:cBhvr>
                                        <p:cTn id="164" dur="1000" fill="hold"/>
                                        <p:tgtEl>
                                          <p:spTgt spid="106"/>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108"/>
                                        </p:tgtEl>
                                        <p:attrNameLst>
                                          <p:attrName>style.visibility</p:attrName>
                                        </p:attrNameLst>
                                      </p:cBhvr>
                                      <p:to>
                                        <p:strVal val="visible"/>
                                      </p:to>
                                    </p:set>
                                    <p:animEffect transition="in" filter="fade">
                                      <p:cBhvr>
                                        <p:cTn id="167" dur="1000"/>
                                        <p:tgtEl>
                                          <p:spTgt spid="108"/>
                                        </p:tgtEl>
                                      </p:cBhvr>
                                    </p:animEffect>
                                    <p:anim calcmode="lin" valueType="num">
                                      <p:cBhvr>
                                        <p:cTn id="168" dur="1000" fill="hold"/>
                                        <p:tgtEl>
                                          <p:spTgt spid="108"/>
                                        </p:tgtEl>
                                        <p:attrNameLst>
                                          <p:attrName>ppt_x</p:attrName>
                                        </p:attrNameLst>
                                      </p:cBhvr>
                                      <p:tavLst>
                                        <p:tav tm="0">
                                          <p:val>
                                            <p:strVal val="#ppt_x"/>
                                          </p:val>
                                        </p:tav>
                                        <p:tav tm="100000">
                                          <p:val>
                                            <p:strVal val="#ppt_x"/>
                                          </p:val>
                                        </p:tav>
                                      </p:tavLst>
                                    </p:anim>
                                    <p:anim calcmode="lin" valueType="num">
                                      <p:cBhvr>
                                        <p:cTn id="169" dur="1000" fill="hold"/>
                                        <p:tgtEl>
                                          <p:spTgt spid="108"/>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115"/>
                                        </p:tgtEl>
                                        <p:attrNameLst>
                                          <p:attrName>style.visibility</p:attrName>
                                        </p:attrNameLst>
                                      </p:cBhvr>
                                      <p:to>
                                        <p:strVal val="visible"/>
                                      </p:to>
                                    </p:set>
                                    <p:animEffect transition="in" filter="fade">
                                      <p:cBhvr>
                                        <p:cTn id="172" dur="1000"/>
                                        <p:tgtEl>
                                          <p:spTgt spid="115"/>
                                        </p:tgtEl>
                                      </p:cBhvr>
                                    </p:animEffect>
                                    <p:anim calcmode="lin" valueType="num">
                                      <p:cBhvr>
                                        <p:cTn id="173" dur="1000" fill="hold"/>
                                        <p:tgtEl>
                                          <p:spTgt spid="115"/>
                                        </p:tgtEl>
                                        <p:attrNameLst>
                                          <p:attrName>ppt_x</p:attrName>
                                        </p:attrNameLst>
                                      </p:cBhvr>
                                      <p:tavLst>
                                        <p:tav tm="0">
                                          <p:val>
                                            <p:strVal val="#ppt_x"/>
                                          </p:val>
                                        </p:tav>
                                        <p:tav tm="100000">
                                          <p:val>
                                            <p:strVal val="#ppt_x"/>
                                          </p:val>
                                        </p:tav>
                                      </p:tavLst>
                                    </p:anim>
                                    <p:anim calcmode="lin" valueType="num">
                                      <p:cBhvr>
                                        <p:cTn id="174" dur="1000" fill="hold"/>
                                        <p:tgtEl>
                                          <p:spTgt spid="115"/>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116"/>
                                        </p:tgtEl>
                                        <p:attrNameLst>
                                          <p:attrName>style.visibility</p:attrName>
                                        </p:attrNameLst>
                                      </p:cBhvr>
                                      <p:to>
                                        <p:strVal val="visible"/>
                                      </p:to>
                                    </p:set>
                                    <p:animEffect transition="in" filter="fade">
                                      <p:cBhvr>
                                        <p:cTn id="177" dur="1000"/>
                                        <p:tgtEl>
                                          <p:spTgt spid="116"/>
                                        </p:tgtEl>
                                      </p:cBhvr>
                                    </p:animEffect>
                                    <p:anim calcmode="lin" valueType="num">
                                      <p:cBhvr>
                                        <p:cTn id="178" dur="1000" fill="hold"/>
                                        <p:tgtEl>
                                          <p:spTgt spid="116"/>
                                        </p:tgtEl>
                                        <p:attrNameLst>
                                          <p:attrName>ppt_x</p:attrName>
                                        </p:attrNameLst>
                                      </p:cBhvr>
                                      <p:tavLst>
                                        <p:tav tm="0">
                                          <p:val>
                                            <p:strVal val="#ppt_x"/>
                                          </p:val>
                                        </p:tav>
                                        <p:tav tm="100000">
                                          <p:val>
                                            <p:strVal val="#ppt_x"/>
                                          </p:val>
                                        </p:tav>
                                      </p:tavLst>
                                    </p:anim>
                                    <p:anim calcmode="lin" valueType="num">
                                      <p:cBhvr>
                                        <p:cTn id="179" dur="1000" fill="hold"/>
                                        <p:tgtEl>
                                          <p:spTgt spid="116"/>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117"/>
                                        </p:tgtEl>
                                        <p:attrNameLst>
                                          <p:attrName>style.visibility</p:attrName>
                                        </p:attrNameLst>
                                      </p:cBhvr>
                                      <p:to>
                                        <p:strVal val="visible"/>
                                      </p:to>
                                    </p:set>
                                    <p:animEffect transition="in" filter="fade">
                                      <p:cBhvr>
                                        <p:cTn id="182" dur="1000"/>
                                        <p:tgtEl>
                                          <p:spTgt spid="117"/>
                                        </p:tgtEl>
                                      </p:cBhvr>
                                    </p:animEffect>
                                    <p:anim calcmode="lin" valueType="num">
                                      <p:cBhvr>
                                        <p:cTn id="183" dur="1000" fill="hold"/>
                                        <p:tgtEl>
                                          <p:spTgt spid="117"/>
                                        </p:tgtEl>
                                        <p:attrNameLst>
                                          <p:attrName>ppt_x</p:attrName>
                                        </p:attrNameLst>
                                      </p:cBhvr>
                                      <p:tavLst>
                                        <p:tav tm="0">
                                          <p:val>
                                            <p:strVal val="#ppt_x"/>
                                          </p:val>
                                        </p:tav>
                                        <p:tav tm="100000">
                                          <p:val>
                                            <p:strVal val="#ppt_x"/>
                                          </p:val>
                                        </p:tav>
                                      </p:tavLst>
                                    </p:anim>
                                    <p:anim calcmode="lin" valueType="num">
                                      <p:cBhvr>
                                        <p:cTn id="184" dur="1000" fill="hold"/>
                                        <p:tgtEl>
                                          <p:spTgt spid="117"/>
                                        </p:tgtEl>
                                        <p:attrNameLst>
                                          <p:attrName>ppt_y</p:attrName>
                                        </p:attrNameLst>
                                      </p:cBhvr>
                                      <p:tavLst>
                                        <p:tav tm="0">
                                          <p:val>
                                            <p:strVal val="#ppt_y+.1"/>
                                          </p:val>
                                        </p:tav>
                                        <p:tav tm="100000">
                                          <p:val>
                                            <p:strVal val="#ppt_y"/>
                                          </p:val>
                                        </p:tav>
                                      </p:tavLst>
                                    </p:anim>
                                  </p:childTnLst>
                                </p:cTn>
                              </p:par>
                              <p:par>
                                <p:cTn id="185" presetID="42" presetClass="entr" presetSubtype="0" fill="hold" grpId="0" nodeType="withEffect">
                                  <p:stCondLst>
                                    <p:cond delay="0"/>
                                  </p:stCondLst>
                                  <p:childTnLst>
                                    <p:set>
                                      <p:cBhvr>
                                        <p:cTn id="186" dur="1" fill="hold">
                                          <p:stCondLst>
                                            <p:cond delay="0"/>
                                          </p:stCondLst>
                                        </p:cTn>
                                        <p:tgtEl>
                                          <p:spTgt spid="118"/>
                                        </p:tgtEl>
                                        <p:attrNameLst>
                                          <p:attrName>style.visibility</p:attrName>
                                        </p:attrNameLst>
                                      </p:cBhvr>
                                      <p:to>
                                        <p:strVal val="visible"/>
                                      </p:to>
                                    </p:set>
                                    <p:animEffect transition="in" filter="fade">
                                      <p:cBhvr>
                                        <p:cTn id="187" dur="1000"/>
                                        <p:tgtEl>
                                          <p:spTgt spid="118"/>
                                        </p:tgtEl>
                                      </p:cBhvr>
                                    </p:animEffect>
                                    <p:anim calcmode="lin" valueType="num">
                                      <p:cBhvr>
                                        <p:cTn id="188" dur="1000" fill="hold"/>
                                        <p:tgtEl>
                                          <p:spTgt spid="118"/>
                                        </p:tgtEl>
                                        <p:attrNameLst>
                                          <p:attrName>ppt_x</p:attrName>
                                        </p:attrNameLst>
                                      </p:cBhvr>
                                      <p:tavLst>
                                        <p:tav tm="0">
                                          <p:val>
                                            <p:strVal val="#ppt_x"/>
                                          </p:val>
                                        </p:tav>
                                        <p:tav tm="100000">
                                          <p:val>
                                            <p:strVal val="#ppt_x"/>
                                          </p:val>
                                        </p:tav>
                                      </p:tavLst>
                                    </p:anim>
                                    <p:anim calcmode="lin" valueType="num">
                                      <p:cBhvr>
                                        <p:cTn id="189" dur="1000" fill="hold"/>
                                        <p:tgtEl>
                                          <p:spTgt spid="118"/>
                                        </p:tgtEl>
                                        <p:attrNameLst>
                                          <p:attrName>ppt_y</p:attrName>
                                        </p:attrNameLst>
                                      </p:cBhvr>
                                      <p:tavLst>
                                        <p:tav tm="0">
                                          <p:val>
                                            <p:strVal val="#ppt_y+.1"/>
                                          </p:val>
                                        </p:tav>
                                        <p:tav tm="100000">
                                          <p:val>
                                            <p:strVal val="#ppt_y"/>
                                          </p:val>
                                        </p:tav>
                                      </p:tavLst>
                                    </p:anim>
                                  </p:childTnLst>
                                </p:cTn>
                              </p:par>
                              <p:par>
                                <p:cTn id="190" presetID="42" presetClass="entr" presetSubtype="0" fill="hold" grpId="0" nodeType="withEffect">
                                  <p:stCondLst>
                                    <p:cond delay="0"/>
                                  </p:stCondLst>
                                  <p:childTnLst>
                                    <p:set>
                                      <p:cBhvr>
                                        <p:cTn id="191" dur="1" fill="hold">
                                          <p:stCondLst>
                                            <p:cond delay="0"/>
                                          </p:stCondLst>
                                        </p:cTn>
                                        <p:tgtEl>
                                          <p:spTgt spid="126"/>
                                        </p:tgtEl>
                                        <p:attrNameLst>
                                          <p:attrName>style.visibility</p:attrName>
                                        </p:attrNameLst>
                                      </p:cBhvr>
                                      <p:to>
                                        <p:strVal val="visible"/>
                                      </p:to>
                                    </p:set>
                                    <p:animEffect transition="in" filter="fade">
                                      <p:cBhvr>
                                        <p:cTn id="192" dur="1000"/>
                                        <p:tgtEl>
                                          <p:spTgt spid="126"/>
                                        </p:tgtEl>
                                      </p:cBhvr>
                                    </p:animEffect>
                                    <p:anim calcmode="lin" valueType="num">
                                      <p:cBhvr>
                                        <p:cTn id="193" dur="1000" fill="hold"/>
                                        <p:tgtEl>
                                          <p:spTgt spid="126"/>
                                        </p:tgtEl>
                                        <p:attrNameLst>
                                          <p:attrName>ppt_x</p:attrName>
                                        </p:attrNameLst>
                                      </p:cBhvr>
                                      <p:tavLst>
                                        <p:tav tm="0">
                                          <p:val>
                                            <p:strVal val="#ppt_x"/>
                                          </p:val>
                                        </p:tav>
                                        <p:tav tm="100000">
                                          <p:val>
                                            <p:strVal val="#ppt_x"/>
                                          </p:val>
                                        </p:tav>
                                      </p:tavLst>
                                    </p:anim>
                                    <p:anim calcmode="lin" valueType="num">
                                      <p:cBhvr>
                                        <p:cTn id="194" dur="1000" fill="hold"/>
                                        <p:tgtEl>
                                          <p:spTgt spid="126"/>
                                        </p:tgtEl>
                                        <p:attrNameLst>
                                          <p:attrName>ppt_y</p:attrName>
                                        </p:attrNameLst>
                                      </p:cBhvr>
                                      <p:tavLst>
                                        <p:tav tm="0">
                                          <p:val>
                                            <p:strVal val="#ppt_y+.1"/>
                                          </p:val>
                                        </p:tav>
                                        <p:tav tm="100000">
                                          <p:val>
                                            <p:strVal val="#ppt_y"/>
                                          </p:val>
                                        </p:tav>
                                      </p:tavLst>
                                    </p:anim>
                                  </p:childTnLst>
                                </p:cTn>
                              </p:par>
                              <p:par>
                                <p:cTn id="195" presetID="42" presetClass="entr" presetSubtype="0" fill="hold" grpId="0" nodeType="withEffect">
                                  <p:stCondLst>
                                    <p:cond delay="0"/>
                                  </p:stCondLst>
                                  <p:childTnLst>
                                    <p:set>
                                      <p:cBhvr>
                                        <p:cTn id="196" dur="1" fill="hold">
                                          <p:stCondLst>
                                            <p:cond delay="0"/>
                                          </p:stCondLst>
                                        </p:cTn>
                                        <p:tgtEl>
                                          <p:spTgt spid="128"/>
                                        </p:tgtEl>
                                        <p:attrNameLst>
                                          <p:attrName>style.visibility</p:attrName>
                                        </p:attrNameLst>
                                      </p:cBhvr>
                                      <p:to>
                                        <p:strVal val="visible"/>
                                      </p:to>
                                    </p:set>
                                    <p:animEffect transition="in" filter="fade">
                                      <p:cBhvr>
                                        <p:cTn id="197" dur="1000"/>
                                        <p:tgtEl>
                                          <p:spTgt spid="128"/>
                                        </p:tgtEl>
                                      </p:cBhvr>
                                    </p:animEffect>
                                    <p:anim calcmode="lin" valueType="num">
                                      <p:cBhvr>
                                        <p:cTn id="198" dur="1000" fill="hold"/>
                                        <p:tgtEl>
                                          <p:spTgt spid="128"/>
                                        </p:tgtEl>
                                        <p:attrNameLst>
                                          <p:attrName>ppt_x</p:attrName>
                                        </p:attrNameLst>
                                      </p:cBhvr>
                                      <p:tavLst>
                                        <p:tav tm="0">
                                          <p:val>
                                            <p:strVal val="#ppt_x"/>
                                          </p:val>
                                        </p:tav>
                                        <p:tav tm="100000">
                                          <p:val>
                                            <p:strVal val="#ppt_x"/>
                                          </p:val>
                                        </p:tav>
                                      </p:tavLst>
                                    </p:anim>
                                    <p:anim calcmode="lin" valueType="num">
                                      <p:cBhvr>
                                        <p:cTn id="199" dur="1000" fill="hold"/>
                                        <p:tgtEl>
                                          <p:spTgt spid="128"/>
                                        </p:tgtEl>
                                        <p:attrNameLst>
                                          <p:attrName>ppt_y</p:attrName>
                                        </p:attrNameLst>
                                      </p:cBhvr>
                                      <p:tavLst>
                                        <p:tav tm="0">
                                          <p:val>
                                            <p:strVal val="#ppt_y+.1"/>
                                          </p:val>
                                        </p:tav>
                                        <p:tav tm="100000">
                                          <p:val>
                                            <p:strVal val="#ppt_y"/>
                                          </p:val>
                                        </p:tav>
                                      </p:tavLst>
                                    </p:anim>
                                  </p:childTnLst>
                                </p:cTn>
                              </p:par>
                              <p:par>
                                <p:cTn id="200" presetID="42" presetClass="entr" presetSubtype="0" fill="hold" grpId="0" nodeType="withEffect">
                                  <p:stCondLst>
                                    <p:cond delay="0"/>
                                  </p:stCondLst>
                                  <p:childTnLst>
                                    <p:set>
                                      <p:cBhvr>
                                        <p:cTn id="201" dur="1" fill="hold">
                                          <p:stCondLst>
                                            <p:cond delay="0"/>
                                          </p:stCondLst>
                                        </p:cTn>
                                        <p:tgtEl>
                                          <p:spTgt spid="129"/>
                                        </p:tgtEl>
                                        <p:attrNameLst>
                                          <p:attrName>style.visibility</p:attrName>
                                        </p:attrNameLst>
                                      </p:cBhvr>
                                      <p:to>
                                        <p:strVal val="visible"/>
                                      </p:to>
                                    </p:set>
                                    <p:animEffect transition="in" filter="fade">
                                      <p:cBhvr>
                                        <p:cTn id="202" dur="1000"/>
                                        <p:tgtEl>
                                          <p:spTgt spid="129"/>
                                        </p:tgtEl>
                                      </p:cBhvr>
                                    </p:animEffect>
                                    <p:anim calcmode="lin" valueType="num">
                                      <p:cBhvr>
                                        <p:cTn id="203" dur="1000" fill="hold"/>
                                        <p:tgtEl>
                                          <p:spTgt spid="129"/>
                                        </p:tgtEl>
                                        <p:attrNameLst>
                                          <p:attrName>ppt_x</p:attrName>
                                        </p:attrNameLst>
                                      </p:cBhvr>
                                      <p:tavLst>
                                        <p:tav tm="0">
                                          <p:val>
                                            <p:strVal val="#ppt_x"/>
                                          </p:val>
                                        </p:tav>
                                        <p:tav tm="100000">
                                          <p:val>
                                            <p:strVal val="#ppt_x"/>
                                          </p:val>
                                        </p:tav>
                                      </p:tavLst>
                                    </p:anim>
                                    <p:anim calcmode="lin" valueType="num">
                                      <p:cBhvr>
                                        <p:cTn id="204" dur="1000" fill="hold"/>
                                        <p:tgtEl>
                                          <p:spTgt spid="129"/>
                                        </p:tgtEl>
                                        <p:attrNameLst>
                                          <p:attrName>ppt_y</p:attrName>
                                        </p:attrNameLst>
                                      </p:cBhvr>
                                      <p:tavLst>
                                        <p:tav tm="0">
                                          <p:val>
                                            <p:strVal val="#ppt_y+.1"/>
                                          </p:val>
                                        </p:tav>
                                        <p:tav tm="100000">
                                          <p:val>
                                            <p:strVal val="#ppt_y"/>
                                          </p:val>
                                        </p:tav>
                                      </p:tavLst>
                                    </p:anim>
                                  </p:childTnLst>
                                </p:cTn>
                              </p:par>
                              <p:par>
                                <p:cTn id="205" presetID="42" presetClass="entr" presetSubtype="0" fill="hold" grpId="0" nodeType="withEffect">
                                  <p:stCondLst>
                                    <p:cond delay="0"/>
                                  </p:stCondLst>
                                  <p:childTnLst>
                                    <p:set>
                                      <p:cBhvr>
                                        <p:cTn id="206" dur="1" fill="hold">
                                          <p:stCondLst>
                                            <p:cond delay="0"/>
                                          </p:stCondLst>
                                        </p:cTn>
                                        <p:tgtEl>
                                          <p:spTgt spid="130"/>
                                        </p:tgtEl>
                                        <p:attrNameLst>
                                          <p:attrName>style.visibility</p:attrName>
                                        </p:attrNameLst>
                                      </p:cBhvr>
                                      <p:to>
                                        <p:strVal val="visible"/>
                                      </p:to>
                                    </p:set>
                                    <p:animEffect transition="in" filter="fade">
                                      <p:cBhvr>
                                        <p:cTn id="207" dur="1000"/>
                                        <p:tgtEl>
                                          <p:spTgt spid="130"/>
                                        </p:tgtEl>
                                      </p:cBhvr>
                                    </p:animEffect>
                                    <p:anim calcmode="lin" valueType="num">
                                      <p:cBhvr>
                                        <p:cTn id="208" dur="1000" fill="hold"/>
                                        <p:tgtEl>
                                          <p:spTgt spid="130"/>
                                        </p:tgtEl>
                                        <p:attrNameLst>
                                          <p:attrName>ppt_x</p:attrName>
                                        </p:attrNameLst>
                                      </p:cBhvr>
                                      <p:tavLst>
                                        <p:tav tm="0">
                                          <p:val>
                                            <p:strVal val="#ppt_x"/>
                                          </p:val>
                                        </p:tav>
                                        <p:tav tm="100000">
                                          <p:val>
                                            <p:strVal val="#ppt_x"/>
                                          </p:val>
                                        </p:tav>
                                      </p:tavLst>
                                    </p:anim>
                                    <p:anim calcmode="lin" valueType="num">
                                      <p:cBhvr>
                                        <p:cTn id="209"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96" grpId="0" animBg="1"/>
      <p:bldP spid="98" grpId="0" animBg="1"/>
      <p:bldP spid="100" grpId="0" animBg="1"/>
      <p:bldP spid="102" grpId="0" animBg="1"/>
      <p:bldP spid="106" grpId="0"/>
      <p:bldP spid="109" grpId="0" animBg="1"/>
      <p:bldP spid="110" grpId="0" animBg="1"/>
      <p:bldP spid="111" grpId="0" animBg="1"/>
      <p:bldP spid="112" grpId="0" animBg="1"/>
      <p:bldP spid="113" grpId="0"/>
      <p:bldP spid="115" grpId="0" animBg="1"/>
      <p:bldP spid="116" grpId="0" animBg="1"/>
      <p:bldP spid="117" grpId="0" animBg="1"/>
      <p:bldP spid="118" grpId="0" animBg="1"/>
      <p:bldP spid="122" grpId="0"/>
      <p:bldP spid="123" grpId="0"/>
      <p:bldP spid="125" grpId="0" animBg="1"/>
      <p:bldP spid="126" grpId="0" animBg="1"/>
      <p:bldP spid="127" grpId="0" animBg="1"/>
      <p:bldP spid="128" grpId="0"/>
      <p:bldP spid="129" grpId="0"/>
      <p:bldP spid="130" grpId="0" animBg="1"/>
      <p:bldP spid="131" grpId="0"/>
      <p:bldP spid="1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a:extLst>
              <a:ext uri="{FF2B5EF4-FFF2-40B4-BE49-F238E27FC236}">
                <a16:creationId xmlns:a16="http://schemas.microsoft.com/office/drawing/2014/main" id="{F1E74DE0-01EE-D165-7298-1BE23B428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6" y="10310"/>
            <a:ext cx="641575" cy="6858000"/>
          </a:xfrm>
          <a:prstGeom prst="rect">
            <a:avLst/>
          </a:prstGeom>
        </p:spPr>
      </p:pic>
      <p:sp>
        <p:nvSpPr>
          <p:cNvPr id="23" name="TextBox 22">
            <a:extLst>
              <a:ext uri="{FF2B5EF4-FFF2-40B4-BE49-F238E27FC236}">
                <a16:creationId xmlns:a16="http://schemas.microsoft.com/office/drawing/2014/main" id="{87DEC5C8-0BBE-6B0E-CBBD-138E8ABAEE66}"/>
              </a:ext>
            </a:extLst>
          </p:cNvPr>
          <p:cNvSpPr txBox="1"/>
          <p:nvPr/>
        </p:nvSpPr>
        <p:spPr>
          <a:xfrm>
            <a:off x="1607655" y="505706"/>
            <a:ext cx="2730500" cy="276999"/>
          </a:xfrm>
          <a:prstGeom prst="rect">
            <a:avLst/>
          </a:prstGeom>
          <a:noFill/>
        </p:spPr>
        <p:txBody>
          <a:bodyPr wrap="square">
            <a:spAutoFit/>
          </a:bodyPr>
          <a:lstStyle/>
          <a:p>
            <a:r>
              <a:rPr lang="ru-RU" altLang="ru-RU" sz="1200" b="1" dirty="0">
                <a:latin typeface="Century Schoolbook" panose="02040604050505020304" pitchFamily="18" charset="0"/>
                <a:cs typeface="Times New Roman" panose="02020603050405020304" pitchFamily="18" charset="0"/>
              </a:rPr>
              <a:t>Проведение конференций </a:t>
            </a:r>
            <a:endParaRPr lang="ru-RU" sz="1200" b="1" dirty="0">
              <a:latin typeface="Century Schoolbook" panose="02040604050505020304" pitchFamily="18" charset="0"/>
            </a:endParaRPr>
          </a:p>
        </p:txBody>
      </p:sp>
      <p:pic>
        <p:nvPicPr>
          <p:cNvPr id="24" name="Рисунок 23">
            <a:extLst>
              <a:ext uri="{FF2B5EF4-FFF2-40B4-BE49-F238E27FC236}">
                <a16:creationId xmlns:a16="http://schemas.microsoft.com/office/drawing/2014/main" id="{56AB88DE-6601-3629-06FA-F48C3BCF091C}"/>
              </a:ext>
            </a:extLst>
          </p:cNvPr>
          <p:cNvPicPr>
            <a:picLocks noChangeAspect="1"/>
          </p:cNvPicPr>
          <p:nvPr/>
        </p:nvPicPr>
        <p:blipFill>
          <a:blip r:embed="rId3"/>
          <a:stretch>
            <a:fillRect/>
          </a:stretch>
        </p:blipFill>
        <p:spPr>
          <a:xfrm>
            <a:off x="1142395" y="430633"/>
            <a:ext cx="359271" cy="358886"/>
          </a:xfrm>
          <a:prstGeom prst="rect">
            <a:avLst/>
          </a:prstGeom>
        </p:spPr>
      </p:pic>
      <p:sp>
        <p:nvSpPr>
          <p:cNvPr id="25" name="Freeform 3">
            <a:extLst>
              <a:ext uri="{FF2B5EF4-FFF2-40B4-BE49-F238E27FC236}">
                <a16:creationId xmlns:a16="http://schemas.microsoft.com/office/drawing/2014/main" id="{12E32E3A-1761-7007-1EF8-9D068DF12E1F}"/>
              </a:ext>
            </a:extLst>
          </p:cNvPr>
          <p:cNvSpPr>
            <a:spLocks/>
          </p:cNvSpPr>
          <p:nvPr/>
        </p:nvSpPr>
        <p:spPr bwMode="gray">
          <a:xfrm flipH="1" flipV="1">
            <a:off x="995292" y="2270232"/>
            <a:ext cx="10867726" cy="1523324"/>
          </a:xfrm>
          <a:custGeom>
            <a:avLst/>
            <a:gdLst/>
            <a:ahLst/>
            <a:cxnLst>
              <a:cxn ang="0">
                <a:pos x="3724" y="288"/>
              </a:cxn>
              <a:cxn ang="0">
                <a:pos x="1346" y="290"/>
              </a:cxn>
              <a:cxn ang="0">
                <a:pos x="1246" y="258"/>
              </a:cxn>
              <a:cxn ang="0">
                <a:pos x="1066" y="79"/>
              </a:cxn>
              <a:cxn ang="0">
                <a:pos x="923" y="4"/>
              </a:cxn>
              <a:cxn ang="0">
                <a:pos x="103" y="4"/>
              </a:cxn>
              <a:cxn ang="0">
                <a:pos x="2" y="88"/>
              </a:cxn>
              <a:cxn ang="0">
                <a:pos x="2" y="729"/>
              </a:cxn>
              <a:cxn ang="0">
                <a:pos x="103" y="804"/>
              </a:cxn>
              <a:cxn ang="0">
                <a:pos x="3688" y="804"/>
              </a:cxn>
              <a:cxn ang="0">
                <a:pos x="3790" y="716"/>
              </a:cxn>
              <a:cxn ang="0">
                <a:pos x="3790" y="356"/>
              </a:cxn>
              <a:cxn ang="0">
                <a:pos x="3724" y="288"/>
              </a:cxn>
            </a:cxnLst>
            <a:rect l="0" t="0" r="r" b="b"/>
            <a:pathLst>
              <a:path w="3796" h="816">
                <a:moveTo>
                  <a:pt x="3724" y="288"/>
                </a:moveTo>
                <a:cubicBezTo>
                  <a:pt x="2535" y="289"/>
                  <a:pt x="1346" y="290"/>
                  <a:pt x="1346" y="290"/>
                </a:cubicBezTo>
                <a:cubicBezTo>
                  <a:pt x="1304" y="288"/>
                  <a:pt x="1272" y="282"/>
                  <a:pt x="1246" y="258"/>
                </a:cubicBezTo>
                <a:cubicBezTo>
                  <a:pt x="1156" y="168"/>
                  <a:pt x="1066" y="79"/>
                  <a:pt x="1066" y="79"/>
                </a:cubicBezTo>
                <a:cubicBezTo>
                  <a:pt x="1034" y="48"/>
                  <a:pt x="1002" y="0"/>
                  <a:pt x="923" y="4"/>
                </a:cubicBezTo>
                <a:cubicBezTo>
                  <a:pt x="513" y="4"/>
                  <a:pt x="103" y="4"/>
                  <a:pt x="103" y="4"/>
                </a:cubicBezTo>
                <a:cubicBezTo>
                  <a:pt x="38" y="4"/>
                  <a:pt x="0" y="42"/>
                  <a:pt x="2" y="88"/>
                </a:cubicBezTo>
                <a:cubicBezTo>
                  <a:pt x="2" y="410"/>
                  <a:pt x="2" y="729"/>
                  <a:pt x="2" y="729"/>
                </a:cubicBezTo>
                <a:cubicBezTo>
                  <a:pt x="0" y="812"/>
                  <a:pt x="103" y="804"/>
                  <a:pt x="103" y="804"/>
                </a:cubicBezTo>
                <a:cubicBezTo>
                  <a:pt x="1895" y="804"/>
                  <a:pt x="3688" y="804"/>
                  <a:pt x="3688" y="804"/>
                </a:cubicBezTo>
                <a:cubicBezTo>
                  <a:pt x="3688" y="804"/>
                  <a:pt x="3794" y="816"/>
                  <a:pt x="3790" y="716"/>
                </a:cubicBezTo>
                <a:cubicBezTo>
                  <a:pt x="3790" y="536"/>
                  <a:pt x="3790" y="356"/>
                  <a:pt x="3790" y="356"/>
                </a:cubicBezTo>
                <a:cubicBezTo>
                  <a:pt x="3790" y="356"/>
                  <a:pt x="3796" y="288"/>
                  <a:pt x="3724" y="288"/>
                </a:cubicBezTo>
                <a:close/>
              </a:path>
            </a:pathLst>
          </a:custGeom>
          <a:gradFill flip="none" rotWithShape="1">
            <a:gsLst>
              <a:gs pos="0">
                <a:srgbClr val="6EFF01">
                  <a:alpha val="50000"/>
                </a:srgbClr>
              </a:gs>
              <a:gs pos="90000">
                <a:srgbClr val="0F5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en-US" sz="1600" b="1" dirty="0">
              <a:solidFill>
                <a:schemeClr val="bg1"/>
              </a:solidFill>
              <a:latin typeface="微软雅黑" pitchFamily="34" charset="-122"/>
              <a:ea typeface="微软雅黑" pitchFamily="34" charset="-122"/>
            </a:endParaRPr>
          </a:p>
        </p:txBody>
      </p:sp>
      <p:sp>
        <p:nvSpPr>
          <p:cNvPr id="26" name="Freeform 4">
            <a:extLst>
              <a:ext uri="{FF2B5EF4-FFF2-40B4-BE49-F238E27FC236}">
                <a16:creationId xmlns:a16="http://schemas.microsoft.com/office/drawing/2014/main" id="{A8A22EE3-1886-3BED-A43F-C56A0FFA9D9C}"/>
              </a:ext>
            </a:extLst>
          </p:cNvPr>
          <p:cNvSpPr>
            <a:spLocks/>
          </p:cNvSpPr>
          <p:nvPr/>
        </p:nvSpPr>
        <p:spPr bwMode="gray">
          <a:xfrm>
            <a:off x="1052809" y="896699"/>
            <a:ext cx="10840739" cy="1364995"/>
          </a:xfrm>
          <a:custGeom>
            <a:avLst/>
            <a:gdLst/>
            <a:ahLst/>
            <a:cxnLst>
              <a:cxn ang="0">
                <a:pos x="3724" y="288"/>
              </a:cxn>
              <a:cxn ang="0">
                <a:pos x="1346" y="290"/>
              </a:cxn>
              <a:cxn ang="0">
                <a:pos x="1246" y="258"/>
              </a:cxn>
              <a:cxn ang="0">
                <a:pos x="1066" y="79"/>
              </a:cxn>
              <a:cxn ang="0">
                <a:pos x="923" y="4"/>
              </a:cxn>
              <a:cxn ang="0">
                <a:pos x="103" y="4"/>
              </a:cxn>
              <a:cxn ang="0">
                <a:pos x="2" y="88"/>
              </a:cxn>
              <a:cxn ang="0">
                <a:pos x="2" y="729"/>
              </a:cxn>
              <a:cxn ang="0">
                <a:pos x="103" y="804"/>
              </a:cxn>
              <a:cxn ang="0">
                <a:pos x="3688" y="804"/>
              </a:cxn>
              <a:cxn ang="0">
                <a:pos x="3790" y="716"/>
              </a:cxn>
              <a:cxn ang="0">
                <a:pos x="3790" y="356"/>
              </a:cxn>
              <a:cxn ang="0">
                <a:pos x="3724" y="288"/>
              </a:cxn>
            </a:cxnLst>
            <a:rect l="0" t="0" r="r" b="b"/>
            <a:pathLst>
              <a:path w="3796" h="816">
                <a:moveTo>
                  <a:pt x="3724" y="288"/>
                </a:moveTo>
                <a:cubicBezTo>
                  <a:pt x="2535" y="289"/>
                  <a:pt x="1346" y="290"/>
                  <a:pt x="1346" y="290"/>
                </a:cubicBezTo>
                <a:cubicBezTo>
                  <a:pt x="1304" y="288"/>
                  <a:pt x="1272" y="282"/>
                  <a:pt x="1246" y="258"/>
                </a:cubicBezTo>
                <a:cubicBezTo>
                  <a:pt x="1156" y="168"/>
                  <a:pt x="1066" y="79"/>
                  <a:pt x="1066" y="79"/>
                </a:cubicBezTo>
                <a:cubicBezTo>
                  <a:pt x="1034" y="48"/>
                  <a:pt x="1002" y="0"/>
                  <a:pt x="923" y="4"/>
                </a:cubicBezTo>
                <a:cubicBezTo>
                  <a:pt x="513" y="4"/>
                  <a:pt x="103" y="4"/>
                  <a:pt x="103" y="4"/>
                </a:cubicBezTo>
                <a:cubicBezTo>
                  <a:pt x="38" y="4"/>
                  <a:pt x="0" y="42"/>
                  <a:pt x="2" y="88"/>
                </a:cubicBezTo>
                <a:cubicBezTo>
                  <a:pt x="2" y="410"/>
                  <a:pt x="2" y="729"/>
                  <a:pt x="2" y="729"/>
                </a:cubicBezTo>
                <a:cubicBezTo>
                  <a:pt x="0" y="812"/>
                  <a:pt x="103" y="804"/>
                  <a:pt x="103" y="804"/>
                </a:cubicBezTo>
                <a:cubicBezTo>
                  <a:pt x="1895" y="804"/>
                  <a:pt x="3688" y="804"/>
                  <a:pt x="3688" y="804"/>
                </a:cubicBezTo>
                <a:cubicBezTo>
                  <a:pt x="3688" y="804"/>
                  <a:pt x="3794" y="816"/>
                  <a:pt x="3790" y="716"/>
                </a:cubicBezTo>
                <a:cubicBezTo>
                  <a:pt x="3790" y="536"/>
                  <a:pt x="3790" y="356"/>
                  <a:pt x="3790" y="356"/>
                </a:cubicBezTo>
                <a:cubicBezTo>
                  <a:pt x="3790" y="356"/>
                  <a:pt x="3796" y="288"/>
                  <a:pt x="3724" y="288"/>
                </a:cubicBezTo>
                <a:close/>
              </a:path>
            </a:pathLst>
          </a:custGeom>
          <a:gradFill flip="none" rotWithShape="1">
            <a:gsLst>
              <a:gs pos="0">
                <a:srgbClr val="00DFF6">
                  <a:alpha val="50000"/>
                </a:srgbClr>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en-US" sz="1600" b="1" dirty="0">
              <a:solidFill>
                <a:schemeClr val="bg1"/>
              </a:solidFill>
              <a:latin typeface="微软雅黑" pitchFamily="34" charset="-122"/>
              <a:ea typeface="微软雅黑" pitchFamily="34" charset="-122"/>
            </a:endParaRPr>
          </a:p>
        </p:txBody>
      </p:sp>
      <p:sp>
        <p:nvSpPr>
          <p:cNvPr id="27" name="Rectangle 5">
            <a:extLst>
              <a:ext uri="{FF2B5EF4-FFF2-40B4-BE49-F238E27FC236}">
                <a16:creationId xmlns:a16="http://schemas.microsoft.com/office/drawing/2014/main" id="{D7626AAE-DCDF-14D9-FC1D-84FAF66216DC}"/>
              </a:ext>
            </a:extLst>
          </p:cNvPr>
          <p:cNvSpPr>
            <a:spLocks noChangeArrowheads="1"/>
          </p:cNvSpPr>
          <p:nvPr/>
        </p:nvSpPr>
        <p:spPr bwMode="gray">
          <a:xfrm>
            <a:off x="1153172" y="1361059"/>
            <a:ext cx="1914526" cy="1639888"/>
          </a:xfrm>
          <a:prstGeom prst="rect">
            <a:avLst/>
          </a:prstGeom>
          <a:solidFill>
            <a:schemeClr val="bg1">
              <a:alpha val="94000"/>
            </a:schemeClr>
          </a:solidFill>
          <a:ln w="25400">
            <a:noFill/>
          </a:ln>
          <a:effectLst>
            <a:outerShdw blurRad="225425" dist="38100" dir="5220000" algn="ctr">
              <a:srgbClr val="000000">
                <a:alpha val="33000"/>
              </a:srgbClr>
            </a:outerShdw>
          </a:effectLst>
          <a:scene3d>
            <a:camera prst="orthographicFront"/>
            <a:lightRig rig="balanced" dir="t"/>
          </a:scene3d>
          <a:sp3d contourW="50800" prstMaterial="plastic">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latin typeface="微软雅黑" pitchFamily="34" charset="-122"/>
              <a:ea typeface="微软雅黑" pitchFamily="34" charset="-122"/>
            </a:endParaRPr>
          </a:p>
        </p:txBody>
      </p:sp>
      <p:sp>
        <p:nvSpPr>
          <p:cNvPr id="28" name="Rectangle 6">
            <a:extLst>
              <a:ext uri="{FF2B5EF4-FFF2-40B4-BE49-F238E27FC236}">
                <a16:creationId xmlns:a16="http://schemas.microsoft.com/office/drawing/2014/main" id="{D70E85F4-265E-E780-1CE7-E4DCD09EF9E0}"/>
              </a:ext>
            </a:extLst>
          </p:cNvPr>
          <p:cNvSpPr>
            <a:spLocks noChangeArrowheads="1"/>
          </p:cNvSpPr>
          <p:nvPr/>
        </p:nvSpPr>
        <p:spPr bwMode="gray">
          <a:xfrm>
            <a:off x="3215565" y="1346076"/>
            <a:ext cx="1841501" cy="1665134"/>
          </a:xfrm>
          <a:prstGeom prst="rect">
            <a:avLst/>
          </a:prstGeom>
          <a:solidFill>
            <a:schemeClr val="bg1">
              <a:alpha val="94000"/>
            </a:schemeClr>
          </a:solidFill>
          <a:ln w="25400">
            <a:noFill/>
          </a:ln>
          <a:effectLst>
            <a:outerShdw blurRad="225425" dist="38100" dir="5220000" algn="ctr">
              <a:srgbClr val="000000">
                <a:alpha val="33000"/>
              </a:srgbClr>
            </a:outerShdw>
          </a:effectLst>
          <a:scene3d>
            <a:camera prst="orthographicFront"/>
            <a:lightRig rig="balanced" dir="t"/>
          </a:scene3d>
          <a:sp3d contourW="50800" prstMaterial="plastic">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latin typeface="微软雅黑" pitchFamily="34" charset="-122"/>
              <a:ea typeface="微软雅黑" pitchFamily="34" charset="-122"/>
            </a:endParaRPr>
          </a:p>
        </p:txBody>
      </p:sp>
      <p:sp>
        <p:nvSpPr>
          <p:cNvPr id="30" name="Rectangle 8">
            <a:extLst>
              <a:ext uri="{FF2B5EF4-FFF2-40B4-BE49-F238E27FC236}">
                <a16:creationId xmlns:a16="http://schemas.microsoft.com/office/drawing/2014/main" id="{308F9766-EEC5-A710-61CC-4449AC860C65}"/>
              </a:ext>
            </a:extLst>
          </p:cNvPr>
          <p:cNvSpPr>
            <a:spLocks noChangeArrowheads="1"/>
          </p:cNvSpPr>
          <p:nvPr/>
        </p:nvSpPr>
        <p:spPr bwMode="gray">
          <a:xfrm>
            <a:off x="5347824" y="852838"/>
            <a:ext cx="6504586" cy="2681655"/>
          </a:xfrm>
          <a:prstGeom prst="rect">
            <a:avLst/>
          </a:prstGeom>
          <a:solidFill>
            <a:schemeClr val="bg1">
              <a:alpha val="94000"/>
            </a:schemeClr>
          </a:solidFill>
          <a:ln w="25400">
            <a:noFill/>
          </a:ln>
          <a:effectLst>
            <a:outerShdw blurRad="225425" dist="38100" dir="5220000" algn="ctr">
              <a:srgbClr val="000000">
                <a:alpha val="33000"/>
              </a:srgbClr>
            </a:outerShdw>
          </a:effectLst>
          <a:scene3d>
            <a:camera prst="orthographicFront"/>
            <a:lightRig rig="balanced" dir="t"/>
          </a:scene3d>
          <a:sp3d contourW="50800" prstMaterial="plastic">
            <a:bevelT w="101600" prst="artDeco"/>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p>
            <a:pPr marL="171450" indent="-171450" algn="just">
              <a:buFont typeface="Wingdings" panose="05000000000000000000" pitchFamily="2" charset="2"/>
              <a:buChar char="Ø"/>
            </a:pPr>
            <a:r>
              <a:rPr lang="ru-RU" altLang="ru-RU" sz="1200" b="1" dirty="0">
                <a:solidFill>
                  <a:schemeClr val="tx1"/>
                </a:solidFill>
              </a:rPr>
              <a:t>«Перспективы внедрения инновационных технологий в медицине и фармации» </a:t>
            </a:r>
            <a:r>
              <a:rPr lang="ru-RU" altLang="ru-RU" sz="1200" dirty="0">
                <a:solidFill>
                  <a:schemeClr val="tx1"/>
                </a:solidFill>
              </a:rPr>
              <a:t>(фармацевтический факультет в партнерстве с «</a:t>
            </a:r>
            <a:r>
              <a:rPr lang="ru-RU" altLang="ru-RU" sz="1200" dirty="0" err="1">
                <a:solidFill>
                  <a:schemeClr val="tx1"/>
                </a:solidFill>
              </a:rPr>
              <a:t>Эколаб</a:t>
            </a:r>
            <a:r>
              <a:rPr lang="ru-RU" altLang="ru-RU" sz="1200" dirty="0">
                <a:solidFill>
                  <a:schemeClr val="tx1"/>
                </a:solidFill>
              </a:rPr>
              <a:t>». </a:t>
            </a:r>
          </a:p>
          <a:p>
            <a:pPr marL="171450" indent="-171450" algn="just">
              <a:buFont typeface="Wingdings" panose="05000000000000000000" pitchFamily="2" charset="2"/>
              <a:buChar char="Ø"/>
            </a:pPr>
            <a:endParaRPr lang="ru-RU" altLang="ru-RU" sz="1200" dirty="0">
              <a:solidFill>
                <a:schemeClr val="tx1"/>
              </a:solidFill>
            </a:endParaRPr>
          </a:p>
          <a:p>
            <a:pPr marL="171450" indent="-171450" algn="just">
              <a:buFont typeface="Wingdings" panose="05000000000000000000" pitchFamily="2" charset="2"/>
              <a:buChar char="Ø"/>
            </a:pPr>
            <a:r>
              <a:rPr lang="ru-RU" altLang="ru-RU" sz="1200" b="1" dirty="0">
                <a:solidFill>
                  <a:schemeClr val="tx1"/>
                </a:solidFill>
              </a:rPr>
              <a:t>«Медицина и фармация: прошлое, настоящее,  будущее» </a:t>
            </a:r>
            <a:r>
              <a:rPr lang="ru-RU" altLang="ru-RU" sz="1200" dirty="0">
                <a:solidFill>
                  <a:schemeClr val="tx1"/>
                </a:solidFill>
              </a:rPr>
              <a:t>(фармацевтический факультет в партнерстве с «</a:t>
            </a:r>
            <a:r>
              <a:rPr lang="ru-RU" altLang="ru-RU" sz="1200" dirty="0" err="1">
                <a:solidFill>
                  <a:schemeClr val="tx1"/>
                </a:solidFill>
              </a:rPr>
              <a:t>Эколаб</a:t>
            </a:r>
            <a:r>
              <a:rPr lang="ru-RU" altLang="ru-RU" sz="1200" dirty="0">
                <a:solidFill>
                  <a:schemeClr val="tx1"/>
                </a:solidFill>
              </a:rPr>
              <a:t>». </a:t>
            </a:r>
          </a:p>
          <a:p>
            <a:pPr marL="171450" indent="-171450" algn="just">
              <a:buFont typeface="Wingdings" panose="05000000000000000000" pitchFamily="2" charset="2"/>
              <a:buChar char="Ø"/>
            </a:pPr>
            <a:endParaRPr lang="ru-RU" altLang="ru-RU" sz="1200" b="1" dirty="0">
              <a:solidFill>
                <a:schemeClr val="tx1"/>
              </a:solidFill>
            </a:endParaRPr>
          </a:p>
          <a:p>
            <a:pPr marL="171450" indent="-171450" algn="just">
              <a:buFont typeface="Wingdings" panose="05000000000000000000" pitchFamily="2" charset="2"/>
              <a:buChar char="Ø"/>
            </a:pPr>
            <a:r>
              <a:rPr lang="ru-RU" altLang="ru-RU" sz="1200" b="1" dirty="0">
                <a:solidFill>
                  <a:schemeClr val="tx1"/>
                </a:solidFill>
              </a:rPr>
              <a:t>«Феномен Петра Первого в русской истории, культуре и художественной литературе» </a:t>
            </a:r>
            <a:r>
              <a:rPr lang="ru-RU" altLang="ru-RU" sz="1200" dirty="0">
                <a:solidFill>
                  <a:schemeClr val="tx1"/>
                </a:solidFill>
              </a:rPr>
              <a:t>(совместный проект филологического факультета, факультета начального образования.</a:t>
            </a:r>
          </a:p>
          <a:p>
            <a:pPr algn="just"/>
            <a:endParaRPr lang="ru-RU" altLang="ru-RU" sz="1200" b="1" dirty="0">
              <a:solidFill>
                <a:schemeClr val="tx1"/>
              </a:solidFill>
            </a:endParaRPr>
          </a:p>
          <a:p>
            <a:pPr marL="171450" indent="-171450" algn="just">
              <a:buFont typeface="Wingdings" panose="05000000000000000000" pitchFamily="2" charset="2"/>
              <a:buChar char="Ø"/>
            </a:pPr>
            <a:r>
              <a:rPr lang="ru-RU" altLang="ru-RU" sz="1200" b="1" dirty="0">
                <a:solidFill>
                  <a:schemeClr val="tx1"/>
                </a:solidFill>
              </a:rPr>
              <a:t>«Сталинградский рубеж: подвиг советского народа в оценке современной науки»</a:t>
            </a:r>
            <a:r>
              <a:rPr lang="ru-RU" altLang="ru-RU" sz="1200" dirty="0">
                <a:solidFill>
                  <a:schemeClr val="tx1"/>
                </a:solidFill>
              </a:rPr>
              <a:t> (юридический факультет. </a:t>
            </a:r>
            <a:endParaRPr lang="ru-RU" altLang="ru-RU" sz="1200" b="1" dirty="0">
              <a:solidFill>
                <a:schemeClr val="tx1"/>
              </a:solidFill>
            </a:endParaRPr>
          </a:p>
          <a:p>
            <a:pPr marL="171450" indent="-171450" algn="just">
              <a:buFont typeface="Wingdings" panose="05000000000000000000" pitchFamily="2" charset="2"/>
              <a:buChar char="Ø"/>
            </a:pPr>
            <a:endParaRPr lang="ru-RU" altLang="ru-RU" sz="1200" dirty="0">
              <a:solidFill>
                <a:schemeClr val="tx1"/>
              </a:solidFill>
            </a:endParaRPr>
          </a:p>
          <a:p>
            <a:pPr marL="171450" indent="-171450" algn="just">
              <a:buFont typeface="Wingdings" panose="05000000000000000000" pitchFamily="2" charset="2"/>
              <a:buChar char="Ø"/>
            </a:pPr>
            <a:r>
              <a:rPr lang="ru-RU" altLang="ru-RU" sz="1200" b="1" dirty="0">
                <a:solidFill>
                  <a:schemeClr val="tx1"/>
                </a:solidFill>
              </a:rPr>
              <a:t>«Современные проблемы математики, физики и физико-математического образования»</a:t>
            </a:r>
            <a:r>
              <a:rPr lang="ru-RU" altLang="ru-RU" sz="1200" dirty="0">
                <a:solidFill>
                  <a:schemeClr val="tx1"/>
                </a:solidFill>
              </a:rPr>
              <a:t> (факультет математики, физики и экономики. </a:t>
            </a:r>
            <a:endParaRPr lang="ru-RU" altLang="ru-RU" sz="1200" b="1" dirty="0">
              <a:solidFill>
                <a:schemeClr val="tx1"/>
              </a:solidFill>
            </a:endParaRPr>
          </a:p>
          <a:p>
            <a:pPr algn="just"/>
            <a:endParaRPr lang="ru-RU" altLang="ru-RU" sz="1200" dirty="0">
              <a:solidFill>
                <a:schemeClr val="tx1"/>
              </a:solidFill>
            </a:endParaRPr>
          </a:p>
        </p:txBody>
      </p:sp>
      <p:sp>
        <p:nvSpPr>
          <p:cNvPr id="31" name="Rectangle 9">
            <a:extLst>
              <a:ext uri="{FF2B5EF4-FFF2-40B4-BE49-F238E27FC236}">
                <a16:creationId xmlns:a16="http://schemas.microsoft.com/office/drawing/2014/main" id="{97585E13-EB4D-6AA5-B194-047B881CF5C6}"/>
              </a:ext>
            </a:extLst>
          </p:cNvPr>
          <p:cNvSpPr>
            <a:spLocks noChangeArrowheads="1"/>
          </p:cNvSpPr>
          <p:nvPr/>
        </p:nvSpPr>
        <p:spPr bwMode="white">
          <a:xfrm>
            <a:off x="1066303" y="667246"/>
            <a:ext cx="2219325" cy="457200"/>
          </a:xfrm>
          <a:prstGeom prst="rect">
            <a:avLst/>
          </a:prstGeom>
          <a:noFill/>
          <a:ln w="9525" algn="ctr">
            <a:noFill/>
            <a:miter lim="800000"/>
            <a:headEnd/>
            <a:tailEnd/>
          </a:ln>
          <a:effectLst>
            <a:outerShdw dist="35921" dir="2700000" algn="ctr" rotWithShape="0">
              <a:srgbClr val="333333">
                <a:alpha val="50000"/>
              </a:srgbClr>
            </a:outerShdw>
          </a:effectLst>
        </p:spPr>
        <p:txBody>
          <a:bodyPr>
            <a:spAutoFit/>
          </a:bodyPr>
          <a:lstStyle/>
          <a:p>
            <a:pPr>
              <a:defRPr/>
            </a:pPr>
            <a:r>
              <a:rPr lang="en-US" altLang="zh-CN" sz="2400" b="1" i="1" dirty="0">
                <a:solidFill>
                  <a:srgbClr val="F8F8F8"/>
                </a:solidFill>
                <a:ea typeface="宋体" charset="-122"/>
              </a:rPr>
              <a:t> </a:t>
            </a:r>
          </a:p>
        </p:txBody>
      </p:sp>
      <p:cxnSp>
        <p:nvCxnSpPr>
          <p:cNvPr id="36" name="AutoShape 15">
            <a:extLst>
              <a:ext uri="{FF2B5EF4-FFF2-40B4-BE49-F238E27FC236}">
                <a16:creationId xmlns:a16="http://schemas.microsoft.com/office/drawing/2014/main" id="{5DDB300F-3737-87E4-AF30-CE2787F23A8C}"/>
              </a:ext>
            </a:extLst>
          </p:cNvPr>
          <p:cNvCxnSpPr>
            <a:cxnSpLocks noChangeShapeType="1"/>
          </p:cNvCxnSpPr>
          <p:nvPr/>
        </p:nvCxnSpPr>
        <p:spPr bwMode="gray">
          <a:xfrm>
            <a:off x="4052463" y="3232840"/>
            <a:ext cx="1711671" cy="340575"/>
          </a:xfrm>
          <a:prstGeom prst="bentConnector3">
            <a:avLst>
              <a:gd name="adj1" fmla="val 50000"/>
            </a:avLst>
          </a:prstGeom>
          <a:noFill/>
          <a:ln w="9525">
            <a:solidFill>
              <a:schemeClr val="accent2"/>
            </a:solidFill>
            <a:miter lim="800000"/>
            <a:headEnd type="triangle" w="med" len="med"/>
            <a:tailEnd type="triangle" w="med" len="med"/>
          </a:ln>
        </p:spPr>
      </p:cxnSp>
      <p:sp>
        <p:nvSpPr>
          <p:cNvPr id="39" name="AutoShape 25">
            <a:extLst>
              <a:ext uri="{FF2B5EF4-FFF2-40B4-BE49-F238E27FC236}">
                <a16:creationId xmlns:a16="http://schemas.microsoft.com/office/drawing/2014/main" id="{CE4F5B8E-6059-BE7F-71FD-9194262A7776}"/>
              </a:ext>
            </a:extLst>
          </p:cNvPr>
          <p:cNvSpPr>
            <a:spLocks noChangeArrowheads="1"/>
          </p:cNvSpPr>
          <p:nvPr/>
        </p:nvSpPr>
        <p:spPr bwMode="gray">
          <a:xfrm rot="10649285">
            <a:off x="3963563" y="2762126"/>
            <a:ext cx="177800" cy="152400"/>
          </a:xfrm>
          <a:prstGeom prst="triangle">
            <a:avLst>
              <a:gd name="adj" fmla="val 50000"/>
            </a:avLst>
          </a:prstGeom>
          <a:gradFill flip="none" rotWithShape="1">
            <a:gsLst>
              <a:gs pos="0">
                <a:srgbClr val="FFCF01"/>
              </a:gs>
              <a:gs pos="90000">
                <a:srgbClr val="E22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a:bevelT w="101600" prst="convex"/>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p>
            <a:pPr algn="ctr" eaLnBrk="0" fontAlgn="ctr" hangingPunct="0">
              <a:spcBef>
                <a:spcPts val="0"/>
              </a:spcBef>
              <a:spcAft>
                <a:spcPts val="0"/>
              </a:spcAft>
              <a:buClr>
                <a:srgbClr val="FF0000"/>
              </a:buClr>
              <a:buSzPct val="70000"/>
              <a:defRPr/>
            </a:pPr>
            <a:endParaRPr lang="zh-CN" altLang="zh-CN" sz="1600" dirty="0">
              <a:solidFill>
                <a:schemeClr val="bg1"/>
              </a:solidFill>
              <a:effectLst>
                <a:reflection blurRad="6350" stA="50000" endA="300" endPos="50000" dist="29997" dir="5400000" sy="-100000" algn="bl" rotWithShape="0"/>
              </a:effectLst>
              <a:latin typeface="微软雅黑" pitchFamily="34" charset="-122"/>
              <a:ea typeface="微软雅黑" pitchFamily="34" charset="-122"/>
            </a:endParaRPr>
          </a:p>
        </p:txBody>
      </p:sp>
      <p:sp>
        <p:nvSpPr>
          <p:cNvPr id="44" name="Rectangle 10">
            <a:extLst>
              <a:ext uri="{FF2B5EF4-FFF2-40B4-BE49-F238E27FC236}">
                <a16:creationId xmlns:a16="http://schemas.microsoft.com/office/drawing/2014/main" id="{0A377B1F-86FB-B7CF-0F25-9D5B250BC9FF}"/>
              </a:ext>
            </a:extLst>
          </p:cNvPr>
          <p:cNvSpPr>
            <a:spLocks noChangeArrowheads="1"/>
          </p:cNvSpPr>
          <p:nvPr/>
        </p:nvSpPr>
        <p:spPr bwMode="gray">
          <a:xfrm>
            <a:off x="1193195" y="1919386"/>
            <a:ext cx="1859113" cy="71000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dirty="0">
                <a:ln>
                  <a:noFill/>
                </a:ln>
                <a:solidFill>
                  <a:schemeClr val="tx1"/>
                </a:solidFill>
                <a:effectLst/>
                <a:latin typeface="Century Schoolbook" panose="02040604050505020304" pitchFamily="18" charset="0"/>
                <a:cs typeface="Times New Roman" pitchFamily="18" charset="0"/>
              </a:rPr>
              <a:t>39 конференций:</a:t>
            </a:r>
          </a:p>
          <a:p>
            <a:pPr marR="0" lvl="0" algn="just" defTabSz="914400" rtl="0" eaLnBrk="1" fontAlgn="base" latinLnBrk="0" hangingPunct="1">
              <a:lnSpc>
                <a:spcPct val="115000"/>
              </a:lnSpc>
              <a:spcBef>
                <a:spcPct val="0"/>
              </a:spcBef>
              <a:spcAft>
                <a:spcPct val="0"/>
              </a:spcAft>
              <a:buClrTx/>
              <a:buSzTx/>
              <a:tabLst/>
            </a:pPr>
            <a:r>
              <a:rPr kumimoji="0" lang="ru-RU" sz="1200" b="1" i="0" u="none" strike="noStrike" cap="none" normalizeH="0" baseline="0" dirty="0">
                <a:ln>
                  <a:noFill/>
                </a:ln>
                <a:solidFill>
                  <a:schemeClr val="tx1"/>
                </a:solidFill>
                <a:effectLst/>
                <a:latin typeface="Century Schoolbook" panose="02040604050505020304" pitchFamily="18" charset="0"/>
                <a:cs typeface="Times New Roman" pitchFamily="18" charset="0"/>
              </a:rPr>
              <a:t>- 22 всероссийских</a:t>
            </a:r>
          </a:p>
          <a:p>
            <a:pPr marR="0" lvl="0" algn="l" defTabSz="914400" rtl="0" eaLnBrk="1" fontAlgn="base" latinLnBrk="0" hangingPunct="1">
              <a:lnSpc>
                <a:spcPct val="115000"/>
              </a:lnSpc>
              <a:spcBef>
                <a:spcPct val="0"/>
              </a:spcBef>
              <a:spcAft>
                <a:spcPct val="0"/>
              </a:spcAft>
              <a:buClrTx/>
              <a:buSzTx/>
              <a:tabLst/>
            </a:pPr>
            <a:r>
              <a:rPr kumimoji="0" lang="ru-RU" sz="1200" b="1" i="0" u="none" strike="noStrike" cap="none" normalizeH="0" baseline="0" dirty="0">
                <a:ln>
                  <a:noFill/>
                </a:ln>
                <a:solidFill>
                  <a:schemeClr val="tx1"/>
                </a:solidFill>
                <a:effectLst/>
                <a:latin typeface="Century Schoolbook" panose="02040604050505020304" pitchFamily="18" charset="0"/>
                <a:cs typeface="Times New Roman" pitchFamily="18" charset="0"/>
              </a:rPr>
              <a:t>- 17 международных</a:t>
            </a:r>
          </a:p>
        </p:txBody>
      </p:sp>
      <p:sp>
        <p:nvSpPr>
          <p:cNvPr id="48" name="Rectangle 20">
            <a:extLst>
              <a:ext uri="{FF2B5EF4-FFF2-40B4-BE49-F238E27FC236}">
                <a16:creationId xmlns:a16="http://schemas.microsoft.com/office/drawing/2014/main" id="{B860B62A-6453-5765-2D61-E2F5E2793BC1}"/>
              </a:ext>
            </a:extLst>
          </p:cNvPr>
          <p:cNvSpPr>
            <a:spLocks noChangeArrowheads="1"/>
          </p:cNvSpPr>
          <p:nvPr/>
        </p:nvSpPr>
        <p:spPr bwMode="black">
          <a:xfrm>
            <a:off x="1849923" y="1549715"/>
            <a:ext cx="595035" cy="307777"/>
          </a:xfrm>
          <a:prstGeom prst="rect">
            <a:avLst/>
          </a:prstGeom>
          <a:noFill/>
          <a:ln w="9525">
            <a:noFill/>
            <a:miter lim="800000"/>
            <a:headEnd/>
            <a:tailEnd/>
          </a:ln>
        </p:spPr>
        <p:txBody>
          <a:bodyPr wrap="none">
            <a:spAutoFit/>
          </a:bodyPr>
          <a:lstStyle/>
          <a:p>
            <a:r>
              <a:rPr lang="ru-RU" altLang="zh-CN" sz="1400" b="1" dirty="0">
                <a:solidFill>
                  <a:schemeClr val="tx2"/>
                </a:solidFill>
                <a:latin typeface="Century Schoolbook" panose="02040604050505020304" pitchFamily="18" charset="0"/>
              </a:rPr>
              <a:t>2021</a:t>
            </a:r>
            <a:endParaRPr lang="en-US" altLang="zh-CN" sz="1400" b="1" dirty="0">
              <a:solidFill>
                <a:schemeClr val="tx2"/>
              </a:solidFill>
              <a:latin typeface="Century Schoolbook" panose="02040604050505020304" pitchFamily="18" charset="0"/>
            </a:endParaRPr>
          </a:p>
        </p:txBody>
      </p:sp>
      <p:sp>
        <p:nvSpPr>
          <p:cNvPr id="49" name="Rectangle 21">
            <a:extLst>
              <a:ext uri="{FF2B5EF4-FFF2-40B4-BE49-F238E27FC236}">
                <a16:creationId xmlns:a16="http://schemas.microsoft.com/office/drawing/2014/main" id="{DC9E863F-8608-4875-BC0A-D22544251CC0}"/>
              </a:ext>
            </a:extLst>
          </p:cNvPr>
          <p:cNvSpPr>
            <a:spLocks noChangeArrowheads="1"/>
          </p:cNvSpPr>
          <p:nvPr/>
        </p:nvSpPr>
        <p:spPr bwMode="black">
          <a:xfrm>
            <a:off x="3838035" y="1515305"/>
            <a:ext cx="595035" cy="307777"/>
          </a:xfrm>
          <a:prstGeom prst="rect">
            <a:avLst/>
          </a:prstGeom>
          <a:noFill/>
          <a:ln w="9525">
            <a:noFill/>
            <a:miter lim="800000"/>
            <a:headEnd/>
            <a:tailEnd/>
          </a:ln>
        </p:spPr>
        <p:txBody>
          <a:bodyPr wrap="none">
            <a:spAutoFit/>
          </a:bodyPr>
          <a:lstStyle/>
          <a:p>
            <a:r>
              <a:rPr lang="ru-RU" altLang="zh-CN" sz="1400" b="1" dirty="0">
                <a:solidFill>
                  <a:schemeClr val="tx2"/>
                </a:solidFill>
                <a:latin typeface="Century Schoolbook" panose="02040604050505020304" pitchFamily="18" charset="0"/>
              </a:rPr>
              <a:t>2022</a:t>
            </a:r>
            <a:endParaRPr lang="en-US" altLang="zh-CN" sz="1400" b="1" dirty="0">
              <a:solidFill>
                <a:schemeClr val="tx2"/>
              </a:solidFill>
              <a:latin typeface="Century Schoolbook" panose="02040604050505020304" pitchFamily="18" charset="0"/>
            </a:endParaRPr>
          </a:p>
        </p:txBody>
      </p:sp>
      <p:sp>
        <p:nvSpPr>
          <p:cNvPr id="62" name="TextBox 61">
            <a:extLst>
              <a:ext uri="{FF2B5EF4-FFF2-40B4-BE49-F238E27FC236}">
                <a16:creationId xmlns:a16="http://schemas.microsoft.com/office/drawing/2014/main" id="{A5842D08-28DF-577B-09A6-402944D734D9}"/>
              </a:ext>
            </a:extLst>
          </p:cNvPr>
          <p:cNvSpPr txBox="1"/>
          <p:nvPr/>
        </p:nvSpPr>
        <p:spPr>
          <a:xfrm>
            <a:off x="7073749" y="455682"/>
            <a:ext cx="3340251" cy="276999"/>
          </a:xfrm>
          <a:prstGeom prst="rect">
            <a:avLst/>
          </a:prstGeom>
          <a:noFill/>
        </p:spPr>
        <p:txBody>
          <a:bodyPr wrap="square">
            <a:spAutoFit/>
          </a:bodyPr>
          <a:lstStyle/>
          <a:p>
            <a:r>
              <a:rPr lang="ru-RU" altLang="ru-RU" sz="1200" b="1" dirty="0">
                <a:solidFill>
                  <a:schemeClr val="tx1"/>
                </a:solidFill>
                <a:latin typeface="Century Schoolbook" panose="02040604050505020304" pitchFamily="18" charset="0"/>
              </a:rPr>
              <a:t>Значимые конференции 2022 г.</a:t>
            </a:r>
            <a:endParaRPr lang="ru-RU" sz="1200" b="1" dirty="0">
              <a:latin typeface="Century Schoolbook" panose="02040604050505020304" pitchFamily="18" charset="0"/>
            </a:endParaRPr>
          </a:p>
        </p:txBody>
      </p:sp>
      <p:pic>
        <p:nvPicPr>
          <p:cNvPr id="63" name="Рисунок 62">
            <a:extLst>
              <a:ext uri="{FF2B5EF4-FFF2-40B4-BE49-F238E27FC236}">
                <a16:creationId xmlns:a16="http://schemas.microsoft.com/office/drawing/2014/main" id="{570D108C-63CB-3594-E0A9-B78110C5BB10}"/>
              </a:ext>
            </a:extLst>
          </p:cNvPr>
          <p:cNvPicPr>
            <a:picLocks noChangeAspect="1"/>
          </p:cNvPicPr>
          <p:nvPr/>
        </p:nvPicPr>
        <p:blipFill>
          <a:blip r:embed="rId3"/>
          <a:stretch>
            <a:fillRect/>
          </a:stretch>
        </p:blipFill>
        <p:spPr>
          <a:xfrm>
            <a:off x="6608489" y="419178"/>
            <a:ext cx="359271" cy="358886"/>
          </a:xfrm>
          <a:prstGeom prst="rect">
            <a:avLst/>
          </a:prstGeom>
        </p:spPr>
      </p:pic>
      <p:sp>
        <p:nvSpPr>
          <p:cNvPr id="65" name="TextBox 64">
            <a:extLst>
              <a:ext uri="{FF2B5EF4-FFF2-40B4-BE49-F238E27FC236}">
                <a16:creationId xmlns:a16="http://schemas.microsoft.com/office/drawing/2014/main" id="{2580B26A-C438-EF1C-72E4-F515E7F57937}"/>
              </a:ext>
            </a:extLst>
          </p:cNvPr>
          <p:cNvSpPr txBox="1"/>
          <p:nvPr/>
        </p:nvSpPr>
        <p:spPr>
          <a:xfrm>
            <a:off x="3219836" y="1906693"/>
            <a:ext cx="1849532" cy="710003"/>
          </a:xfrm>
          <a:prstGeom prst="rect">
            <a:avLst/>
          </a:prstGeom>
          <a:noFill/>
        </p:spPr>
        <p:txBody>
          <a:bodyPr wrap="square">
            <a:spAutoFit/>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ru-RU" sz="1200" b="1" i="0" u="none" strike="noStrike" kern="1200" cap="none" spc="0" normalizeH="0" baseline="0" noProof="0" dirty="0">
                <a:ln>
                  <a:noFill/>
                </a:ln>
                <a:solidFill>
                  <a:schemeClr val="tx1"/>
                </a:solidFill>
                <a:effectLst/>
                <a:uLnTx/>
                <a:uFillTx/>
                <a:latin typeface="Century Schoolbook" panose="02040604050505020304" pitchFamily="18" charset="0"/>
                <a:cs typeface="Times New Roman" pitchFamily="18" charset="0"/>
              </a:rPr>
              <a:t>30 конференций:</a:t>
            </a:r>
            <a:endParaRPr lang="ru-RU" sz="1200" b="1" dirty="0">
              <a:latin typeface="Century Schoolbook" panose="02040604050505020304" pitchFamily="18" charset="0"/>
              <a:cs typeface="Times New Roman" pitchFamily="18" charset="0"/>
            </a:endParaRPr>
          </a:p>
          <a:p>
            <a:pPr marL="0" marR="0" lvl="0" indent="0" defTabSz="914400" rtl="0" eaLnBrk="1" fontAlgn="base" latinLnBrk="0" hangingPunct="1">
              <a:lnSpc>
                <a:spcPct val="115000"/>
              </a:lnSpc>
              <a:spcBef>
                <a:spcPct val="0"/>
              </a:spcBef>
              <a:spcAft>
                <a:spcPct val="0"/>
              </a:spcAft>
              <a:buClrTx/>
              <a:buSzTx/>
              <a:buFontTx/>
              <a:buNone/>
              <a:tabLst/>
              <a:defRPr/>
            </a:pPr>
            <a:r>
              <a:rPr kumimoji="0" lang="ru-RU" sz="1200" b="1" i="0" u="none" strike="noStrike" kern="1200" cap="none" spc="0" normalizeH="0" baseline="0" noProof="0" dirty="0">
                <a:ln>
                  <a:noFill/>
                </a:ln>
                <a:solidFill>
                  <a:schemeClr val="tx1"/>
                </a:solidFill>
                <a:effectLst/>
                <a:uLnTx/>
                <a:uFillTx/>
                <a:latin typeface="Century Schoolbook" panose="02040604050505020304" pitchFamily="18" charset="0"/>
                <a:cs typeface="Times New Roman" pitchFamily="18" charset="0"/>
              </a:rPr>
              <a:t>- 19 всероссийских</a:t>
            </a:r>
          </a:p>
          <a:p>
            <a:pPr marR="0" lvl="0" algn="l" defTabSz="914400" rtl="0" eaLnBrk="1" fontAlgn="base" latinLnBrk="0" hangingPunct="1">
              <a:lnSpc>
                <a:spcPct val="115000"/>
              </a:lnSpc>
              <a:spcBef>
                <a:spcPct val="0"/>
              </a:spcBef>
              <a:spcAft>
                <a:spcPct val="0"/>
              </a:spcAft>
              <a:buClrTx/>
              <a:buSzTx/>
              <a:tabLst/>
              <a:defRPr/>
            </a:pPr>
            <a:r>
              <a:rPr kumimoji="0" lang="ru-RU" sz="1200" b="1" i="0" u="none" strike="noStrike" kern="1200" cap="none" spc="0" normalizeH="0" baseline="0" noProof="0" dirty="0">
                <a:ln>
                  <a:noFill/>
                </a:ln>
                <a:solidFill>
                  <a:schemeClr val="tx1"/>
                </a:solidFill>
                <a:effectLst/>
                <a:uLnTx/>
                <a:uFillTx/>
                <a:latin typeface="Century Schoolbook" panose="02040604050505020304" pitchFamily="18" charset="0"/>
                <a:cs typeface="Times New Roman" pitchFamily="18" charset="0"/>
              </a:rPr>
              <a:t>- 11 международных</a:t>
            </a:r>
          </a:p>
        </p:txBody>
      </p:sp>
      <p:pic>
        <p:nvPicPr>
          <p:cNvPr id="72" name="Рисунок 71">
            <a:extLst>
              <a:ext uri="{FF2B5EF4-FFF2-40B4-BE49-F238E27FC236}">
                <a16:creationId xmlns:a16="http://schemas.microsoft.com/office/drawing/2014/main" id="{CDAB01B9-736F-BBF5-68AC-E2F528426780}"/>
              </a:ext>
            </a:extLst>
          </p:cNvPr>
          <p:cNvPicPr>
            <a:picLocks noChangeAspect="1"/>
          </p:cNvPicPr>
          <p:nvPr/>
        </p:nvPicPr>
        <p:blipFill>
          <a:blip r:embed="rId3"/>
          <a:stretch>
            <a:fillRect/>
          </a:stretch>
        </p:blipFill>
        <p:spPr>
          <a:xfrm>
            <a:off x="1206861" y="4281807"/>
            <a:ext cx="359271" cy="358886"/>
          </a:xfrm>
          <a:prstGeom prst="rect">
            <a:avLst/>
          </a:prstGeom>
        </p:spPr>
      </p:pic>
      <p:sp>
        <p:nvSpPr>
          <p:cNvPr id="74" name="TextBox 73">
            <a:extLst>
              <a:ext uri="{FF2B5EF4-FFF2-40B4-BE49-F238E27FC236}">
                <a16:creationId xmlns:a16="http://schemas.microsoft.com/office/drawing/2014/main" id="{7E948FD2-7259-84E4-9BDE-9ECA72ED909E}"/>
              </a:ext>
            </a:extLst>
          </p:cNvPr>
          <p:cNvSpPr txBox="1"/>
          <p:nvPr/>
        </p:nvSpPr>
        <p:spPr>
          <a:xfrm>
            <a:off x="1739620" y="4307361"/>
            <a:ext cx="2876626" cy="307777"/>
          </a:xfrm>
          <a:prstGeom prst="rect">
            <a:avLst/>
          </a:prstGeom>
          <a:noFill/>
        </p:spPr>
        <p:txBody>
          <a:bodyPr wrap="square">
            <a:spAutoFit/>
          </a:bodyPr>
          <a:lstStyle/>
          <a:p>
            <a:r>
              <a:rPr lang="ru-RU" altLang="ru-RU" sz="1400" b="1" dirty="0">
                <a:latin typeface="Century Schoolbook" panose="02040604050505020304" pitchFamily="18" charset="0"/>
              </a:rPr>
              <a:t>Участие НПР в конкурсах </a:t>
            </a:r>
            <a:endParaRPr lang="ru-RU" sz="1400" b="1" dirty="0">
              <a:latin typeface="Century Schoolbook" panose="02040604050505020304" pitchFamily="18" charset="0"/>
            </a:endParaRPr>
          </a:p>
        </p:txBody>
      </p:sp>
      <p:grpSp>
        <p:nvGrpSpPr>
          <p:cNvPr id="75" name="Gruppieren 19">
            <a:extLst>
              <a:ext uri="{FF2B5EF4-FFF2-40B4-BE49-F238E27FC236}">
                <a16:creationId xmlns:a16="http://schemas.microsoft.com/office/drawing/2014/main" id="{F81997CF-F042-875F-8167-E91A533B32D8}"/>
              </a:ext>
            </a:extLst>
          </p:cNvPr>
          <p:cNvGrpSpPr/>
          <p:nvPr/>
        </p:nvGrpSpPr>
        <p:grpSpPr>
          <a:xfrm>
            <a:off x="1120969" y="3801150"/>
            <a:ext cx="10713847" cy="353304"/>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76" name="Pfeil nach links 15">
              <a:extLst>
                <a:ext uri="{FF2B5EF4-FFF2-40B4-BE49-F238E27FC236}">
                  <a16:creationId xmlns:a16="http://schemas.microsoft.com/office/drawing/2014/main" id="{30739A97-70C8-6A77-2C1F-BA1EEE4E4E7A}"/>
                </a:ext>
              </a:extLst>
            </p:cNvPr>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0000"/>
                </a:solidFill>
                <a:effectLst/>
                <a:uLnTx/>
                <a:uFillTx/>
                <a:latin typeface="Arial"/>
                <a:ea typeface="+mn-ea"/>
                <a:cs typeface="+mn-cs"/>
              </a:endParaRPr>
            </a:p>
          </p:txBody>
        </p:sp>
        <p:sp>
          <p:nvSpPr>
            <p:cNvPr id="77" name="Pfeil nach links 16">
              <a:extLst>
                <a:ext uri="{FF2B5EF4-FFF2-40B4-BE49-F238E27FC236}">
                  <a16:creationId xmlns:a16="http://schemas.microsoft.com/office/drawing/2014/main" id="{F805D793-7655-9799-E9FE-EC0FA2B3E42E}"/>
                </a:ext>
              </a:extLst>
            </p:cNvPr>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FF0000"/>
                </a:solidFill>
                <a:effectLst/>
                <a:uLnTx/>
                <a:uFillTx/>
                <a:latin typeface="Arial"/>
                <a:ea typeface="+mn-ea"/>
                <a:cs typeface="+mn-cs"/>
              </a:endParaRPr>
            </a:p>
          </p:txBody>
        </p:sp>
      </p:grpSp>
      <p:sp>
        <p:nvSpPr>
          <p:cNvPr id="78" name="矩形 14">
            <a:extLst>
              <a:ext uri="{FF2B5EF4-FFF2-40B4-BE49-F238E27FC236}">
                <a16:creationId xmlns:a16="http://schemas.microsoft.com/office/drawing/2014/main" id="{3CE950C8-5AEE-AF60-2291-5173256A9AAD}"/>
              </a:ext>
            </a:extLst>
          </p:cNvPr>
          <p:cNvSpPr/>
          <p:nvPr/>
        </p:nvSpPr>
        <p:spPr bwMode="auto">
          <a:xfrm>
            <a:off x="1120969" y="4900323"/>
            <a:ext cx="1478399" cy="1832892"/>
          </a:xfrm>
          <a:prstGeom prst="rect">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convex"/>
            <a:bevelB prst="angle"/>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79" name="矩形 15">
            <a:extLst>
              <a:ext uri="{FF2B5EF4-FFF2-40B4-BE49-F238E27FC236}">
                <a16:creationId xmlns:a16="http://schemas.microsoft.com/office/drawing/2014/main" id="{DF01A7BA-7CAF-7B10-89F1-89BEC6D6266A}"/>
              </a:ext>
            </a:extLst>
          </p:cNvPr>
          <p:cNvSpPr/>
          <p:nvPr/>
        </p:nvSpPr>
        <p:spPr bwMode="auto">
          <a:xfrm>
            <a:off x="3041637" y="4899598"/>
            <a:ext cx="1478399" cy="1832892"/>
          </a:xfrm>
          <a:prstGeom prst="rect">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convex"/>
            <a:bevelB prst="angle"/>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80" name="AutoShape 2">
            <a:extLst>
              <a:ext uri="{FF2B5EF4-FFF2-40B4-BE49-F238E27FC236}">
                <a16:creationId xmlns:a16="http://schemas.microsoft.com/office/drawing/2014/main" id="{E915F4E3-4581-0AFA-254F-1CE92B8BF9A8}"/>
              </a:ext>
            </a:extLst>
          </p:cNvPr>
          <p:cNvSpPr>
            <a:spLocks noChangeArrowheads="1"/>
          </p:cNvSpPr>
          <p:nvPr/>
        </p:nvSpPr>
        <p:spPr bwMode="auto">
          <a:xfrm>
            <a:off x="1172842" y="5350398"/>
            <a:ext cx="1478399" cy="931292"/>
          </a:xfrm>
          <a:prstGeom prst="roundRect">
            <a:avLst>
              <a:gd name="adj" fmla="val 11741"/>
            </a:avLst>
          </a:prstGeom>
          <a:gradFill flip="none" rotWithShape="1">
            <a:gsLst>
              <a:gs pos="0">
                <a:srgbClr val="FFCF01"/>
              </a:gs>
              <a:gs pos="90000">
                <a:srgbClr val="E22000"/>
              </a:gs>
            </a:gsLst>
            <a:lin ang="189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a:bevelT w="101600" prst="convex"/>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0" algn="ctr">
              <a:spcBef>
                <a:spcPts val="0"/>
              </a:spcBef>
              <a:spcAft>
                <a:spcPts val="0"/>
              </a:spcAft>
            </a:pPr>
            <a:r>
              <a:rPr lang="ru-RU" sz="1000" dirty="0">
                <a:solidFill>
                  <a:schemeClr val="tx1"/>
                </a:solidFill>
                <a:latin typeface="Century Schoolbook" panose="02040604050505020304" pitchFamily="18" charset="0"/>
                <a:cs typeface="Times New Roman" pitchFamily="18" charset="0"/>
              </a:rPr>
              <a:t> </a:t>
            </a:r>
            <a:r>
              <a:rPr lang="ru-RU" sz="1200" b="1" dirty="0">
                <a:solidFill>
                  <a:schemeClr val="tx1"/>
                </a:solidFill>
                <a:latin typeface="Century Schoolbook" panose="02040604050505020304" pitchFamily="18" charset="0"/>
                <a:cs typeface="Times New Roman" pitchFamily="18" charset="0"/>
              </a:rPr>
              <a:t>56 </a:t>
            </a:r>
            <a:r>
              <a:rPr lang="ru-RU" sz="1200" dirty="0">
                <a:solidFill>
                  <a:schemeClr val="tx1"/>
                </a:solidFill>
                <a:latin typeface="Century Schoolbook" panose="02040604050505020304" pitchFamily="18" charset="0"/>
                <a:cs typeface="Times New Roman" pitchFamily="18" charset="0"/>
              </a:rPr>
              <a:t>конкурсов</a:t>
            </a:r>
          </a:p>
          <a:p>
            <a:pPr lvl="0" algn="ctr">
              <a:spcBef>
                <a:spcPts val="0"/>
              </a:spcBef>
              <a:spcAft>
                <a:spcPts val="0"/>
              </a:spcAft>
            </a:pPr>
            <a:r>
              <a:rPr lang="ru-RU" sz="1200" b="1" dirty="0">
                <a:solidFill>
                  <a:schemeClr val="tx1"/>
                </a:solidFill>
                <a:latin typeface="Century Schoolbook" panose="02040604050505020304" pitchFamily="18" charset="0"/>
                <a:cs typeface="Times New Roman" pitchFamily="18" charset="0"/>
              </a:rPr>
              <a:t>62</a:t>
            </a:r>
            <a:r>
              <a:rPr lang="ru-RU" sz="1200" dirty="0">
                <a:solidFill>
                  <a:schemeClr val="tx1"/>
                </a:solidFill>
                <a:latin typeface="Century Schoolbook" panose="02040604050505020304" pitchFamily="18" charset="0"/>
                <a:cs typeface="Times New Roman" pitchFamily="18" charset="0"/>
              </a:rPr>
              <a:t> человека</a:t>
            </a:r>
          </a:p>
          <a:p>
            <a:pPr lvl="0" algn="ctr">
              <a:spcBef>
                <a:spcPts val="0"/>
              </a:spcBef>
              <a:spcAft>
                <a:spcPts val="0"/>
              </a:spcAft>
            </a:pPr>
            <a:r>
              <a:rPr lang="ru-RU" sz="1200" b="1" dirty="0">
                <a:solidFill>
                  <a:schemeClr val="tx1"/>
                </a:solidFill>
                <a:latin typeface="Century Schoolbook" panose="02040604050505020304" pitchFamily="18" charset="0"/>
                <a:cs typeface="Times New Roman" pitchFamily="18" charset="0"/>
              </a:rPr>
              <a:t>47</a:t>
            </a:r>
            <a:r>
              <a:rPr lang="ru-RU" sz="1200" dirty="0">
                <a:solidFill>
                  <a:schemeClr val="tx1"/>
                </a:solidFill>
                <a:latin typeface="Century Schoolbook" panose="02040604050505020304" pitchFamily="18" charset="0"/>
                <a:cs typeface="Times New Roman" pitchFamily="18" charset="0"/>
              </a:rPr>
              <a:t> победителей</a:t>
            </a:r>
          </a:p>
        </p:txBody>
      </p:sp>
      <p:sp>
        <p:nvSpPr>
          <p:cNvPr id="81" name="AutoShape 2">
            <a:extLst>
              <a:ext uri="{FF2B5EF4-FFF2-40B4-BE49-F238E27FC236}">
                <a16:creationId xmlns:a16="http://schemas.microsoft.com/office/drawing/2014/main" id="{D1776623-B529-82B6-CFEC-BD749016247B}"/>
              </a:ext>
            </a:extLst>
          </p:cNvPr>
          <p:cNvSpPr>
            <a:spLocks noChangeArrowheads="1"/>
          </p:cNvSpPr>
          <p:nvPr/>
        </p:nvSpPr>
        <p:spPr bwMode="auto">
          <a:xfrm>
            <a:off x="3041637" y="5350398"/>
            <a:ext cx="1521881" cy="931292"/>
          </a:xfrm>
          <a:prstGeom prst="roundRect">
            <a:avLst>
              <a:gd name="adj" fmla="val 11741"/>
            </a:avLst>
          </a:prstGeom>
          <a:gradFill flip="none" rotWithShape="1">
            <a:gsLst>
              <a:gs pos="0">
                <a:srgbClr val="6EFF01"/>
              </a:gs>
              <a:gs pos="90000">
                <a:srgbClr val="0F5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0" algn="ctr">
              <a:spcBef>
                <a:spcPts val="0"/>
              </a:spcBef>
              <a:spcAft>
                <a:spcPts val="0"/>
              </a:spcAft>
            </a:pPr>
            <a:r>
              <a:rPr lang="ru-RU" sz="1000" dirty="0">
                <a:solidFill>
                  <a:srgbClr val="FF0000"/>
                </a:solidFill>
                <a:latin typeface="Century Schoolbook" panose="02040604050505020304" pitchFamily="18" charset="0"/>
                <a:cs typeface="Times New Roman" pitchFamily="18" charset="0"/>
              </a:rPr>
              <a:t> </a:t>
            </a:r>
            <a:r>
              <a:rPr lang="ru-RU" sz="1200" b="1" dirty="0">
                <a:solidFill>
                  <a:schemeClr val="tx1"/>
                </a:solidFill>
                <a:latin typeface="Century Schoolbook" panose="02040604050505020304" pitchFamily="18" charset="0"/>
                <a:cs typeface="Times New Roman" pitchFamily="18" charset="0"/>
              </a:rPr>
              <a:t>43 </a:t>
            </a:r>
            <a:r>
              <a:rPr lang="ru-RU" sz="1200" dirty="0">
                <a:solidFill>
                  <a:schemeClr val="tx1"/>
                </a:solidFill>
                <a:latin typeface="Century Schoolbook" panose="02040604050505020304" pitchFamily="18" charset="0"/>
                <a:cs typeface="Times New Roman" pitchFamily="18" charset="0"/>
              </a:rPr>
              <a:t>конкурса</a:t>
            </a:r>
          </a:p>
          <a:p>
            <a:pPr lvl="0" algn="ctr">
              <a:spcBef>
                <a:spcPts val="0"/>
              </a:spcBef>
              <a:spcAft>
                <a:spcPts val="0"/>
              </a:spcAft>
            </a:pPr>
            <a:r>
              <a:rPr lang="ru-RU" sz="1200" b="1" dirty="0">
                <a:solidFill>
                  <a:schemeClr val="tx1"/>
                </a:solidFill>
                <a:latin typeface="Century Schoolbook" panose="02040604050505020304" pitchFamily="18" charset="0"/>
                <a:cs typeface="Times New Roman" pitchFamily="18" charset="0"/>
              </a:rPr>
              <a:t>59</a:t>
            </a:r>
            <a:r>
              <a:rPr lang="ru-RU" sz="1200" dirty="0">
                <a:solidFill>
                  <a:schemeClr val="tx1"/>
                </a:solidFill>
                <a:latin typeface="Century Schoolbook" panose="02040604050505020304" pitchFamily="18" charset="0"/>
                <a:cs typeface="Times New Roman" pitchFamily="18" charset="0"/>
              </a:rPr>
              <a:t> человек</a:t>
            </a:r>
          </a:p>
          <a:p>
            <a:pPr lvl="0" algn="ctr">
              <a:spcBef>
                <a:spcPts val="0"/>
              </a:spcBef>
              <a:spcAft>
                <a:spcPts val="0"/>
              </a:spcAft>
            </a:pPr>
            <a:r>
              <a:rPr lang="ru-RU" sz="1200" b="1" dirty="0">
                <a:solidFill>
                  <a:schemeClr val="tx1"/>
                </a:solidFill>
                <a:latin typeface="Century Schoolbook" panose="02040604050505020304" pitchFamily="18" charset="0"/>
                <a:cs typeface="Times New Roman" pitchFamily="18" charset="0"/>
              </a:rPr>
              <a:t>57</a:t>
            </a:r>
            <a:r>
              <a:rPr lang="ru-RU" sz="1200" dirty="0">
                <a:solidFill>
                  <a:schemeClr val="tx1"/>
                </a:solidFill>
                <a:latin typeface="Century Schoolbook" panose="02040604050505020304" pitchFamily="18" charset="0"/>
                <a:cs typeface="Times New Roman" pitchFamily="18" charset="0"/>
              </a:rPr>
              <a:t> победителей</a:t>
            </a:r>
          </a:p>
        </p:txBody>
      </p:sp>
      <p:sp>
        <p:nvSpPr>
          <p:cNvPr id="82" name="TextBox 147">
            <a:extLst>
              <a:ext uri="{FF2B5EF4-FFF2-40B4-BE49-F238E27FC236}">
                <a16:creationId xmlns:a16="http://schemas.microsoft.com/office/drawing/2014/main" id="{59B88D91-E176-68AE-63CA-E078A53B6475}"/>
              </a:ext>
            </a:extLst>
          </p:cNvPr>
          <p:cNvSpPr txBox="1">
            <a:spLocks noChangeArrowheads="1"/>
          </p:cNvSpPr>
          <p:nvPr/>
        </p:nvSpPr>
        <p:spPr bwMode="auto">
          <a:xfrm>
            <a:off x="3172083" y="4986499"/>
            <a:ext cx="1260987" cy="276999"/>
          </a:xfrm>
          <a:prstGeom prst="rect">
            <a:avLst/>
          </a:prstGeom>
          <a:noFill/>
          <a:ln w="9525">
            <a:noFill/>
            <a:miter lim="800000"/>
            <a:headEnd/>
            <a:tailEnd/>
          </a:ln>
        </p:spPr>
        <p:txBody>
          <a:bodyPr wrap="square" anchor="ct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ru-RU" sz="1200" b="1" dirty="0">
                <a:latin typeface="Century Schoolbook" panose="02040604050505020304" pitchFamily="18" charset="0"/>
                <a:cs typeface="Times New Roman" panose="02020603050405020304" pitchFamily="18" charset="0"/>
              </a:rPr>
              <a:t>2022</a:t>
            </a:r>
          </a:p>
        </p:txBody>
      </p:sp>
      <p:sp>
        <p:nvSpPr>
          <p:cNvPr id="85" name="Прямоугольник 84">
            <a:extLst>
              <a:ext uri="{FF2B5EF4-FFF2-40B4-BE49-F238E27FC236}">
                <a16:creationId xmlns:a16="http://schemas.microsoft.com/office/drawing/2014/main" id="{207A8145-D7D7-0EB3-BA17-FB65D7C63E7A}"/>
              </a:ext>
            </a:extLst>
          </p:cNvPr>
          <p:cNvSpPr/>
          <p:nvPr/>
        </p:nvSpPr>
        <p:spPr>
          <a:xfrm>
            <a:off x="1373373" y="5002250"/>
            <a:ext cx="992444" cy="276999"/>
          </a:xfrm>
          <a:prstGeom prst="rect">
            <a:avLst/>
          </a:prstGeom>
        </p:spPr>
        <p:txBody>
          <a:bodyPr wrap="square">
            <a:spAutoFit/>
          </a:bodyPr>
          <a:lstStyle/>
          <a:p>
            <a:pPr algn="ctr"/>
            <a:r>
              <a:rPr lang="ru-RU" altLang="ru-RU" sz="1200" b="1" kern="0" dirty="0">
                <a:latin typeface="Century Schoolbook" panose="02040604050505020304" pitchFamily="18" charset="0"/>
                <a:cs typeface="Times New Roman" pitchFamily="18" charset="0"/>
              </a:rPr>
              <a:t>2021</a:t>
            </a:r>
            <a:endParaRPr lang="ru-RU" sz="1200" b="1" dirty="0">
              <a:latin typeface="Century Schoolbook" panose="02040604050505020304" pitchFamily="18" charset="0"/>
            </a:endParaRPr>
          </a:p>
        </p:txBody>
      </p:sp>
      <p:sp>
        <p:nvSpPr>
          <p:cNvPr id="87" name="TextBox 86">
            <a:extLst>
              <a:ext uri="{FF2B5EF4-FFF2-40B4-BE49-F238E27FC236}">
                <a16:creationId xmlns:a16="http://schemas.microsoft.com/office/drawing/2014/main" id="{53D1FEFA-C6FB-B2F9-874A-5963404111AE}"/>
              </a:ext>
            </a:extLst>
          </p:cNvPr>
          <p:cNvSpPr txBox="1"/>
          <p:nvPr/>
        </p:nvSpPr>
        <p:spPr>
          <a:xfrm>
            <a:off x="5347824" y="4319867"/>
            <a:ext cx="6729012" cy="276999"/>
          </a:xfrm>
          <a:prstGeom prst="rect">
            <a:avLst/>
          </a:prstGeom>
          <a:noFill/>
        </p:spPr>
        <p:txBody>
          <a:bodyPr wrap="square">
            <a:spAutoFit/>
          </a:bodyPr>
          <a:lstStyle/>
          <a:p>
            <a:r>
              <a:rPr lang="ru-RU" altLang="ru-RU" sz="1200" b="1" dirty="0">
                <a:latin typeface="Century Schoolbook" panose="02040604050505020304" pitchFamily="18" charset="0"/>
              </a:rPr>
              <a:t>Прорыв года: участие и победы во всероссийских и международных конкурсах</a:t>
            </a:r>
            <a:endParaRPr lang="ru-RU" sz="1200" b="1" dirty="0">
              <a:latin typeface="Century Schoolbook" panose="02040604050505020304" pitchFamily="18" charset="0"/>
            </a:endParaRPr>
          </a:p>
        </p:txBody>
      </p:sp>
      <p:pic>
        <p:nvPicPr>
          <p:cNvPr id="88" name="Рисунок 87">
            <a:extLst>
              <a:ext uri="{FF2B5EF4-FFF2-40B4-BE49-F238E27FC236}">
                <a16:creationId xmlns:a16="http://schemas.microsoft.com/office/drawing/2014/main" id="{12F5AFA0-D62B-6190-71B0-C5A9443B3857}"/>
              </a:ext>
            </a:extLst>
          </p:cNvPr>
          <p:cNvPicPr>
            <a:picLocks noChangeAspect="1"/>
          </p:cNvPicPr>
          <p:nvPr/>
        </p:nvPicPr>
        <p:blipFill>
          <a:blip r:embed="rId3"/>
          <a:stretch>
            <a:fillRect/>
          </a:stretch>
        </p:blipFill>
        <p:spPr>
          <a:xfrm>
            <a:off x="4898629" y="4281806"/>
            <a:ext cx="359271" cy="358886"/>
          </a:xfrm>
          <a:prstGeom prst="rect">
            <a:avLst/>
          </a:prstGeom>
        </p:spPr>
      </p:pic>
      <p:sp>
        <p:nvSpPr>
          <p:cNvPr id="89" name="矩形 13">
            <a:extLst>
              <a:ext uri="{FF2B5EF4-FFF2-40B4-BE49-F238E27FC236}">
                <a16:creationId xmlns:a16="http://schemas.microsoft.com/office/drawing/2014/main" id="{462E87F7-C2C4-49F6-E0F7-D4DC16F76DD3}"/>
              </a:ext>
            </a:extLst>
          </p:cNvPr>
          <p:cNvSpPr/>
          <p:nvPr/>
        </p:nvSpPr>
        <p:spPr bwMode="auto">
          <a:xfrm>
            <a:off x="4753381" y="4739164"/>
            <a:ext cx="7099030" cy="2099490"/>
          </a:xfrm>
          <a:prstGeom prst="rect">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convex"/>
            <a:bevelB prst="angle"/>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90" name="AutoShape 2">
            <a:extLst>
              <a:ext uri="{FF2B5EF4-FFF2-40B4-BE49-F238E27FC236}">
                <a16:creationId xmlns:a16="http://schemas.microsoft.com/office/drawing/2014/main" id="{8863A1AB-0CE7-D6EF-CEB3-3724AA5338B3}"/>
              </a:ext>
            </a:extLst>
          </p:cNvPr>
          <p:cNvSpPr>
            <a:spLocks noChangeArrowheads="1"/>
          </p:cNvSpPr>
          <p:nvPr/>
        </p:nvSpPr>
        <p:spPr bwMode="auto">
          <a:xfrm>
            <a:off x="4753382" y="4807293"/>
            <a:ext cx="7153660" cy="1925197"/>
          </a:xfrm>
          <a:prstGeom prst="roundRect">
            <a:avLst>
              <a:gd name="adj" fmla="val 11741"/>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t">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171450" indent="-171450" algn="just">
              <a:spcBef>
                <a:spcPts val="700"/>
              </a:spcBef>
              <a:buFont typeface="Wingdings" panose="05000000000000000000" pitchFamily="2" charset="2"/>
              <a:buChar char="Ø"/>
            </a:pPr>
            <a:r>
              <a:rPr lang="ru-RU" sz="1000" b="1" dirty="0">
                <a:solidFill>
                  <a:schemeClr val="bg1"/>
                </a:solidFill>
                <a:latin typeface="Century Schoolbook" panose="02040604050505020304" pitchFamily="18" charset="0"/>
              </a:rPr>
              <a:t>Конкурс по формированию межрегиональной научно-исследовательской проектной группы молодых учёных и специалистов Всероссийской просветительской экспедиции «От Учителя к Учёному. Дорогами гражданственности». (1 чел.)</a:t>
            </a:r>
          </a:p>
          <a:p>
            <a:pPr marL="171450" indent="-171450" algn="just">
              <a:spcBef>
                <a:spcPts val="700"/>
              </a:spcBef>
              <a:buFont typeface="Wingdings" panose="05000000000000000000" pitchFamily="2" charset="2"/>
              <a:buChar char="Ø"/>
            </a:pPr>
            <a:r>
              <a:rPr lang="ru-RU" altLang="ru-RU" sz="1000" b="1" dirty="0">
                <a:solidFill>
                  <a:schemeClr val="bg1"/>
                </a:solidFill>
                <a:latin typeface="Century Schoolbook" panose="02040604050505020304" pitchFamily="18" charset="0"/>
              </a:rPr>
              <a:t>Лауреат Всероссийского конкурса на лучшую научную книгу (Сочи). (1 чел.)</a:t>
            </a:r>
          </a:p>
          <a:p>
            <a:pPr marL="171450" indent="-171450" algn="just">
              <a:spcBef>
                <a:spcPts val="700"/>
              </a:spcBef>
              <a:buFont typeface="Wingdings" panose="05000000000000000000" pitchFamily="2" charset="2"/>
              <a:buChar char="Ø"/>
            </a:pPr>
            <a:r>
              <a:rPr lang="ru-RU" altLang="ru-RU" sz="1000" b="1" dirty="0">
                <a:solidFill>
                  <a:schemeClr val="bg1"/>
                </a:solidFill>
                <a:latin typeface="Century Schoolbook" panose="02040604050505020304" pitchFamily="18" charset="0"/>
              </a:rPr>
              <a:t>Победители международного конкурса методической, учебной и научной литературы «Золотой корифей»  (3 чел.)</a:t>
            </a:r>
            <a:endParaRPr lang="ru-RU" sz="1000" dirty="0">
              <a:solidFill>
                <a:schemeClr val="bg1"/>
              </a:solidFill>
              <a:latin typeface="Century Schoolbook" panose="02040604050505020304" pitchFamily="18" charset="0"/>
            </a:endParaRPr>
          </a:p>
          <a:p>
            <a:pPr marL="171450" indent="-171450" algn="just">
              <a:spcBef>
                <a:spcPts val="700"/>
              </a:spcBef>
              <a:buFont typeface="Wingdings" panose="05000000000000000000" pitchFamily="2" charset="2"/>
              <a:buChar char="Ø"/>
            </a:pPr>
            <a:r>
              <a:rPr lang="ru-RU" sz="1000" b="1" dirty="0">
                <a:solidFill>
                  <a:schemeClr val="bg1"/>
                </a:solidFill>
                <a:latin typeface="Century Schoolbook" panose="02040604050505020304" pitchFamily="18" charset="0"/>
              </a:rPr>
              <a:t>Конкурс молодых учёных в области наук об образовании на соискание медали «Молодым учёным за успехи в науке» (РАО). (1 чел.)</a:t>
            </a:r>
          </a:p>
          <a:p>
            <a:pPr marL="171450" indent="-171450" algn="just">
              <a:spcBef>
                <a:spcPts val="700"/>
              </a:spcBef>
              <a:buFont typeface="Wingdings" panose="05000000000000000000" pitchFamily="2" charset="2"/>
              <a:buChar char="Ø"/>
            </a:pPr>
            <a:r>
              <a:rPr lang="ru-RU" sz="1000" b="1" dirty="0">
                <a:solidFill>
                  <a:schemeClr val="bg1"/>
                </a:solidFill>
                <a:latin typeface="Century Schoolbook" panose="02040604050505020304" pitchFamily="18" charset="0"/>
              </a:rPr>
              <a:t>Всероссийский конкурс «Лига Лекторов» (Российское общество «Знание»).  (2 чел.)</a:t>
            </a:r>
          </a:p>
          <a:p>
            <a:pPr marL="171450" indent="-171450" algn="just">
              <a:spcBef>
                <a:spcPts val="500"/>
              </a:spcBef>
              <a:buFont typeface="Wingdings" panose="05000000000000000000" pitchFamily="2" charset="2"/>
              <a:buChar char="Ø"/>
            </a:pPr>
            <a:endParaRPr lang="ru-RU" sz="1000" b="1" dirty="0">
              <a:solidFill>
                <a:schemeClr val="tx1"/>
              </a:solidFill>
              <a:latin typeface="Century Schoolbook" panose="02040604050505020304" pitchFamily="18" charset="0"/>
            </a:endParaRPr>
          </a:p>
          <a:p>
            <a:pPr algn="just"/>
            <a:endParaRPr lang="ru-RU" sz="1000" b="1" dirty="0">
              <a:solidFill>
                <a:schemeClr val="tx1"/>
              </a:solidFill>
              <a:latin typeface="Century Schoolbook" panose="02040604050505020304" pitchFamily="18" charset="0"/>
            </a:endParaRPr>
          </a:p>
        </p:txBody>
      </p:sp>
      <p:sp>
        <p:nvSpPr>
          <p:cNvPr id="35" name="TextBox 34">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15477769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1000"/>
                                        <p:tgtEl>
                                          <p:spTgt spid="36"/>
                                        </p:tgtEl>
                                      </p:cBhvr>
                                    </p:animEffect>
                                    <p:anim calcmode="lin" valueType="num">
                                      <p:cBhvr>
                                        <p:cTn id="48" dur="1000" fill="hold"/>
                                        <p:tgtEl>
                                          <p:spTgt spid="36"/>
                                        </p:tgtEl>
                                        <p:attrNameLst>
                                          <p:attrName>ppt_x</p:attrName>
                                        </p:attrNameLst>
                                      </p:cBhvr>
                                      <p:tavLst>
                                        <p:tav tm="0">
                                          <p:val>
                                            <p:strVal val="#ppt_x"/>
                                          </p:val>
                                        </p:tav>
                                        <p:tav tm="100000">
                                          <p:val>
                                            <p:strVal val="#ppt_x"/>
                                          </p:val>
                                        </p:tav>
                                      </p:tavLst>
                                    </p:anim>
                                    <p:anim calcmode="lin" valueType="num">
                                      <p:cBhvr>
                                        <p:cTn id="49" dur="1000" fill="hold"/>
                                        <p:tgtEl>
                                          <p:spTgt spid="3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1000"/>
                                        <p:tgtEl>
                                          <p:spTgt spid="39"/>
                                        </p:tgtEl>
                                      </p:cBhvr>
                                    </p:animEffect>
                                    <p:anim calcmode="lin" valueType="num">
                                      <p:cBhvr>
                                        <p:cTn id="53" dur="1000" fill="hold"/>
                                        <p:tgtEl>
                                          <p:spTgt spid="39"/>
                                        </p:tgtEl>
                                        <p:attrNameLst>
                                          <p:attrName>ppt_x</p:attrName>
                                        </p:attrNameLst>
                                      </p:cBhvr>
                                      <p:tavLst>
                                        <p:tav tm="0">
                                          <p:val>
                                            <p:strVal val="#ppt_x"/>
                                          </p:val>
                                        </p:tav>
                                        <p:tav tm="100000">
                                          <p:val>
                                            <p:strVal val="#ppt_x"/>
                                          </p:val>
                                        </p:tav>
                                      </p:tavLst>
                                    </p:anim>
                                    <p:anim calcmode="lin" valueType="num">
                                      <p:cBhvr>
                                        <p:cTn id="54" dur="1000" fill="hold"/>
                                        <p:tgtEl>
                                          <p:spTgt spid="3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anim calcmode="lin" valueType="num">
                                      <p:cBhvr>
                                        <p:cTn id="58" dur="1000" fill="hold"/>
                                        <p:tgtEl>
                                          <p:spTgt spid="44"/>
                                        </p:tgtEl>
                                        <p:attrNameLst>
                                          <p:attrName>ppt_x</p:attrName>
                                        </p:attrNameLst>
                                      </p:cBhvr>
                                      <p:tavLst>
                                        <p:tav tm="0">
                                          <p:val>
                                            <p:strVal val="#ppt_x"/>
                                          </p:val>
                                        </p:tav>
                                        <p:tav tm="100000">
                                          <p:val>
                                            <p:strVal val="#ppt_x"/>
                                          </p:val>
                                        </p:tav>
                                      </p:tavLst>
                                    </p:anim>
                                    <p:anim calcmode="lin" valueType="num">
                                      <p:cBhvr>
                                        <p:cTn id="59" dur="1000" fill="hold"/>
                                        <p:tgtEl>
                                          <p:spTgt spid="4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1000"/>
                                        <p:tgtEl>
                                          <p:spTgt spid="48"/>
                                        </p:tgtEl>
                                      </p:cBhvr>
                                    </p:animEffect>
                                    <p:anim calcmode="lin" valueType="num">
                                      <p:cBhvr>
                                        <p:cTn id="63" dur="1000" fill="hold"/>
                                        <p:tgtEl>
                                          <p:spTgt spid="48"/>
                                        </p:tgtEl>
                                        <p:attrNameLst>
                                          <p:attrName>ppt_x</p:attrName>
                                        </p:attrNameLst>
                                      </p:cBhvr>
                                      <p:tavLst>
                                        <p:tav tm="0">
                                          <p:val>
                                            <p:strVal val="#ppt_x"/>
                                          </p:val>
                                        </p:tav>
                                        <p:tav tm="100000">
                                          <p:val>
                                            <p:strVal val="#ppt_x"/>
                                          </p:val>
                                        </p:tav>
                                      </p:tavLst>
                                    </p:anim>
                                    <p:anim calcmode="lin" valueType="num">
                                      <p:cBhvr>
                                        <p:cTn id="64" dur="1000" fill="hold"/>
                                        <p:tgtEl>
                                          <p:spTgt spid="48"/>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1000"/>
                                        <p:tgtEl>
                                          <p:spTgt spid="49"/>
                                        </p:tgtEl>
                                      </p:cBhvr>
                                    </p:animEffect>
                                    <p:anim calcmode="lin" valueType="num">
                                      <p:cBhvr>
                                        <p:cTn id="68" dur="1000" fill="hold"/>
                                        <p:tgtEl>
                                          <p:spTgt spid="49"/>
                                        </p:tgtEl>
                                        <p:attrNameLst>
                                          <p:attrName>ppt_x</p:attrName>
                                        </p:attrNameLst>
                                      </p:cBhvr>
                                      <p:tavLst>
                                        <p:tav tm="0">
                                          <p:val>
                                            <p:strVal val="#ppt_x"/>
                                          </p:val>
                                        </p:tav>
                                        <p:tav tm="100000">
                                          <p:val>
                                            <p:strVal val="#ppt_x"/>
                                          </p:val>
                                        </p:tav>
                                      </p:tavLst>
                                    </p:anim>
                                    <p:anim calcmode="lin" valueType="num">
                                      <p:cBhvr>
                                        <p:cTn id="69" dur="1000" fill="hold"/>
                                        <p:tgtEl>
                                          <p:spTgt spid="4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1000"/>
                                        <p:tgtEl>
                                          <p:spTgt spid="62"/>
                                        </p:tgtEl>
                                      </p:cBhvr>
                                    </p:animEffect>
                                    <p:anim calcmode="lin" valueType="num">
                                      <p:cBhvr>
                                        <p:cTn id="73" dur="1000" fill="hold"/>
                                        <p:tgtEl>
                                          <p:spTgt spid="62"/>
                                        </p:tgtEl>
                                        <p:attrNameLst>
                                          <p:attrName>ppt_x</p:attrName>
                                        </p:attrNameLst>
                                      </p:cBhvr>
                                      <p:tavLst>
                                        <p:tav tm="0">
                                          <p:val>
                                            <p:strVal val="#ppt_x"/>
                                          </p:val>
                                        </p:tav>
                                        <p:tav tm="100000">
                                          <p:val>
                                            <p:strVal val="#ppt_x"/>
                                          </p:val>
                                        </p:tav>
                                      </p:tavLst>
                                    </p:anim>
                                    <p:anim calcmode="lin" valueType="num">
                                      <p:cBhvr>
                                        <p:cTn id="74" dur="1000" fill="hold"/>
                                        <p:tgtEl>
                                          <p:spTgt spid="62"/>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63"/>
                                        </p:tgtEl>
                                        <p:attrNameLst>
                                          <p:attrName>style.visibility</p:attrName>
                                        </p:attrNameLst>
                                      </p:cBhvr>
                                      <p:to>
                                        <p:strVal val="visible"/>
                                      </p:to>
                                    </p:set>
                                    <p:animEffect transition="in" filter="fade">
                                      <p:cBhvr>
                                        <p:cTn id="77" dur="1000"/>
                                        <p:tgtEl>
                                          <p:spTgt spid="63"/>
                                        </p:tgtEl>
                                      </p:cBhvr>
                                    </p:animEffect>
                                    <p:anim calcmode="lin" valueType="num">
                                      <p:cBhvr>
                                        <p:cTn id="78" dur="1000" fill="hold"/>
                                        <p:tgtEl>
                                          <p:spTgt spid="63"/>
                                        </p:tgtEl>
                                        <p:attrNameLst>
                                          <p:attrName>ppt_x</p:attrName>
                                        </p:attrNameLst>
                                      </p:cBhvr>
                                      <p:tavLst>
                                        <p:tav tm="0">
                                          <p:val>
                                            <p:strVal val="#ppt_x"/>
                                          </p:val>
                                        </p:tav>
                                        <p:tav tm="100000">
                                          <p:val>
                                            <p:strVal val="#ppt_x"/>
                                          </p:val>
                                        </p:tav>
                                      </p:tavLst>
                                    </p:anim>
                                    <p:anim calcmode="lin" valueType="num">
                                      <p:cBhvr>
                                        <p:cTn id="79" dur="1000" fill="hold"/>
                                        <p:tgtEl>
                                          <p:spTgt spid="63"/>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fade">
                                      <p:cBhvr>
                                        <p:cTn id="82" dur="1000"/>
                                        <p:tgtEl>
                                          <p:spTgt spid="65"/>
                                        </p:tgtEl>
                                      </p:cBhvr>
                                    </p:animEffect>
                                    <p:anim calcmode="lin" valueType="num">
                                      <p:cBhvr>
                                        <p:cTn id="83" dur="1000" fill="hold"/>
                                        <p:tgtEl>
                                          <p:spTgt spid="65"/>
                                        </p:tgtEl>
                                        <p:attrNameLst>
                                          <p:attrName>ppt_x</p:attrName>
                                        </p:attrNameLst>
                                      </p:cBhvr>
                                      <p:tavLst>
                                        <p:tav tm="0">
                                          <p:val>
                                            <p:strVal val="#ppt_x"/>
                                          </p:val>
                                        </p:tav>
                                        <p:tav tm="100000">
                                          <p:val>
                                            <p:strVal val="#ppt_x"/>
                                          </p:val>
                                        </p:tav>
                                      </p:tavLst>
                                    </p:anim>
                                    <p:anim calcmode="lin" valueType="num">
                                      <p:cBhvr>
                                        <p:cTn id="84"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75"/>
                                        </p:tgtEl>
                                        <p:attrNameLst>
                                          <p:attrName>style.visibility</p:attrName>
                                        </p:attrNameLst>
                                      </p:cBhvr>
                                      <p:to>
                                        <p:strVal val="visible"/>
                                      </p:to>
                                    </p:set>
                                    <p:anim calcmode="lin" valueType="num">
                                      <p:cBhvr>
                                        <p:cTn id="89" dur="500" fill="hold"/>
                                        <p:tgtEl>
                                          <p:spTgt spid="75"/>
                                        </p:tgtEl>
                                        <p:attrNameLst>
                                          <p:attrName>ppt_w</p:attrName>
                                        </p:attrNameLst>
                                      </p:cBhvr>
                                      <p:tavLst>
                                        <p:tav tm="0">
                                          <p:val>
                                            <p:fltVal val="0"/>
                                          </p:val>
                                        </p:tav>
                                        <p:tav tm="100000">
                                          <p:val>
                                            <p:strVal val="#ppt_w"/>
                                          </p:val>
                                        </p:tav>
                                      </p:tavLst>
                                    </p:anim>
                                    <p:anim calcmode="lin" valueType="num">
                                      <p:cBhvr>
                                        <p:cTn id="90" dur="500" fill="hold"/>
                                        <p:tgtEl>
                                          <p:spTgt spid="75"/>
                                        </p:tgtEl>
                                        <p:attrNameLst>
                                          <p:attrName>ppt_h</p:attrName>
                                        </p:attrNameLst>
                                      </p:cBhvr>
                                      <p:tavLst>
                                        <p:tav tm="0">
                                          <p:val>
                                            <p:fltVal val="0"/>
                                          </p:val>
                                        </p:tav>
                                        <p:tav tm="100000">
                                          <p:val>
                                            <p:strVal val="#ppt_h"/>
                                          </p:val>
                                        </p:tav>
                                      </p:tavLst>
                                    </p:anim>
                                    <p:animEffect transition="in" filter="fade">
                                      <p:cBhvr>
                                        <p:cTn id="91" dur="500"/>
                                        <p:tgtEl>
                                          <p:spTgt spid="75"/>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72"/>
                                        </p:tgtEl>
                                        <p:attrNameLst>
                                          <p:attrName>style.visibility</p:attrName>
                                        </p:attrNameLst>
                                      </p:cBhvr>
                                      <p:to>
                                        <p:strVal val="visible"/>
                                      </p:to>
                                    </p:set>
                                    <p:animEffect transition="in" filter="fade">
                                      <p:cBhvr>
                                        <p:cTn id="96" dur="1000"/>
                                        <p:tgtEl>
                                          <p:spTgt spid="72"/>
                                        </p:tgtEl>
                                      </p:cBhvr>
                                    </p:animEffect>
                                    <p:anim calcmode="lin" valueType="num">
                                      <p:cBhvr>
                                        <p:cTn id="97" dur="1000" fill="hold"/>
                                        <p:tgtEl>
                                          <p:spTgt spid="72"/>
                                        </p:tgtEl>
                                        <p:attrNameLst>
                                          <p:attrName>ppt_x</p:attrName>
                                        </p:attrNameLst>
                                      </p:cBhvr>
                                      <p:tavLst>
                                        <p:tav tm="0">
                                          <p:val>
                                            <p:strVal val="#ppt_x"/>
                                          </p:val>
                                        </p:tav>
                                        <p:tav tm="100000">
                                          <p:val>
                                            <p:strVal val="#ppt_x"/>
                                          </p:val>
                                        </p:tav>
                                      </p:tavLst>
                                    </p:anim>
                                    <p:anim calcmode="lin" valueType="num">
                                      <p:cBhvr>
                                        <p:cTn id="98" dur="1000" fill="hold"/>
                                        <p:tgtEl>
                                          <p:spTgt spid="72"/>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fade">
                                      <p:cBhvr>
                                        <p:cTn id="101" dur="1000"/>
                                        <p:tgtEl>
                                          <p:spTgt spid="74"/>
                                        </p:tgtEl>
                                      </p:cBhvr>
                                    </p:animEffect>
                                    <p:anim calcmode="lin" valueType="num">
                                      <p:cBhvr>
                                        <p:cTn id="102" dur="1000" fill="hold"/>
                                        <p:tgtEl>
                                          <p:spTgt spid="74"/>
                                        </p:tgtEl>
                                        <p:attrNameLst>
                                          <p:attrName>ppt_x</p:attrName>
                                        </p:attrNameLst>
                                      </p:cBhvr>
                                      <p:tavLst>
                                        <p:tav tm="0">
                                          <p:val>
                                            <p:strVal val="#ppt_x"/>
                                          </p:val>
                                        </p:tav>
                                        <p:tav tm="100000">
                                          <p:val>
                                            <p:strVal val="#ppt_x"/>
                                          </p:val>
                                        </p:tav>
                                      </p:tavLst>
                                    </p:anim>
                                    <p:anim calcmode="lin" valueType="num">
                                      <p:cBhvr>
                                        <p:cTn id="103" dur="1000" fill="hold"/>
                                        <p:tgtEl>
                                          <p:spTgt spid="74"/>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78"/>
                                        </p:tgtEl>
                                        <p:attrNameLst>
                                          <p:attrName>style.visibility</p:attrName>
                                        </p:attrNameLst>
                                      </p:cBhvr>
                                      <p:to>
                                        <p:strVal val="visible"/>
                                      </p:to>
                                    </p:set>
                                    <p:animEffect transition="in" filter="fade">
                                      <p:cBhvr>
                                        <p:cTn id="106" dur="1000"/>
                                        <p:tgtEl>
                                          <p:spTgt spid="78"/>
                                        </p:tgtEl>
                                      </p:cBhvr>
                                    </p:animEffect>
                                    <p:anim calcmode="lin" valueType="num">
                                      <p:cBhvr>
                                        <p:cTn id="107" dur="1000" fill="hold"/>
                                        <p:tgtEl>
                                          <p:spTgt spid="78"/>
                                        </p:tgtEl>
                                        <p:attrNameLst>
                                          <p:attrName>ppt_x</p:attrName>
                                        </p:attrNameLst>
                                      </p:cBhvr>
                                      <p:tavLst>
                                        <p:tav tm="0">
                                          <p:val>
                                            <p:strVal val="#ppt_x"/>
                                          </p:val>
                                        </p:tav>
                                        <p:tav tm="100000">
                                          <p:val>
                                            <p:strVal val="#ppt_x"/>
                                          </p:val>
                                        </p:tav>
                                      </p:tavLst>
                                    </p:anim>
                                    <p:anim calcmode="lin" valueType="num">
                                      <p:cBhvr>
                                        <p:cTn id="108" dur="1000" fill="hold"/>
                                        <p:tgtEl>
                                          <p:spTgt spid="78"/>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79"/>
                                        </p:tgtEl>
                                        <p:attrNameLst>
                                          <p:attrName>style.visibility</p:attrName>
                                        </p:attrNameLst>
                                      </p:cBhvr>
                                      <p:to>
                                        <p:strVal val="visible"/>
                                      </p:to>
                                    </p:set>
                                    <p:animEffect transition="in" filter="fade">
                                      <p:cBhvr>
                                        <p:cTn id="111" dur="1000"/>
                                        <p:tgtEl>
                                          <p:spTgt spid="79"/>
                                        </p:tgtEl>
                                      </p:cBhvr>
                                    </p:animEffect>
                                    <p:anim calcmode="lin" valueType="num">
                                      <p:cBhvr>
                                        <p:cTn id="112" dur="1000" fill="hold"/>
                                        <p:tgtEl>
                                          <p:spTgt spid="79"/>
                                        </p:tgtEl>
                                        <p:attrNameLst>
                                          <p:attrName>ppt_x</p:attrName>
                                        </p:attrNameLst>
                                      </p:cBhvr>
                                      <p:tavLst>
                                        <p:tav tm="0">
                                          <p:val>
                                            <p:strVal val="#ppt_x"/>
                                          </p:val>
                                        </p:tav>
                                        <p:tav tm="100000">
                                          <p:val>
                                            <p:strVal val="#ppt_x"/>
                                          </p:val>
                                        </p:tav>
                                      </p:tavLst>
                                    </p:anim>
                                    <p:anim calcmode="lin" valueType="num">
                                      <p:cBhvr>
                                        <p:cTn id="113" dur="1000" fill="hold"/>
                                        <p:tgtEl>
                                          <p:spTgt spid="79"/>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fade">
                                      <p:cBhvr>
                                        <p:cTn id="116" dur="1000"/>
                                        <p:tgtEl>
                                          <p:spTgt spid="80"/>
                                        </p:tgtEl>
                                      </p:cBhvr>
                                    </p:animEffect>
                                    <p:anim calcmode="lin" valueType="num">
                                      <p:cBhvr>
                                        <p:cTn id="117" dur="1000" fill="hold"/>
                                        <p:tgtEl>
                                          <p:spTgt spid="80"/>
                                        </p:tgtEl>
                                        <p:attrNameLst>
                                          <p:attrName>ppt_x</p:attrName>
                                        </p:attrNameLst>
                                      </p:cBhvr>
                                      <p:tavLst>
                                        <p:tav tm="0">
                                          <p:val>
                                            <p:strVal val="#ppt_x"/>
                                          </p:val>
                                        </p:tav>
                                        <p:tav tm="100000">
                                          <p:val>
                                            <p:strVal val="#ppt_x"/>
                                          </p:val>
                                        </p:tav>
                                      </p:tavLst>
                                    </p:anim>
                                    <p:anim calcmode="lin" valueType="num">
                                      <p:cBhvr>
                                        <p:cTn id="118" dur="1000" fill="hold"/>
                                        <p:tgtEl>
                                          <p:spTgt spid="80"/>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1000"/>
                                        <p:tgtEl>
                                          <p:spTgt spid="81"/>
                                        </p:tgtEl>
                                      </p:cBhvr>
                                    </p:animEffect>
                                    <p:anim calcmode="lin" valueType="num">
                                      <p:cBhvr>
                                        <p:cTn id="122" dur="1000" fill="hold"/>
                                        <p:tgtEl>
                                          <p:spTgt spid="81"/>
                                        </p:tgtEl>
                                        <p:attrNameLst>
                                          <p:attrName>ppt_x</p:attrName>
                                        </p:attrNameLst>
                                      </p:cBhvr>
                                      <p:tavLst>
                                        <p:tav tm="0">
                                          <p:val>
                                            <p:strVal val="#ppt_x"/>
                                          </p:val>
                                        </p:tav>
                                        <p:tav tm="100000">
                                          <p:val>
                                            <p:strVal val="#ppt_x"/>
                                          </p:val>
                                        </p:tav>
                                      </p:tavLst>
                                    </p:anim>
                                    <p:anim calcmode="lin" valueType="num">
                                      <p:cBhvr>
                                        <p:cTn id="123" dur="1000" fill="hold"/>
                                        <p:tgtEl>
                                          <p:spTgt spid="81"/>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82"/>
                                        </p:tgtEl>
                                        <p:attrNameLst>
                                          <p:attrName>style.visibility</p:attrName>
                                        </p:attrNameLst>
                                      </p:cBhvr>
                                      <p:to>
                                        <p:strVal val="visible"/>
                                      </p:to>
                                    </p:set>
                                    <p:animEffect transition="in" filter="fade">
                                      <p:cBhvr>
                                        <p:cTn id="126" dur="1000"/>
                                        <p:tgtEl>
                                          <p:spTgt spid="82"/>
                                        </p:tgtEl>
                                      </p:cBhvr>
                                    </p:animEffect>
                                    <p:anim calcmode="lin" valueType="num">
                                      <p:cBhvr>
                                        <p:cTn id="127" dur="1000" fill="hold"/>
                                        <p:tgtEl>
                                          <p:spTgt spid="82"/>
                                        </p:tgtEl>
                                        <p:attrNameLst>
                                          <p:attrName>ppt_x</p:attrName>
                                        </p:attrNameLst>
                                      </p:cBhvr>
                                      <p:tavLst>
                                        <p:tav tm="0">
                                          <p:val>
                                            <p:strVal val="#ppt_x"/>
                                          </p:val>
                                        </p:tav>
                                        <p:tav tm="100000">
                                          <p:val>
                                            <p:strVal val="#ppt_x"/>
                                          </p:val>
                                        </p:tav>
                                      </p:tavLst>
                                    </p:anim>
                                    <p:anim calcmode="lin" valueType="num">
                                      <p:cBhvr>
                                        <p:cTn id="128" dur="1000" fill="hold"/>
                                        <p:tgtEl>
                                          <p:spTgt spid="82"/>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85"/>
                                        </p:tgtEl>
                                        <p:attrNameLst>
                                          <p:attrName>style.visibility</p:attrName>
                                        </p:attrNameLst>
                                      </p:cBhvr>
                                      <p:to>
                                        <p:strVal val="visible"/>
                                      </p:to>
                                    </p:set>
                                    <p:animEffect transition="in" filter="fade">
                                      <p:cBhvr>
                                        <p:cTn id="131" dur="1000"/>
                                        <p:tgtEl>
                                          <p:spTgt spid="85"/>
                                        </p:tgtEl>
                                      </p:cBhvr>
                                    </p:animEffect>
                                    <p:anim calcmode="lin" valueType="num">
                                      <p:cBhvr>
                                        <p:cTn id="132" dur="1000" fill="hold"/>
                                        <p:tgtEl>
                                          <p:spTgt spid="85"/>
                                        </p:tgtEl>
                                        <p:attrNameLst>
                                          <p:attrName>ppt_x</p:attrName>
                                        </p:attrNameLst>
                                      </p:cBhvr>
                                      <p:tavLst>
                                        <p:tav tm="0">
                                          <p:val>
                                            <p:strVal val="#ppt_x"/>
                                          </p:val>
                                        </p:tav>
                                        <p:tav tm="100000">
                                          <p:val>
                                            <p:strVal val="#ppt_x"/>
                                          </p:val>
                                        </p:tav>
                                      </p:tavLst>
                                    </p:anim>
                                    <p:anim calcmode="lin" valueType="num">
                                      <p:cBhvr>
                                        <p:cTn id="133" dur="1000" fill="hold"/>
                                        <p:tgtEl>
                                          <p:spTgt spid="85"/>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87"/>
                                        </p:tgtEl>
                                        <p:attrNameLst>
                                          <p:attrName>style.visibility</p:attrName>
                                        </p:attrNameLst>
                                      </p:cBhvr>
                                      <p:to>
                                        <p:strVal val="visible"/>
                                      </p:to>
                                    </p:set>
                                    <p:animEffect transition="in" filter="fade">
                                      <p:cBhvr>
                                        <p:cTn id="136" dur="1000"/>
                                        <p:tgtEl>
                                          <p:spTgt spid="87"/>
                                        </p:tgtEl>
                                      </p:cBhvr>
                                    </p:animEffect>
                                    <p:anim calcmode="lin" valueType="num">
                                      <p:cBhvr>
                                        <p:cTn id="137" dur="1000" fill="hold"/>
                                        <p:tgtEl>
                                          <p:spTgt spid="87"/>
                                        </p:tgtEl>
                                        <p:attrNameLst>
                                          <p:attrName>ppt_x</p:attrName>
                                        </p:attrNameLst>
                                      </p:cBhvr>
                                      <p:tavLst>
                                        <p:tav tm="0">
                                          <p:val>
                                            <p:strVal val="#ppt_x"/>
                                          </p:val>
                                        </p:tav>
                                        <p:tav tm="100000">
                                          <p:val>
                                            <p:strVal val="#ppt_x"/>
                                          </p:val>
                                        </p:tav>
                                      </p:tavLst>
                                    </p:anim>
                                    <p:anim calcmode="lin" valueType="num">
                                      <p:cBhvr>
                                        <p:cTn id="138" dur="1000" fill="hold"/>
                                        <p:tgtEl>
                                          <p:spTgt spid="87"/>
                                        </p:tgtEl>
                                        <p:attrNameLst>
                                          <p:attrName>ppt_y</p:attrName>
                                        </p:attrNameLst>
                                      </p:cBhvr>
                                      <p:tavLst>
                                        <p:tav tm="0">
                                          <p:val>
                                            <p:strVal val="#ppt_y+.1"/>
                                          </p:val>
                                        </p:tav>
                                        <p:tav tm="100000">
                                          <p:val>
                                            <p:strVal val="#ppt_y"/>
                                          </p:val>
                                        </p:tav>
                                      </p:tavLst>
                                    </p:anim>
                                  </p:childTnLst>
                                </p:cTn>
                              </p:par>
                              <p:par>
                                <p:cTn id="139" presetID="42" presetClass="entr" presetSubtype="0" fill="hold" nodeType="withEffect">
                                  <p:stCondLst>
                                    <p:cond delay="0"/>
                                  </p:stCondLst>
                                  <p:childTnLst>
                                    <p:set>
                                      <p:cBhvr>
                                        <p:cTn id="140" dur="1" fill="hold">
                                          <p:stCondLst>
                                            <p:cond delay="0"/>
                                          </p:stCondLst>
                                        </p:cTn>
                                        <p:tgtEl>
                                          <p:spTgt spid="88"/>
                                        </p:tgtEl>
                                        <p:attrNameLst>
                                          <p:attrName>style.visibility</p:attrName>
                                        </p:attrNameLst>
                                      </p:cBhvr>
                                      <p:to>
                                        <p:strVal val="visible"/>
                                      </p:to>
                                    </p:set>
                                    <p:animEffect transition="in" filter="fade">
                                      <p:cBhvr>
                                        <p:cTn id="141" dur="1000"/>
                                        <p:tgtEl>
                                          <p:spTgt spid="88"/>
                                        </p:tgtEl>
                                      </p:cBhvr>
                                    </p:animEffect>
                                    <p:anim calcmode="lin" valueType="num">
                                      <p:cBhvr>
                                        <p:cTn id="142" dur="1000" fill="hold"/>
                                        <p:tgtEl>
                                          <p:spTgt spid="88"/>
                                        </p:tgtEl>
                                        <p:attrNameLst>
                                          <p:attrName>ppt_x</p:attrName>
                                        </p:attrNameLst>
                                      </p:cBhvr>
                                      <p:tavLst>
                                        <p:tav tm="0">
                                          <p:val>
                                            <p:strVal val="#ppt_x"/>
                                          </p:val>
                                        </p:tav>
                                        <p:tav tm="100000">
                                          <p:val>
                                            <p:strVal val="#ppt_x"/>
                                          </p:val>
                                        </p:tav>
                                      </p:tavLst>
                                    </p:anim>
                                    <p:anim calcmode="lin" valueType="num">
                                      <p:cBhvr>
                                        <p:cTn id="143" dur="1000" fill="hold"/>
                                        <p:tgtEl>
                                          <p:spTgt spid="88"/>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89"/>
                                        </p:tgtEl>
                                        <p:attrNameLst>
                                          <p:attrName>style.visibility</p:attrName>
                                        </p:attrNameLst>
                                      </p:cBhvr>
                                      <p:to>
                                        <p:strVal val="visible"/>
                                      </p:to>
                                    </p:set>
                                    <p:animEffect transition="in" filter="fade">
                                      <p:cBhvr>
                                        <p:cTn id="146" dur="1000"/>
                                        <p:tgtEl>
                                          <p:spTgt spid="89"/>
                                        </p:tgtEl>
                                      </p:cBhvr>
                                    </p:animEffect>
                                    <p:anim calcmode="lin" valueType="num">
                                      <p:cBhvr>
                                        <p:cTn id="147" dur="1000" fill="hold"/>
                                        <p:tgtEl>
                                          <p:spTgt spid="89"/>
                                        </p:tgtEl>
                                        <p:attrNameLst>
                                          <p:attrName>ppt_x</p:attrName>
                                        </p:attrNameLst>
                                      </p:cBhvr>
                                      <p:tavLst>
                                        <p:tav tm="0">
                                          <p:val>
                                            <p:strVal val="#ppt_x"/>
                                          </p:val>
                                        </p:tav>
                                        <p:tav tm="100000">
                                          <p:val>
                                            <p:strVal val="#ppt_x"/>
                                          </p:val>
                                        </p:tav>
                                      </p:tavLst>
                                    </p:anim>
                                    <p:anim calcmode="lin" valueType="num">
                                      <p:cBhvr>
                                        <p:cTn id="148" dur="1000" fill="hold"/>
                                        <p:tgtEl>
                                          <p:spTgt spid="89"/>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90"/>
                                        </p:tgtEl>
                                        <p:attrNameLst>
                                          <p:attrName>style.visibility</p:attrName>
                                        </p:attrNameLst>
                                      </p:cBhvr>
                                      <p:to>
                                        <p:strVal val="visible"/>
                                      </p:to>
                                    </p:set>
                                    <p:animEffect transition="in" filter="fade">
                                      <p:cBhvr>
                                        <p:cTn id="151" dur="1000"/>
                                        <p:tgtEl>
                                          <p:spTgt spid="90"/>
                                        </p:tgtEl>
                                      </p:cBhvr>
                                    </p:animEffect>
                                    <p:anim calcmode="lin" valueType="num">
                                      <p:cBhvr>
                                        <p:cTn id="152" dur="1000" fill="hold"/>
                                        <p:tgtEl>
                                          <p:spTgt spid="90"/>
                                        </p:tgtEl>
                                        <p:attrNameLst>
                                          <p:attrName>ppt_x</p:attrName>
                                        </p:attrNameLst>
                                      </p:cBhvr>
                                      <p:tavLst>
                                        <p:tav tm="0">
                                          <p:val>
                                            <p:strVal val="#ppt_x"/>
                                          </p:val>
                                        </p:tav>
                                        <p:tav tm="100000">
                                          <p:val>
                                            <p:strVal val="#ppt_x"/>
                                          </p:val>
                                        </p:tav>
                                      </p:tavLst>
                                    </p:anim>
                                    <p:anim calcmode="lin" valueType="num">
                                      <p:cBhvr>
                                        <p:cTn id="153" dur="1000" fill="hold"/>
                                        <p:tgtEl>
                                          <p:spTgt spid="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animBg="1"/>
      <p:bldP spid="27" grpId="0" animBg="1"/>
      <p:bldP spid="28" grpId="0" animBg="1"/>
      <p:bldP spid="30" grpId="0" animBg="1"/>
      <p:bldP spid="31" grpId="0"/>
      <p:bldP spid="39" grpId="0" animBg="1"/>
      <p:bldP spid="44" grpId="0"/>
      <p:bldP spid="48" grpId="0"/>
      <p:bldP spid="49" grpId="0"/>
      <p:bldP spid="62" grpId="0"/>
      <p:bldP spid="65" grpId="0"/>
      <p:bldP spid="74" grpId="0"/>
      <p:bldP spid="78" grpId="0" animBg="1"/>
      <p:bldP spid="79" grpId="0" animBg="1"/>
      <p:bldP spid="80" grpId="0" animBg="1"/>
      <p:bldP spid="81" grpId="0" animBg="1"/>
      <p:bldP spid="82" grpId="0"/>
      <p:bldP spid="85" grpId="0"/>
      <p:bldP spid="87" grpId="0"/>
      <p:bldP spid="89" grpId="0" animBg="1"/>
      <p:bldP spid="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BE849E-8AC6-1A96-29AE-F427E7AB2B7B}"/>
              </a:ext>
            </a:extLst>
          </p:cNvPr>
          <p:cNvSpPr txBox="1"/>
          <p:nvPr/>
        </p:nvSpPr>
        <p:spPr>
          <a:xfrm>
            <a:off x="4246925" y="75393"/>
            <a:ext cx="3504111" cy="369332"/>
          </a:xfrm>
          <a:prstGeom prst="rect">
            <a:avLst/>
          </a:prstGeom>
          <a:noFill/>
        </p:spPr>
        <p:txBody>
          <a:bodyPr wrap="square">
            <a:spAutoFit/>
          </a:bodyPr>
          <a:lstStyle/>
          <a:p>
            <a:r>
              <a:rPr lang="ru-RU" sz="1800" b="1" dirty="0">
                <a:effectLst/>
                <a:latin typeface="Century Schoolbook" panose="02040604050505020304" pitchFamily="18" charset="0"/>
                <a:ea typeface="Times New Roman" panose="02020603050405020304" pitchFamily="18" charset="0"/>
              </a:rPr>
              <a:t>Обращение </a:t>
            </a:r>
            <a:r>
              <a:rPr lang="ru-RU" b="1" dirty="0">
                <a:latin typeface="Century Schoolbook" panose="02040604050505020304" pitchFamily="18" charset="0"/>
                <a:ea typeface="Times New Roman" panose="02020603050405020304" pitchFamily="18" charset="0"/>
              </a:rPr>
              <a:t>президента</a:t>
            </a:r>
            <a:endParaRPr lang="ru-RU" b="1" dirty="0">
              <a:latin typeface="Century Schoolbook" panose="02040604050505020304" pitchFamily="18" charset="0"/>
            </a:endParaRPr>
          </a:p>
        </p:txBody>
      </p:sp>
      <p:pic>
        <p:nvPicPr>
          <p:cNvPr id="4" name="Рисунок 3">
            <a:extLst>
              <a:ext uri="{FF2B5EF4-FFF2-40B4-BE49-F238E27FC236}">
                <a16:creationId xmlns:a16="http://schemas.microsoft.com/office/drawing/2014/main" id="{A5336070-0216-046F-5921-F09C2720A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6" name="TextBox 5">
            <a:extLst>
              <a:ext uri="{FF2B5EF4-FFF2-40B4-BE49-F238E27FC236}">
                <a16:creationId xmlns:a16="http://schemas.microsoft.com/office/drawing/2014/main" id="{2CAB5A01-2CD0-BDF8-6E02-C0433DC61754}"/>
              </a:ext>
            </a:extLst>
          </p:cNvPr>
          <p:cNvSpPr txBox="1"/>
          <p:nvPr/>
        </p:nvSpPr>
        <p:spPr>
          <a:xfrm>
            <a:off x="1222048" y="3422583"/>
            <a:ext cx="9967404" cy="2492990"/>
          </a:xfrm>
          <a:prstGeom prst="rect">
            <a:avLst/>
          </a:prstGeom>
          <a:noFill/>
        </p:spPr>
        <p:txBody>
          <a:bodyPr wrap="square">
            <a:spAutoFit/>
          </a:bodyPr>
          <a:lstStyle/>
          <a:p>
            <a:r>
              <a:rPr lang="ru-RU" sz="1200" b="1" dirty="0" smtClean="0">
                <a:effectLst/>
                <a:latin typeface="Century Schoolbook" panose="02040604050505020304" pitchFamily="18" charset="0"/>
                <a:ea typeface="Calibri" panose="020F0502020204030204" pitchFamily="34" charset="0"/>
              </a:rPr>
              <a:t>Полное </a:t>
            </a:r>
            <a:r>
              <a:rPr lang="ru-RU" sz="1200" b="1" dirty="0">
                <a:effectLst/>
                <a:latin typeface="Century Schoolbook" panose="02040604050505020304" pitchFamily="18" charset="0"/>
                <a:ea typeface="Calibri" panose="020F0502020204030204" pitchFamily="34" charset="0"/>
              </a:rPr>
              <a:t>наименование:</a:t>
            </a:r>
            <a:r>
              <a:rPr lang="ru-RU" sz="1200" dirty="0">
                <a:effectLst/>
                <a:latin typeface="Century Schoolbook" panose="02040604050505020304" pitchFamily="18" charset="0"/>
                <a:ea typeface="Calibri" panose="020F0502020204030204" pitchFamily="34" charset="0"/>
              </a:rPr>
              <a:t> государственное образовательное учреждение высшего образования Московской области «Государственный гуманитарно-технологический университет</a:t>
            </a:r>
            <a:r>
              <a:rPr lang="ru-RU" sz="1200" dirty="0" smtClean="0">
                <a:effectLst/>
                <a:latin typeface="Century Schoolbook" panose="02040604050505020304" pitchFamily="18" charset="0"/>
                <a:ea typeface="Calibri" panose="020F0502020204030204" pitchFamily="34" charset="0"/>
              </a:rPr>
              <a:t>».</a:t>
            </a:r>
          </a:p>
          <a:p>
            <a:endParaRPr lang="ru-RU" sz="1200" dirty="0">
              <a:effectLst/>
              <a:latin typeface="Century Schoolbook" panose="02040604050505020304" pitchFamily="18" charset="0"/>
              <a:ea typeface="Calibri" panose="020F0502020204030204" pitchFamily="34" charset="0"/>
            </a:endParaRPr>
          </a:p>
          <a:p>
            <a:r>
              <a:rPr lang="ru-RU" sz="1200" b="1" dirty="0" smtClean="0">
                <a:effectLst/>
                <a:latin typeface="Century Schoolbook" panose="02040604050505020304" pitchFamily="18" charset="0"/>
                <a:ea typeface="Calibri" panose="020F0502020204030204" pitchFamily="34" charset="0"/>
              </a:rPr>
              <a:t>Местонахождение </a:t>
            </a:r>
            <a:r>
              <a:rPr lang="ru-RU" sz="1200" b="1" dirty="0">
                <a:effectLst/>
                <a:latin typeface="Century Schoolbook" panose="02040604050505020304" pitchFamily="18" charset="0"/>
                <a:ea typeface="Calibri" panose="020F0502020204030204" pitchFamily="34" charset="0"/>
              </a:rPr>
              <a:t>(юридический адрес):</a:t>
            </a:r>
            <a:r>
              <a:rPr lang="ru-RU" sz="1200" dirty="0">
                <a:effectLst/>
                <a:latin typeface="Century Schoolbook" panose="02040604050505020304" pitchFamily="18" charset="0"/>
                <a:ea typeface="Calibri" panose="020F0502020204030204" pitchFamily="34" charset="0"/>
              </a:rPr>
              <a:t> 142611, Московская область, Орехово-Зуевский </a:t>
            </a:r>
            <a:r>
              <a:rPr lang="ru-RU" sz="1200" dirty="0" err="1">
                <a:effectLst/>
                <a:latin typeface="Century Schoolbook" panose="02040604050505020304" pitchFamily="18" charset="0"/>
                <a:ea typeface="Calibri" panose="020F0502020204030204" pitchFamily="34" charset="0"/>
              </a:rPr>
              <a:t>г.о</a:t>
            </a:r>
            <a:r>
              <a:rPr lang="ru-RU" sz="1200" dirty="0">
                <a:effectLst/>
                <a:latin typeface="Century Schoolbook" panose="02040604050505020304" pitchFamily="18" charset="0"/>
                <a:ea typeface="Calibri" panose="020F0502020204030204" pitchFamily="34" charset="0"/>
              </a:rPr>
              <a:t>., г. Орехово-Зуево, ул. Зеленая, д.22.</a:t>
            </a:r>
          </a:p>
          <a:p>
            <a:r>
              <a:rPr lang="ru-RU" sz="1200" b="1" dirty="0" smtClean="0">
                <a:effectLst/>
                <a:latin typeface="Century Schoolbook" panose="02040604050505020304" pitchFamily="18" charset="0"/>
                <a:ea typeface="Calibri" panose="020F0502020204030204" pitchFamily="34" charset="0"/>
              </a:rPr>
              <a:t>Контактные </a:t>
            </a:r>
            <a:r>
              <a:rPr lang="ru-RU" sz="1200" b="1" dirty="0">
                <a:effectLst/>
                <a:latin typeface="Century Schoolbook" panose="02040604050505020304" pitchFamily="18" charset="0"/>
                <a:ea typeface="Calibri" panose="020F0502020204030204" pitchFamily="34" charset="0"/>
              </a:rPr>
              <a:t>телефоны</a:t>
            </a:r>
            <a:r>
              <a:rPr lang="ru-RU" sz="1200" dirty="0">
                <a:effectLst/>
                <a:latin typeface="Century Schoolbook" panose="02040604050505020304" pitchFamily="18" charset="0"/>
                <a:ea typeface="Calibri" panose="020F0502020204030204" pitchFamily="34" charset="0"/>
              </a:rPr>
              <a:t>: </a:t>
            </a:r>
            <a:endParaRPr lang="ru-RU" sz="1200" dirty="0" smtClean="0">
              <a:effectLst/>
              <a:latin typeface="Century Schoolbook" panose="02040604050505020304" pitchFamily="18" charset="0"/>
              <a:ea typeface="Calibri" panose="020F0502020204030204" pitchFamily="34" charset="0"/>
            </a:endParaRPr>
          </a:p>
          <a:p>
            <a:endParaRPr lang="ru-RU" sz="1200" dirty="0">
              <a:effectLst/>
              <a:latin typeface="Century Schoolbook" panose="02040604050505020304" pitchFamily="18" charset="0"/>
              <a:ea typeface="Calibri" panose="020F0502020204030204" pitchFamily="34" charset="0"/>
            </a:endParaRPr>
          </a:p>
          <a:p>
            <a:r>
              <a:rPr lang="ru-RU" sz="1200" dirty="0">
                <a:effectLst/>
                <a:latin typeface="Century Schoolbook" panose="02040604050505020304" pitchFamily="18" charset="0"/>
                <a:ea typeface="Calibri" panose="020F0502020204030204" pitchFamily="34" charset="0"/>
              </a:rPr>
              <a:t>8 (496) 425 78 75 – приемная ректора</a:t>
            </a:r>
          </a:p>
          <a:p>
            <a:r>
              <a:rPr lang="ru-RU" sz="1200" dirty="0" smtClean="0">
                <a:effectLst/>
                <a:latin typeface="Century Schoolbook" panose="02040604050505020304" pitchFamily="18" charset="0"/>
                <a:ea typeface="Calibri" panose="020F0502020204030204" pitchFamily="34" charset="0"/>
              </a:rPr>
              <a:t>8 </a:t>
            </a:r>
            <a:r>
              <a:rPr lang="ru-RU" sz="1200" dirty="0">
                <a:effectLst/>
                <a:latin typeface="Century Schoolbook" panose="02040604050505020304" pitchFamily="18" charset="0"/>
                <a:ea typeface="Calibri" panose="020F0502020204030204" pitchFamily="34" charset="0"/>
              </a:rPr>
              <a:t>(496) 425 78 82 – </a:t>
            </a:r>
            <a:r>
              <a:rPr lang="ru-RU" sz="1200" dirty="0" smtClean="0">
                <a:effectLst/>
                <a:latin typeface="Century Schoolbook" panose="02040604050505020304" pitchFamily="18" charset="0"/>
                <a:ea typeface="Calibri" panose="020F0502020204030204" pitchFamily="34" charset="0"/>
              </a:rPr>
              <a:t>факс</a:t>
            </a:r>
          </a:p>
          <a:p>
            <a:endParaRPr lang="ru-RU" sz="1200" dirty="0">
              <a:latin typeface="Century Schoolbook" panose="02040604050505020304" pitchFamily="18" charset="0"/>
              <a:ea typeface="Calibri" panose="020F0502020204030204" pitchFamily="34" charset="0"/>
            </a:endParaRPr>
          </a:p>
          <a:p>
            <a:r>
              <a:rPr lang="en-US" sz="1200" b="1" dirty="0" smtClean="0">
                <a:latin typeface="Century Schoolbook" panose="02040604050505020304" pitchFamily="18" charset="0"/>
                <a:ea typeface="Calibri" panose="020F0502020204030204" pitchFamily="34" charset="0"/>
              </a:rPr>
              <a:t>E</a:t>
            </a:r>
            <a:r>
              <a:rPr lang="ru-RU" sz="1200" b="1" dirty="0">
                <a:effectLst/>
                <a:latin typeface="Century Schoolbook" panose="02040604050505020304" pitchFamily="18" charset="0"/>
                <a:ea typeface="Calibri" panose="020F0502020204030204" pitchFamily="34" charset="0"/>
              </a:rPr>
              <a:t>-</a:t>
            </a:r>
            <a:r>
              <a:rPr lang="en-US" sz="1200" b="1" dirty="0">
                <a:effectLst/>
                <a:latin typeface="Century Schoolbook" panose="02040604050505020304" pitchFamily="18" charset="0"/>
                <a:ea typeface="Calibri" panose="020F0502020204030204" pitchFamily="34" charset="0"/>
              </a:rPr>
              <a:t>mail</a:t>
            </a:r>
            <a:r>
              <a:rPr lang="ru-RU" sz="1200" b="1" dirty="0">
                <a:effectLst/>
                <a:latin typeface="Century Schoolbook" panose="02040604050505020304" pitchFamily="18" charset="0"/>
                <a:ea typeface="Calibri" panose="020F0502020204030204" pitchFamily="34" charset="0"/>
              </a:rPr>
              <a:t>: </a:t>
            </a:r>
            <a:r>
              <a:rPr lang="en-US" sz="1200" b="1" dirty="0" err="1">
                <a:solidFill>
                  <a:srgbClr val="0000FF"/>
                </a:solidFill>
                <a:effectLst/>
                <a:latin typeface="Century Schoolbook" panose="02040604050505020304" pitchFamily="18" charset="0"/>
                <a:ea typeface="Calibri" panose="020F0502020204030204" pitchFamily="34" charset="0"/>
                <a:hlinkClick r:id="rId3"/>
              </a:rPr>
              <a:t>mo</a:t>
            </a:r>
            <a:r>
              <a:rPr lang="ru-RU" sz="1200" b="1" dirty="0">
                <a:solidFill>
                  <a:srgbClr val="0000FF"/>
                </a:solidFill>
                <a:effectLst/>
                <a:latin typeface="Century Schoolbook" panose="02040604050505020304" pitchFamily="18" charset="0"/>
                <a:ea typeface="Calibri" panose="020F0502020204030204" pitchFamily="34" charset="0"/>
                <a:hlinkClick r:id="rId3"/>
              </a:rPr>
              <a:t>_</a:t>
            </a:r>
            <a:r>
              <a:rPr lang="en-US" sz="1200" b="1" dirty="0" err="1">
                <a:solidFill>
                  <a:srgbClr val="0000FF"/>
                </a:solidFill>
                <a:effectLst/>
                <a:latin typeface="Century Schoolbook" panose="02040604050505020304" pitchFamily="18" charset="0"/>
                <a:ea typeface="Calibri" panose="020F0502020204030204" pitchFamily="34" charset="0"/>
                <a:hlinkClick r:id="rId3"/>
              </a:rPr>
              <a:t>ggtu</a:t>
            </a:r>
            <a:r>
              <a:rPr lang="ru-RU" sz="1200" b="1" dirty="0">
                <a:solidFill>
                  <a:srgbClr val="0000FF"/>
                </a:solidFill>
                <a:effectLst/>
                <a:latin typeface="Century Schoolbook" panose="02040604050505020304" pitchFamily="18" charset="0"/>
                <a:ea typeface="Calibri" panose="020F0502020204030204" pitchFamily="34" charset="0"/>
                <a:hlinkClick r:id="rId3"/>
              </a:rPr>
              <a:t>@</a:t>
            </a:r>
            <a:r>
              <a:rPr lang="en-US" sz="1200" b="1" dirty="0" err="1">
                <a:solidFill>
                  <a:srgbClr val="0000FF"/>
                </a:solidFill>
                <a:effectLst/>
                <a:latin typeface="Century Schoolbook" panose="02040604050505020304" pitchFamily="18" charset="0"/>
                <a:ea typeface="Calibri" panose="020F0502020204030204" pitchFamily="34" charset="0"/>
                <a:hlinkClick r:id="rId3"/>
              </a:rPr>
              <a:t>mosreg</a:t>
            </a:r>
            <a:r>
              <a:rPr lang="ru-RU" sz="1200" b="1" dirty="0">
                <a:solidFill>
                  <a:srgbClr val="0000FF"/>
                </a:solidFill>
                <a:effectLst/>
                <a:latin typeface="Century Schoolbook" panose="02040604050505020304" pitchFamily="18" charset="0"/>
                <a:ea typeface="Calibri" panose="020F0502020204030204" pitchFamily="34" charset="0"/>
                <a:hlinkClick r:id="rId3"/>
              </a:rPr>
              <a:t>.</a:t>
            </a:r>
            <a:r>
              <a:rPr lang="en-US" sz="1200" b="1" dirty="0" err="1" smtClean="0">
                <a:solidFill>
                  <a:srgbClr val="0000FF"/>
                </a:solidFill>
                <a:effectLst/>
                <a:latin typeface="Century Schoolbook" panose="02040604050505020304" pitchFamily="18" charset="0"/>
                <a:ea typeface="Calibri" panose="020F0502020204030204" pitchFamily="34" charset="0"/>
                <a:hlinkClick r:id="rId3"/>
              </a:rPr>
              <a:t>ru</a:t>
            </a:r>
            <a:endParaRPr lang="ru-RU" sz="1200" b="1" dirty="0" smtClean="0">
              <a:solidFill>
                <a:srgbClr val="0000FF"/>
              </a:solidFill>
              <a:effectLst/>
              <a:latin typeface="Century Schoolbook" panose="02040604050505020304" pitchFamily="18" charset="0"/>
              <a:ea typeface="Calibri" panose="020F0502020204030204" pitchFamily="34" charset="0"/>
            </a:endParaRPr>
          </a:p>
          <a:p>
            <a:endParaRPr lang="ru-RU" sz="1200" b="1" dirty="0">
              <a:solidFill>
                <a:srgbClr val="0000FF"/>
              </a:solidFill>
              <a:effectLst/>
              <a:latin typeface="Century Schoolbook" panose="02040604050505020304" pitchFamily="18" charset="0"/>
              <a:ea typeface="Calibri" panose="020F0502020204030204" pitchFamily="34" charset="0"/>
            </a:endParaRPr>
          </a:p>
          <a:p>
            <a:pPr>
              <a:spcAft>
                <a:spcPts val="800"/>
              </a:spcAft>
            </a:pPr>
            <a:r>
              <a:rPr lang="ru-RU" sz="1200" b="1" dirty="0" smtClean="0">
                <a:effectLst/>
                <a:latin typeface="Century Schoolbook" panose="02040604050505020304" pitchFamily="18" charset="0"/>
                <a:ea typeface="Calibri" panose="020F0502020204030204" pitchFamily="34" charset="0"/>
              </a:rPr>
              <a:t>Официальный </a:t>
            </a:r>
            <a:r>
              <a:rPr lang="ru-RU" sz="1200" b="1" dirty="0">
                <a:effectLst/>
                <a:latin typeface="Century Schoolbook" panose="02040604050505020304" pitchFamily="18" charset="0"/>
                <a:ea typeface="Calibri" panose="020F0502020204030204" pitchFamily="34" charset="0"/>
              </a:rPr>
              <a:t>сайт:</a:t>
            </a:r>
            <a:r>
              <a:rPr lang="en-US" sz="1200" b="1" dirty="0">
                <a:effectLst/>
                <a:latin typeface="Century Schoolbook" panose="02040604050505020304" pitchFamily="18" charset="0"/>
                <a:ea typeface="Calibri" panose="020F0502020204030204" pitchFamily="34" charset="0"/>
              </a:rPr>
              <a:t> </a:t>
            </a:r>
            <a:r>
              <a:rPr lang="en-US" sz="1200" dirty="0">
                <a:solidFill>
                  <a:srgbClr val="0000FF"/>
                </a:solidFill>
                <a:effectLst/>
                <a:latin typeface="Century Schoolbook" panose="02040604050505020304" pitchFamily="18" charset="0"/>
                <a:ea typeface="Calibri" panose="020F0502020204030204" pitchFamily="34" charset="0"/>
                <a:hlinkClick r:id="rId4"/>
              </a:rPr>
              <a:t>www</a:t>
            </a:r>
            <a:r>
              <a:rPr lang="ru-RU" sz="1200" dirty="0">
                <a:solidFill>
                  <a:srgbClr val="0000FF"/>
                </a:solidFill>
                <a:effectLst/>
                <a:latin typeface="Century Schoolbook" panose="02040604050505020304" pitchFamily="18" charset="0"/>
                <a:ea typeface="Calibri" panose="020F0502020204030204" pitchFamily="34" charset="0"/>
                <a:hlinkClick r:id="rId4"/>
              </a:rPr>
              <a:t>.</a:t>
            </a:r>
            <a:r>
              <a:rPr lang="en-US" sz="1200" dirty="0" err="1">
                <a:solidFill>
                  <a:srgbClr val="0000FF"/>
                </a:solidFill>
                <a:effectLst/>
                <a:latin typeface="Century Schoolbook" panose="02040604050505020304" pitchFamily="18" charset="0"/>
                <a:ea typeface="Calibri" panose="020F0502020204030204" pitchFamily="34" charset="0"/>
                <a:hlinkClick r:id="rId4"/>
              </a:rPr>
              <a:t>ggtu</a:t>
            </a:r>
            <a:r>
              <a:rPr lang="ru-RU" sz="1200" dirty="0">
                <a:solidFill>
                  <a:srgbClr val="0000FF"/>
                </a:solidFill>
                <a:effectLst/>
                <a:latin typeface="Century Schoolbook" panose="02040604050505020304" pitchFamily="18" charset="0"/>
                <a:ea typeface="Calibri" panose="020F0502020204030204" pitchFamily="34" charset="0"/>
                <a:hlinkClick r:id="rId4"/>
              </a:rPr>
              <a:t>.</a:t>
            </a:r>
            <a:r>
              <a:rPr lang="en-US" sz="1200" dirty="0" err="1">
                <a:solidFill>
                  <a:srgbClr val="0000FF"/>
                </a:solidFill>
                <a:effectLst/>
                <a:latin typeface="Century Schoolbook" panose="02040604050505020304" pitchFamily="18" charset="0"/>
                <a:ea typeface="Calibri" panose="020F0502020204030204" pitchFamily="34" charset="0"/>
                <a:hlinkClick r:id="rId4"/>
              </a:rPr>
              <a:t>ru</a:t>
            </a:r>
            <a:endParaRPr lang="ru-RU" sz="1200" dirty="0">
              <a:effectLst/>
              <a:latin typeface="Century Schoolbook" panose="02040604050505020304" pitchFamily="18" charset="0"/>
              <a:ea typeface="Calibri" panose="020F0502020204030204" pitchFamily="34" charset="0"/>
            </a:endParaRPr>
          </a:p>
        </p:txBody>
      </p:sp>
      <p:sp>
        <p:nvSpPr>
          <p:cNvPr id="7" name="Заголовок 1">
            <a:extLst>
              <a:ext uri="{FF2B5EF4-FFF2-40B4-BE49-F238E27FC236}">
                <a16:creationId xmlns:a16="http://schemas.microsoft.com/office/drawing/2014/main" id="{D123D542-CE5E-0AE4-C9F6-580E5B72BF1C}"/>
              </a:ext>
            </a:extLst>
          </p:cNvPr>
          <p:cNvSpPr txBox="1">
            <a:spLocks/>
          </p:cNvSpPr>
          <p:nvPr/>
        </p:nvSpPr>
        <p:spPr>
          <a:xfrm>
            <a:off x="1379314" y="3093578"/>
            <a:ext cx="10187205" cy="4187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800" b="1" dirty="0">
                <a:effectLst/>
                <a:latin typeface="Century Schoolbook" panose="02040604050505020304" pitchFamily="18" charset="0"/>
                <a:ea typeface="Times New Roman" panose="02020603050405020304" pitchFamily="18" charset="0"/>
              </a:rPr>
              <a:t>Общая </a:t>
            </a:r>
            <a:r>
              <a:rPr lang="ru-RU" sz="1800" b="1" dirty="0" smtClean="0">
                <a:effectLst/>
                <a:latin typeface="Century Schoolbook" panose="02040604050505020304" pitchFamily="18" charset="0"/>
                <a:ea typeface="Times New Roman" panose="02020603050405020304" pitchFamily="18" charset="0"/>
              </a:rPr>
              <a:t>информация </a:t>
            </a:r>
            <a:r>
              <a:rPr lang="ru-RU" sz="1800" b="1" dirty="0">
                <a:effectLst/>
                <a:latin typeface="Century Schoolbook" panose="02040604050505020304" pitchFamily="18" charset="0"/>
                <a:ea typeface="Times New Roman" panose="02020603050405020304" pitchFamily="18" charset="0"/>
              </a:rPr>
              <a:t>об </a:t>
            </a:r>
            <a:r>
              <a:rPr lang="ru-RU" sz="1800" b="1" dirty="0">
                <a:latin typeface="Century Schoolbook" panose="02040604050505020304" pitchFamily="18" charset="0"/>
                <a:ea typeface="Times New Roman" panose="02020603050405020304" pitchFamily="18" charset="0"/>
              </a:rPr>
              <a:t>Университете</a:t>
            </a:r>
            <a:endParaRPr lang="ru-RU" sz="1800" b="1" dirty="0">
              <a:latin typeface="Century Schoolbook" panose="02040604050505020304" pitchFamily="18" charset="0"/>
            </a:endParaRPr>
          </a:p>
        </p:txBody>
      </p:sp>
      <p:pic>
        <p:nvPicPr>
          <p:cNvPr id="9" name="Рисунок 8"/>
          <p:cNvPicPr>
            <a:picLocks noChangeAspect="1"/>
          </p:cNvPicPr>
          <p:nvPr/>
        </p:nvPicPr>
        <p:blipFill>
          <a:blip r:embed="rId5"/>
          <a:stretch>
            <a:fillRect/>
          </a:stretch>
        </p:blipFill>
        <p:spPr>
          <a:xfrm rot="1559598">
            <a:off x="10867773" y="187860"/>
            <a:ext cx="1397490" cy="513730"/>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858" y="690326"/>
            <a:ext cx="1477963" cy="2216944"/>
          </a:xfrm>
          <a:prstGeom prst="rect">
            <a:avLst/>
          </a:prstGeom>
        </p:spPr>
      </p:pic>
      <p:sp>
        <p:nvSpPr>
          <p:cNvPr id="2" name="Прямоугольник 1"/>
          <p:cNvSpPr/>
          <p:nvPr/>
        </p:nvSpPr>
        <p:spPr>
          <a:xfrm>
            <a:off x="4137064" y="1168986"/>
            <a:ext cx="3305175" cy="400110"/>
          </a:xfrm>
          <a:prstGeom prst="rect">
            <a:avLst/>
          </a:prstGeom>
        </p:spPr>
        <p:txBody>
          <a:bodyPr wrap="square">
            <a:spAutoFit/>
          </a:bodyPr>
          <a:lstStyle/>
          <a:p>
            <a:r>
              <a:rPr lang="en-US" sz="1000" dirty="0">
                <a:latin typeface="Century Schoolbook" panose="02040604050505020304" pitchFamily="18" charset="0"/>
                <a:hlinkClick r:id="rId7"/>
              </a:rPr>
              <a:t>https://rutube.ru/video/private/c0191d7c02e475464d2bb7ddaf9eb67d/?p=gxIZAqVYKfCoxF4X-hfLlA</a:t>
            </a:r>
            <a:endParaRPr lang="ru-RU" sz="1000" dirty="0">
              <a:latin typeface="Century Schoolbook" panose="02040604050505020304" pitchFamily="18" charset="0"/>
            </a:endParaRPr>
          </a:p>
        </p:txBody>
      </p:sp>
    </p:spTree>
    <p:extLst>
      <p:ext uri="{BB962C8B-B14F-4D97-AF65-F5344CB8AC3E}">
        <p14:creationId xmlns:p14="http://schemas.microsoft.com/office/powerpoint/2010/main" val="30548632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noChangeArrowheads="1"/>
          </p:cNvSpPr>
          <p:nvPr>
            <p:ph type="title"/>
          </p:nvPr>
        </p:nvSpPr>
        <p:spPr>
          <a:xfrm>
            <a:off x="4958621" y="377945"/>
            <a:ext cx="2505075" cy="364971"/>
          </a:xfrm>
        </p:spPr>
        <p:txBody>
          <a:bodyPr>
            <a:noAutofit/>
          </a:bodyPr>
          <a:lstStyle/>
          <a:p>
            <a:pPr algn="ctr"/>
            <a:r>
              <a:rPr lang="ru-RU" altLang="ru-RU" sz="1400" b="1" dirty="0">
                <a:latin typeface="Century Schoolbook" panose="02040604050505020304" pitchFamily="18" charset="0"/>
              </a:rPr>
              <a:t>Финансирование НИР</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89"/>
            <a:ext cx="641575" cy="6858000"/>
          </a:xfrm>
          <a:prstGeom prst="rect">
            <a:avLst/>
          </a:prstGeom>
        </p:spPr>
      </p:pic>
      <p:grpSp>
        <p:nvGrpSpPr>
          <p:cNvPr id="24" name="Группа 25">
            <a:extLst>
              <a:ext uri="{FF2B5EF4-FFF2-40B4-BE49-F238E27FC236}">
                <a16:creationId xmlns:a16="http://schemas.microsoft.com/office/drawing/2014/main" id="{D0EA09B9-F62C-C504-CCF1-512573008641}"/>
              </a:ext>
            </a:extLst>
          </p:cNvPr>
          <p:cNvGrpSpPr/>
          <p:nvPr/>
        </p:nvGrpSpPr>
        <p:grpSpPr>
          <a:xfrm>
            <a:off x="2255168" y="649199"/>
            <a:ext cx="1906186" cy="1014865"/>
            <a:chOff x="11387987" y="7056517"/>
            <a:chExt cx="4044920" cy="2661635"/>
          </a:xfrm>
        </p:grpSpPr>
        <p:sp>
          <p:nvSpPr>
            <p:cNvPr id="25" name="Текст 12">
              <a:extLst>
                <a:ext uri="{FF2B5EF4-FFF2-40B4-BE49-F238E27FC236}">
                  <a16:creationId xmlns:a16="http://schemas.microsoft.com/office/drawing/2014/main" id="{C6730C68-8151-29F7-A6E8-B78CB428C4B4}"/>
                </a:ext>
              </a:extLst>
            </p:cNvPr>
            <p:cNvSpPr txBox="1">
              <a:spLocks/>
            </p:cNvSpPr>
            <p:nvPr/>
          </p:nvSpPr>
          <p:spPr>
            <a:xfrm>
              <a:off x="11387987" y="7722890"/>
              <a:ext cx="4044920" cy="1995262"/>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algn="ctr"/>
              <a:r>
                <a:rPr lang="ru-RU" sz="1200" b="1" dirty="0">
                  <a:solidFill>
                    <a:schemeClr val="accent2"/>
                  </a:solidFill>
                  <a:latin typeface="Century Schoolbook" panose="02040604050505020304" pitchFamily="18" charset="0"/>
                  <a:ea typeface="等线 Light" panose="02010600030101010101" pitchFamily="2" charset="-122"/>
                  <a:cs typeface="Roboto Medium" charset="0"/>
                </a:rPr>
                <a:t>Госконтракты:</a:t>
              </a:r>
            </a:p>
            <a:p>
              <a:pPr algn="ctr"/>
              <a:r>
                <a:rPr lang="ru-RU" sz="1200" b="1" dirty="0">
                  <a:solidFill>
                    <a:schemeClr val="tx1"/>
                  </a:solidFill>
                  <a:latin typeface="Century Schoolbook" panose="02040604050505020304" pitchFamily="18" charset="0"/>
                  <a:ea typeface="等线 Light" panose="02010600030101010101" pitchFamily="2" charset="-122"/>
                  <a:cs typeface="Roboto Medium" charset="0"/>
                </a:rPr>
                <a:t>13 350 600 руб.</a:t>
              </a:r>
              <a:endParaRPr lang="en-US" sz="1200" b="1" dirty="0">
                <a:solidFill>
                  <a:schemeClr val="tx1"/>
                </a:solidFill>
                <a:latin typeface="Century Schoolbook" panose="02040604050505020304" pitchFamily="18" charset="0"/>
                <a:ea typeface="等线 Light" panose="02010600030101010101" pitchFamily="2" charset="-122"/>
                <a:cs typeface="Roboto Medium" charset="0"/>
              </a:endParaRPr>
            </a:p>
          </p:txBody>
        </p:sp>
        <p:sp>
          <p:nvSpPr>
            <p:cNvPr id="26" name="Овал 27">
              <a:extLst>
                <a:ext uri="{FF2B5EF4-FFF2-40B4-BE49-F238E27FC236}">
                  <a16:creationId xmlns:a16="http://schemas.microsoft.com/office/drawing/2014/main" id="{4F509EFE-9F4F-4C58-BCF5-28B9E1665DB7}"/>
                </a:ext>
              </a:extLst>
            </p:cNvPr>
            <p:cNvSpPr/>
            <p:nvPr/>
          </p:nvSpPr>
          <p:spPr>
            <a:xfrm>
              <a:off x="12505933" y="7056517"/>
              <a:ext cx="1809025" cy="720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Century Schoolbook" panose="02040604050505020304" pitchFamily="18" charset="0"/>
                  <a:ea typeface="等线 Light" panose="02010600030101010101" pitchFamily="2" charset="-122"/>
                  <a:cs typeface="Roboto Medium" charset="0"/>
                </a:rPr>
                <a:t>2021</a:t>
              </a:r>
              <a:endParaRPr lang="en-US" sz="1400" b="1" dirty="0">
                <a:latin typeface="Century Schoolbook" panose="02040604050505020304" pitchFamily="18" charset="0"/>
                <a:ea typeface="等线 Light" panose="02010600030101010101" pitchFamily="2" charset="-122"/>
                <a:cs typeface="Roboto Medium" charset="0"/>
              </a:endParaRPr>
            </a:p>
          </p:txBody>
        </p:sp>
      </p:grpSp>
      <p:grpSp>
        <p:nvGrpSpPr>
          <p:cNvPr id="27" name="Группа 32">
            <a:extLst>
              <a:ext uri="{FF2B5EF4-FFF2-40B4-BE49-F238E27FC236}">
                <a16:creationId xmlns:a16="http://schemas.microsoft.com/office/drawing/2014/main" id="{63AD5EC3-D8C8-98DF-DFC2-43FEC07D9328}"/>
              </a:ext>
            </a:extLst>
          </p:cNvPr>
          <p:cNvGrpSpPr/>
          <p:nvPr/>
        </p:nvGrpSpPr>
        <p:grpSpPr>
          <a:xfrm>
            <a:off x="7864857" y="575989"/>
            <a:ext cx="1906186" cy="1045315"/>
            <a:chOff x="11387987" y="6976657"/>
            <a:chExt cx="4044920" cy="2741495"/>
          </a:xfrm>
        </p:grpSpPr>
        <p:sp>
          <p:nvSpPr>
            <p:cNvPr id="28" name="Текст 12">
              <a:extLst>
                <a:ext uri="{FF2B5EF4-FFF2-40B4-BE49-F238E27FC236}">
                  <a16:creationId xmlns:a16="http://schemas.microsoft.com/office/drawing/2014/main" id="{40AE465A-77DC-DBEA-6B36-F3ADD66A898D}"/>
                </a:ext>
              </a:extLst>
            </p:cNvPr>
            <p:cNvSpPr txBox="1">
              <a:spLocks/>
            </p:cNvSpPr>
            <p:nvPr/>
          </p:nvSpPr>
          <p:spPr>
            <a:xfrm>
              <a:off x="11387987" y="7722890"/>
              <a:ext cx="4044920" cy="1995262"/>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algn="ctr"/>
              <a:r>
                <a:rPr lang="ru-RU" sz="1200" b="1" dirty="0">
                  <a:solidFill>
                    <a:schemeClr val="accent2"/>
                  </a:solidFill>
                  <a:latin typeface="Century Schoolbook" panose="02040604050505020304" pitchFamily="18" charset="0"/>
                  <a:ea typeface="等线 Light" panose="02010600030101010101" pitchFamily="2" charset="-122"/>
                  <a:cs typeface="Roboto Medium" charset="0"/>
                </a:rPr>
                <a:t>Госконтракты:</a:t>
              </a:r>
              <a:endParaRPr lang="en-US" sz="1200" b="1" dirty="0">
                <a:solidFill>
                  <a:schemeClr val="accent2"/>
                </a:solidFill>
                <a:latin typeface="Century Schoolbook" panose="02040604050505020304" pitchFamily="18" charset="0"/>
                <a:ea typeface="等线 Light" panose="02010600030101010101" pitchFamily="2" charset="-122"/>
                <a:cs typeface="Roboto Medium" charset="0"/>
              </a:endParaRPr>
            </a:p>
            <a:p>
              <a:pPr algn="ctr"/>
              <a:r>
                <a:rPr lang="ru-RU" sz="1200" b="1" dirty="0">
                  <a:latin typeface="Century Schoolbook" panose="02040604050505020304" pitchFamily="18" charset="0"/>
                  <a:ea typeface="Roboto Light" charset="0"/>
                  <a:cs typeface="Roboto Light" charset="0"/>
                </a:rPr>
                <a:t>   3 316 600 руб.</a:t>
              </a:r>
            </a:p>
          </p:txBody>
        </p:sp>
        <p:sp>
          <p:nvSpPr>
            <p:cNvPr id="29" name="Овал 34">
              <a:extLst>
                <a:ext uri="{FF2B5EF4-FFF2-40B4-BE49-F238E27FC236}">
                  <a16:creationId xmlns:a16="http://schemas.microsoft.com/office/drawing/2014/main" id="{D5346121-A628-8414-0CFF-CBDEB76DBC44}"/>
                </a:ext>
              </a:extLst>
            </p:cNvPr>
            <p:cNvSpPr/>
            <p:nvPr/>
          </p:nvSpPr>
          <p:spPr>
            <a:xfrm>
              <a:off x="12627341" y="6976657"/>
              <a:ext cx="1809025" cy="720332"/>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等线 Light" panose="02010600030101010101" pitchFamily="2" charset="-122"/>
                <a:ea typeface="等线 Light" panose="02010600030101010101" pitchFamily="2" charset="-122"/>
                <a:cs typeface="Roboto Medium" charset="0"/>
              </a:endParaRPr>
            </a:p>
            <a:p>
              <a:pPr algn="ctr"/>
              <a:r>
                <a:rPr lang="en-US" sz="1400" b="1" dirty="0">
                  <a:latin typeface="Century Schoolbook" panose="02040604050505020304" pitchFamily="18" charset="0"/>
                  <a:ea typeface="等线 Light" panose="02010600030101010101" pitchFamily="2" charset="-122"/>
                  <a:cs typeface="Roboto Medium" charset="0"/>
                </a:rPr>
                <a:t>2</a:t>
              </a:r>
              <a:r>
                <a:rPr lang="ru-RU" sz="1400" b="1" dirty="0">
                  <a:latin typeface="Century Schoolbook" panose="02040604050505020304" pitchFamily="18" charset="0"/>
                  <a:ea typeface="等线 Light" panose="02010600030101010101" pitchFamily="2" charset="-122"/>
                  <a:cs typeface="Roboto Medium" charset="0"/>
                </a:rPr>
                <a:t>022</a:t>
              </a:r>
            </a:p>
            <a:p>
              <a:pPr algn="ctr"/>
              <a:endParaRPr lang="en-US" sz="1400" dirty="0">
                <a:latin typeface="等线 Light" panose="02010600030101010101" pitchFamily="2" charset="-122"/>
                <a:ea typeface="等线 Light" panose="02010600030101010101" pitchFamily="2" charset="-122"/>
                <a:cs typeface="Roboto Medium" charset="0"/>
              </a:endParaRPr>
            </a:p>
          </p:txBody>
        </p:sp>
      </p:grpSp>
      <p:grpSp>
        <p:nvGrpSpPr>
          <p:cNvPr id="30" name="Группа 35">
            <a:extLst>
              <a:ext uri="{FF2B5EF4-FFF2-40B4-BE49-F238E27FC236}">
                <a16:creationId xmlns:a16="http://schemas.microsoft.com/office/drawing/2014/main" id="{B7156999-972A-8B14-3C63-B74D2C472740}"/>
              </a:ext>
            </a:extLst>
          </p:cNvPr>
          <p:cNvGrpSpPr/>
          <p:nvPr/>
        </p:nvGrpSpPr>
        <p:grpSpPr>
          <a:xfrm>
            <a:off x="759320" y="1425579"/>
            <a:ext cx="2553075" cy="1067508"/>
            <a:chOff x="10644739" y="6918453"/>
            <a:chExt cx="5417616" cy="2799699"/>
          </a:xfrm>
        </p:grpSpPr>
        <p:sp>
          <p:nvSpPr>
            <p:cNvPr id="31" name="Текст 12">
              <a:extLst>
                <a:ext uri="{FF2B5EF4-FFF2-40B4-BE49-F238E27FC236}">
                  <a16:creationId xmlns:a16="http://schemas.microsoft.com/office/drawing/2014/main" id="{F098006C-FCE5-A4D1-0C03-CD194586801A}"/>
                </a:ext>
              </a:extLst>
            </p:cNvPr>
            <p:cNvSpPr txBox="1">
              <a:spLocks/>
            </p:cNvSpPr>
            <p:nvPr/>
          </p:nvSpPr>
          <p:spPr>
            <a:xfrm>
              <a:off x="10644739" y="7722890"/>
              <a:ext cx="5417616" cy="1995262"/>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algn="ctr"/>
              <a:r>
                <a:rPr lang="ru-RU" sz="1200" b="1" dirty="0" err="1">
                  <a:solidFill>
                    <a:schemeClr val="accent2"/>
                  </a:solidFill>
                  <a:latin typeface="Century Schoolbook" panose="02040604050505020304" pitchFamily="18" charset="0"/>
                  <a:ea typeface="等线 Light" panose="02010600030101010101" pitchFamily="2" charset="-122"/>
                  <a:cs typeface="Roboto Medium" charset="0"/>
                </a:rPr>
                <a:t>Внутривузовские</a:t>
              </a:r>
              <a:r>
                <a:rPr lang="ru-RU" sz="1200" b="1" dirty="0">
                  <a:solidFill>
                    <a:schemeClr val="accent2"/>
                  </a:solidFill>
                  <a:latin typeface="Century Schoolbook" panose="02040604050505020304" pitchFamily="18" charset="0"/>
                  <a:ea typeface="等线 Light" panose="02010600030101010101" pitchFamily="2" charset="-122"/>
                  <a:cs typeface="Roboto Medium" charset="0"/>
                </a:rPr>
                <a:t> проекты:</a:t>
              </a:r>
              <a:endParaRPr lang="en-US" sz="1200" b="1" dirty="0">
                <a:solidFill>
                  <a:schemeClr val="accent2"/>
                </a:solidFill>
                <a:latin typeface="Century Schoolbook" panose="02040604050505020304" pitchFamily="18" charset="0"/>
                <a:ea typeface="等线 Light" panose="02010600030101010101" pitchFamily="2" charset="-122"/>
                <a:cs typeface="Roboto Medium" charset="0"/>
              </a:endParaRPr>
            </a:p>
            <a:p>
              <a:pPr algn="ctr"/>
              <a:r>
                <a:rPr lang="ru-RU" sz="1200" b="1" dirty="0">
                  <a:latin typeface="Century Schoolbook" panose="02040604050505020304" pitchFamily="18" charset="0"/>
                  <a:ea typeface="Roboto Light" charset="0"/>
                  <a:cs typeface="Roboto Light" charset="0"/>
                </a:rPr>
                <a:t>3 946 700 руб.</a:t>
              </a:r>
            </a:p>
          </p:txBody>
        </p:sp>
        <p:sp>
          <p:nvSpPr>
            <p:cNvPr id="32" name="Овал 37">
              <a:extLst>
                <a:ext uri="{FF2B5EF4-FFF2-40B4-BE49-F238E27FC236}">
                  <a16:creationId xmlns:a16="http://schemas.microsoft.com/office/drawing/2014/main" id="{BE216971-95BE-766E-1F3C-56231EF7D39A}"/>
                </a:ext>
              </a:extLst>
            </p:cNvPr>
            <p:cNvSpPr/>
            <p:nvPr/>
          </p:nvSpPr>
          <p:spPr>
            <a:xfrm>
              <a:off x="12611308" y="6918453"/>
              <a:ext cx="1856961" cy="72033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Century Schoolbook" panose="02040604050505020304" pitchFamily="18" charset="0"/>
                  <a:ea typeface="等线 Light" panose="02010600030101010101" pitchFamily="2" charset="-122"/>
                  <a:cs typeface="Roboto Medium" charset="0"/>
                </a:rPr>
                <a:t>2021</a:t>
              </a:r>
              <a:endParaRPr lang="en-US" sz="1400" b="1" dirty="0">
                <a:latin typeface="Century Schoolbook" panose="02040604050505020304" pitchFamily="18" charset="0"/>
                <a:ea typeface="等线 Light" panose="02010600030101010101" pitchFamily="2" charset="-122"/>
                <a:cs typeface="Roboto Medium" charset="0"/>
              </a:endParaRPr>
            </a:p>
          </p:txBody>
        </p:sp>
      </p:grpSp>
      <p:grpSp>
        <p:nvGrpSpPr>
          <p:cNvPr id="33" name="Группа 38">
            <a:extLst>
              <a:ext uri="{FF2B5EF4-FFF2-40B4-BE49-F238E27FC236}">
                <a16:creationId xmlns:a16="http://schemas.microsoft.com/office/drawing/2014/main" id="{70CD0628-6429-99CB-3497-AAE8D2F2BC7E}"/>
              </a:ext>
            </a:extLst>
          </p:cNvPr>
          <p:cNvGrpSpPr/>
          <p:nvPr/>
        </p:nvGrpSpPr>
        <p:grpSpPr>
          <a:xfrm>
            <a:off x="9219698" y="1296226"/>
            <a:ext cx="2554938" cy="1075073"/>
            <a:chOff x="11387987" y="6898613"/>
            <a:chExt cx="5421569" cy="2819539"/>
          </a:xfrm>
        </p:grpSpPr>
        <p:sp>
          <p:nvSpPr>
            <p:cNvPr id="34" name="Текст 12">
              <a:extLst>
                <a:ext uri="{FF2B5EF4-FFF2-40B4-BE49-F238E27FC236}">
                  <a16:creationId xmlns:a16="http://schemas.microsoft.com/office/drawing/2014/main" id="{D2E1859B-2C60-4279-351F-BC2DF8B37115}"/>
                </a:ext>
              </a:extLst>
            </p:cNvPr>
            <p:cNvSpPr txBox="1">
              <a:spLocks/>
            </p:cNvSpPr>
            <p:nvPr/>
          </p:nvSpPr>
          <p:spPr>
            <a:xfrm>
              <a:off x="11387987" y="7722891"/>
              <a:ext cx="5421569" cy="1995261"/>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algn="ctr"/>
              <a:r>
                <a:rPr lang="ru-RU" sz="1200" b="1" dirty="0" err="1">
                  <a:solidFill>
                    <a:schemeClr val="accent2"/>
                  </a:solidFill>
                  <a:latin typeface="Century Schoolbook" panose="02040604050505020304" pitchFamily="18" charset="0"/>
                  <a:ea typeface="等线 Light" panose="02010600030101010101" pitchFamily="2" charset="-122"/>
                  <a:cs typeface="Roboto Medium" charset="0"/>
                </a:rPr>
                <a:t>Внутривузовские</a:t>
              </a:r>
              <a:r>
                <a:rPr lang="ru-RU" sz="1200" b="1" dirty="0">
                  <a:solidFill>
                    <a:schemeClr val="accent2"/>
                  </a:solidFill>
                  <a:latin typeface="Century Schoolbook" panose="02040604050505020304" pitchFamily="18" charset="0"/>
                  <a:ea typeface="等线 Light" panose="02010600030101010101" pitchFamily="2" charset="-122"/>
                  <a:cs typeface="Roboto Medium" charset="0"/>
                </a:rPr>
                <a:t> проекты:</a:t>
              </a:r>
              <a:endParaRPr lang="en-US" sz="1200" b="1" dirty="0">
                <a:solidFill>
                  <a:schemeClr val="accent2"/>
                </a:solidFill>
                <a:latin typeface="Century Schoolbook" panose="02040604050505020304" pitchFamily="18" charset="0"/>
                <a:ea typeface="等线 Light" panose="02010600030101010101" pitchFamily="2" charset="-122"/>
                <a:cs typeface="Roboto Medium" charset="0"/>
              </a:endParaRPr>
            </a:p>
            <a:p>
              <a:pPr algn="ctr"/>
              <a:r>
                <a:rPr lang="ru-RU" sz="1200" b="1" dirty="0">
                  <a:latin typeface="Century Schoolbook" panose="02040604050505020304" pitchFamily="18" charset="0"/>
                  <a:ea typeface="Roboto Light" charset="0"/>
                  <a:cs typeface="Roboto Light" charset="0"/>
                </a:rPr>
                <a:t>6 293 726 руб.</a:t>
              </a:r>
            </a:p>
            <a:p>
              <a:pPr algn="ctr"/>
              <a:endParaRPr lang="ru-RU" sz="1000" dirty="0">
                <a:latin typeface="Roboto Light" charset="0"/>
                <a:ea typeface="Roboto Light" charset="0"/>
                <a:cs typeface="Roboto Light" charset="0"/>
              </a:endParaRPr>
            </a:p>
          </p:txBody>
        </p:sp>
        <p:sp>
          <p:nvSpPr>
            <p:cNvPr id="35" name="Овал 40">
              <a:extLst>
                <a:ext uri="{FF2B5EF4-FFF2-40B4-BE49-F238E27FC236}">
                  <a16:creationId xmlns:a16="http://schemas.microsoft.com/office/drawing/2014/main" id="{D886728C-D30F-639B-F86D-DD72080120B0}"/>
                </a:ext>
              </a:extLst>
            </p:cNvPr>
            <p:cNvSpPr/>
            <p:nvPr/>
          </p:nvSpPr>
          <p:spPr>
            <a:xfrm>
              <a:off x="12900816" y="6898613"/>
              <a:ext cx="1662296" cy="72033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latin typeface="Century Schoolbook" panose="02040604050505020304" pitchFamily="18" charset="0"/>
                  <a:ea typeface="等线 Light" panose="02010600030101010101" pitchFamily="2" charset="-122"/>
                  <a:cs typeface="Roboto Medium" charset="0"/>
                </a:rPr>
                <a:t>2022</a:t>
              </a:r>
              <a:endParaRPr lang="en-US" sz="1200" b="1" dirty="0">
                <a:latin typeface="Century Schoolbook" panose="02040604050505020304" pitchFamily="18" charset="0"/>
                <a:ea typeface="等线 Light" panose="02010600030101010101" pitchFamily="2" charset="-122"/>
                <a:cs typeface="Roboto Medium" charset="0"/>
              </a:endParaRPr>
            </a:p>
          </p:txBody>
        </p:sp>
      </p:grpSp>
      <p:grpSp>
        <p:nvGrpSpPr>
          <p:cNvPr id="36" name="Группа 41">
            <a:extLst>
              <a:ext uri="{FF2B5EF4-FFF2-40B4-BE49-F238E27FC236}">
                <a16:creationId xmlns:a16="http://schemas.microsoft.com/office/drawing/2014/main" id="{9C2461CE-BDA8-69F4-6BE0-AD3FA1D18AEF}"/>
              </a:ext>
            </a:extLst>
          </p:cNvPr>
          <p:cNvGrpSpPr/>
          <p:nvPr/>
        </p:nvGrpSpPr>
        <p:grpSpPr>
          <a:xfrm>
            <a:off x="519542" y="2382377"/>
            <a:ext cx="1906186" cy="1055191"/>
            <a:chOff x="11387987" y="6950756"/>
            <a:chExt cx="4044920" cy="2767396"/>
          </a:xfrm>
        </p:grpSpPr>
        <p:sp>
          <p:nvSpPr>
            <p:cNvPr id="37" name="Текст 12">
              <a:extLst>
                <a:ext uri="{FF2B5EF4-FFF2-40B4-BE49-F238E27FC236}">
                  <a16:creationId xmlns:a16="http://schemas.microsoft.com/office/drawing/2014/main" id="{79C2F870-EA16-7CDD-CFB8-3199EF9ABFEA}"/>
                </a:ext>
              </a:extLst>
            </p:cNvPr>
            <p:cNvSpPr txBox="1">
              <a:spLocks/>
            </p:cNvSpPr>
            <p:nvPr/>
          </p:nvSpPr>
          <p:spPr>
            <a:xfrm>
              <a:off x="11387987" y="7722890"/>
              <a:ext cx="4044920" cy="1995262"/>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algn="ctr"/>
              <a:r>
                <a:rPr lang="ru-RU" sz="1200" b="1" dirty="0">
                  <a:solidFill>
                    <a:schemeClr val="accent2"/>
                  </a:solidFill>
                  <a:latin typeface="Century Schoolbook" panose="02040604050505020304" pitchFamily="18" charset="0"/>
                  <a:ea typeface="等线 Light" panose="02010600030101010101" pitchFamily="2" charset="-122"/>
                  <a:cs typeface="Roboto Medium" charset="0"/>
                </a:rPr>
                <a:t>Заработная плата НПР:</a:t>
              </a:r>
              <a:endParaRPr lang="en-US" sz="1200" b="1" dirty="0">
                <a:solidFill>
                  <a:schemeClr val="accent2"/>
                </a:solidFill>
                <a:latin typeface="Century Schoolbook" panose="02040604050505020304" pitchFamily="18" charset="0"/>
                <a:ea typeface="等线 Light" panose="02010600030101010101" pitchFamily="2" charset="-122"/>
                <a:cs typeface="Roboto Medium" charset="0"/>
              </a:endParaRPr>
            </a:p>
            <a:p>
              <a:pPr algn="ctr"/>
              <a:r>
                <a:rPr lang="ru-RU" sz="1200" b="1" dirty="0">
                  <a:latin typeface="Century Schoolbook" panose="02040604050505020304" pitchFamily="18" charset="0"/>
                  <a:ea typeface="Roboto Light" charset="0"/>
                  <a:cs typeface="Roboto Light" charset="0"/>
                </a:rPr>
                <a:t>52 852 100 руб.</a:t>
              </a:r>
            </a:p>
          </p:txBody>
        </p:sp>
        <p:sp>
          <p:nvSpPr>
            <p:cNvPr id="38" name="Овал 43">
              <a:extLst>
                <a:ext uri="{FF2B5EF4-FFF2-40B4-BE49-F238E27FC236}">
                  <a16:creationId xmlns:a16="http://schemas.microsoft.com/office/drawing/2014/main" id="{F04397BE-9601-A148-1F2C-2D24F81AF1D6}"/>
                </a:ext>
              </a:extLst>
            </p:cNvPr>
            <p:cNvSpPr/>
            <p:nvPr/>
          </p:nvSpPr>
          <p:spPr>
            <a:xfrm>
              <a:off x="12510332" y="6950756"/>
              <a:ext cx="1789002" cy="72033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Century Schoolbook" panose="02040604050505020304" pitchFamily="18" charset="0"/>
                  <a:ea typeface="等线 Light" panose="02010600030101010101" pitchFamily="2" charset="-122"/>
                  <a:cs typeface="Roboto Medium" charset="0"/>
                </a:rPr>
                <a:t>2021</a:t>
              </a:r>
              <a:endParaRPr lang="en-US" sz="1400" b="1" dirty="0">
                <a:latin typeface="Century Schoolbook" panose="02040604050505020304" pitchFamily="18" charset="0"/>
                <a:ea typeface="等线 Light" panose="02010600030101010101" pitchFamily="2" charset="-122"/>
                <a:cs typeface="Roboto Medium" charset="0"/>
              </a:endParaRPr>
            </a:p>
          </p:txBody>
        </p:sp>
      </p:grpSp>
      <p:grpSp>
        <p:nvGrpSpPr>
          <p:cNvPr id="39" name="Группа 44">
            <a:extLst>
              <a:ext uri="{FF2B5EF4-FFF2-40B4-BE49-F238E27FC236}">
                <a16:creationId xmlns:a16="http://schemas.microsoft.com/office/drawing/2014/main" id="{AE07A488-9B44-5A5A-7B33-A1C41E9BFEF2}"/>
              </a:ext>
            </a:extLst>
          </p:cNvPr>
          <p:cNvGrpSpPr/>
          <p:nvPr/>
        </p:nvGrpSpPr>
        <p:grpSpPr>
          <a:xfrm>
            <a:off x="10254532" y="2265018"/>
            <a:ext cx="1906186" cy="986912"/>
            <a:chOff x="11725429" y="6311323"/>
            <a:chExt cx="4044920" cy="2588324"/>
          </a:xfrm>
        </p:grpSpPr>
        <p:sp>
          <p:nvSpPr>
            <p:cNvPr id="40" name="Текст 12">
              <a:extLst>
                <a:ext uri="{FF2B5EF4-FFF2-40B4-BE49-F238E27FC236}">
                  <a16:creationId xmlns:a16="http://schemas.microsoft.com/office/drawing/2014/main" id="{0D6624F4-37CD-8459-D0E6-B2AB88A74479}"/>
                </a:ext>
              </a:extLst>
            </p:cNvPr>
            <p:cNvSpPr txBox="1">
              <a:spLocks/>
            </p:cNvSpPr>
            <p:nvPr/>
          </p:nvSpPr>
          <p:spPr>
            <a:xfrm>
              <a:off x="11725429" y="6904385"/>
              <a:ext cx="4044920" cy="1995262"/>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algn="ctr"/>
              <a:r>
                <a:rPr lang="ru-RU" sz="1200" b="1" dirty="0">
                  <a:solidFill>
                    <a:schemeClr val="accent2"/>
                  </a:solidFill>
                  <a:latin typeface="Century Schoolbook" panose="02040604050505020304" pitchFamily="18" charset="0"/>
                  <a:ea typeface="等线 Light" panose="02010600030101010101" pitchFamily="2" charset="-122"/>
                  <a:cs typeface="Roboto Medium" charset="0"/>
                </a:rPr>
                <a:t>Заработная плана НПР::</a:t>
              </a:r>
              <a:endParaRPr lang="en-US" sz="1200" b="1" dirty="0">
                <a:solidFill>
                  <a:schemeClr val="accent2"/>
                </a:solidFill>
                <a:latin typeface="Century Schoolbook" panose="02040604050505020304" pitchFamily="18" charset="0"/>
                <a:ea typeface="等线 Light" panose="02010600030101010101" pitchFamily="2" charset="-122"/>
                <a:cs typeface="Roboto Medium" charset="0"/>
              </a:endParaRPr>
            </a:p>
            <a:p>
              <a:pPr algn="ctr"/>
              <a:r>
                <a:rPr lang="ru-RU" sz="1200" b="1" dirty="0">
                  <a:latin typeface="Century Schoolbook" panose="02040604050505020304" pitchFamily="18" charset="0"/>
                  <a:ea typeface="Roboto Light" charset="0"/>
                  <a:cs typeface="Roboto Light" charset="0"/>
                </a:rPr>
                <a:t>62 840 801 руб.</a:t>
              </a:r>
            </a:p>
          </p:txBody>
        </p:sp>
        <p:sp>
          <p:nvSpPr>
            <p:cNvPr id="41" name="Овал 46">
              <a:extLst>
                <a:ext uri="{FF2B5EF4-FFF2-40B4-BE49-F238E27FC236}">
                  <a16:creationId xmlns:a16="http://schemas.microsoft.com/office/drawing/2014/main" id="{28421984-EC88-5E21-17F0-76A641C396C0}"/>
                </a:ext>
              </a:extLst>
            </p:cNvPr>
            <p:cNvSpPr/>
            <p:nvPr/>
          </p:nvSpPr>
          <p:spPr>
            <a:xfrm>
              <a:off x="12754086" y="6311323"/>
              <a:ext cx="1693228" cy="72033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dirty="0">
                  <a:latin typeface="Century Schoolbook" panose="02040604050505020304" pitchFamily="18" charset="0"/>
                  <a:ea typeface="等线 Light" panose="02010600030101010101" pitchFamily="2" charset="-122"/>
                  <a:cs typeface="Roboto Medium" charset="0"/>
                </a:rPr>
                <a:t>2022</a:t>
              </a:r>
              <a:endParaRPr lang="en-US" sz="1200" b="1" dirty="0">
                <a:latin typeface="Century Schoolbook" panose="02040604050505020304" pitchFamily="18" charset="0"/>
                <a:ea typeface="等线 Light" panose="02010600030101010101" pitchFamily="2" charset="-122"/>
                <a:cs typeface="Roboto Medium" charset="0"/>
              </a:endParaRPr>
            </a:p>
          </p:txBody>
        </p:sp>
      </p:grpSp>
      <p:grpSp>
        <p:nvGrpSpPr>
          <p:cNvPr id="44" name="Группа 41">
            <a:extLst>
              <a:ext uri="{FF2B5EF4-FFF2-40B4-BE49-F238E27FC236}">
                <a16:creationId xmlns:a16="http://schemas.microsoft.com/office/drawing/2014/main" id="{06EABDC9-714F-3C8C-06F3-E5EB42E5C22D}"/>
              </a:ext>
            </a:extLst>
          </p:cNvPr>
          <p:cNvGrpSpPr/>
          <p:nvPr/>
        </p:nvGrpSpPr>
        <p:grpSpPr>
          <a:xfrm>
            <a:off x="3519762" y="2953446"/>
            <a:ext cx="2283721" cy="1052684"/>
            <a:chOff x="10586859" y="6957331"/>
            <a:chExt cx="4846048" cy="2760821"/>
          </a:xfrm>
        </p:grpSpPr>
        <p:sp>
          <p:nvSpPr>
            <p:cNvPr id="45" name="Текст 12">
              <a:extLst>
                <a:ext uri="{FF2B5EF4-FFF2-40B4-BE49-F238E27FC236}">
                  <a16:creationId xmlns:a16="http://schemas.microsoft.com/office/drawing/2014/main" id="{2C536F09-C69E-4373-A0A0-D125D2610DC2}"/>
                </a:ext>
              </a:extLst>
            </p:cNvPr>
            <p:cNvSpPr txBox="1">
              <a:spLocks/>
            </p:cNvSpPr>
            <p:nvPr/>
          </p:nvSpPr>
          <p:spPr>
            <a:xfrm>
              <a:off x="10586859" y="7722890"/>
              <a:ext cx="4846048" cy="1995262"/>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algn="ctr"/>
              <a:r>
                <a:rPr lang="ru-RU" sz="1200" b="1" dirty="0">
                  <a:solidFill>
                    <a:schemeClr val="accent2"/>
                  </a:solidFill>
                  <a:latin typeface="Century Schoolbook" panose="02040604050505020304" pitchFamily="18" charset="0"/>
                  <a:ea typeface="等线 Light" panose="02010600030101010101" pitchFamily="2" charset="-122"/>
                  <a:cs typeface="Roboto Medium" charset="0"/>
                </a:rPr>
                <a:t>Объем финансирования НИР</a:t>
              </a:r>
              <a:endParaRPr lang="en-US" sz="1200" b="1" dirty="0">
                <a:solidFill>
                  <a:schemeClr val="accent2"/>
                </a:solidFill>
                <a:latin typeface="Century Schoolbook" panose="02040604050505020304" pitchFamily="18" charset="0"/>
                <a:ea typeface="等线 Light" panose="02010600030101010101" pitchFamily="2" charset="-122"/>
                <a:cs typeface="Roboto Medium" charset="0"/>
              </a:endParaRPr>
            </a:p>
            <a:p>
              <a:pPr algn="ctr"/>
              <a:r>
                <a:rPr lang="ru-RU" sz="1200" b="1" dirty="0">
                  <a:latin typeface="Century Schoolbook" panose="02040604050505020304" pitchFamily="18" charset="0"/>
                  <a:ea typeface="Roboto Light" charset="0"/>
                  <a:cs typeface="Roboto Light" charset="0"/>
                </a:rPr>
                <a:t>70 149 400 руб.</a:t>
              </a:r>
            </a:p>
          </p:txBody>
        </p:sp>
        <p:sp>
          <p:nvSpPr>
            <p:cNvPr id="46" name="Овал 43">
              <a:extLst>
                <a:ext uri="{FF2B5EF4-FFF2-40B4-BE49-F238E27FC236}">
                  <a16:creationId xmlns:a16="http://schemas.microsoft.com/office/drawing/2014/main" id="{B1A8BB84-3B84-48AC-0E8A-5E2DE0CDEB53}"/>
                </a:ext>
              </a:extLst>
            </p:cNvPr>
            <p:cNvSpPr/>
            <p:nvPr/>
          </p:nvSpPr>
          <p:spPr>
            <a:xfrm>
              <a:off x="12099734" y="6957331"/>
              <a:ext cx="1789002" cy="72033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Century Schoolbook" panose="02040604050505020304" pitchFamily="18" charset="0"/>
                  <a:ea typeface="等线 Light" panose="02010600030101010101" pitchFamily="2" charset="-122"/>
                  <a:cs typeface="Roboto Medium" charset="0"/>
                </a:rPr>
                <a:t>2021</a:t>
              </a:r>
              <a:endParaRPr lang="en-US" sz="1400" b="1" dirty="0">
                <a:latin typeface="Century Schoolbook" panose="02040604050505020304" pitchFamily="18" charset="0"/>
                <a:ea typeface="等线 Light" panose="02010600030101010101" pitchFamily="2" charset="-122"/>
                <a:cs typeface="Roboto Medium" charset="0"/>
              </a:endParaRPr>
            </a:p>
          </p:txBody>
        </p:sp>
      </p:grpSp>
      <p:grpSp>
        <p:nvGrpSpPr>
          <p:cNvPr id="7177" name="Группа 41">
            <a:extLst>
              <a:ext uri="{FF2B5EF4-FFF2-40B4-BE49-F238E27FC236}">
                <a16:creationId xmlns:a16="http://schemas.microsoft.com/office/drawing/2014/main" id="{FA34A7FA-C579-D3DD-2CDC-3296EA867A40}"/>
              </a:ext>
            </a:extLst>
          </p:cNvPr>
          <p:cNvGrpSpPr/>
          <p:nvPr/>
        </p:nvGrpSpPr>
        <p:grpSpPr>
          <a:xfrm>
            <a:off x="6499416" y="2944676"/>
            <a:ext cx="2480144" cy="1063680"/>
            <a:chOff x="11387987" y="6928492"/>
            <a:chExt cx="5262857" cy="2789660"/>
          </a:xfrm>
        </p:grpSpPr>
        <p:sp>
          <p:nvSpPr>
            <p:cNvPr id="7178" name="Текст 12">
              <a:extLst>
                <a:ext uri="{FF2B5EF4-FFF2-40B4-BE49-F238E27FC236}">
                  <a16:creationId xmlns:a16="http://schemas.microsoft.com/office/drawing/2014/main" id="{7101D3BB-8482-1052-CFA4-80CA732EC173}"/>
                </a:ext>
              </a:extLst>
            </p:cNvPr>
            <p:cNvSpPr txBox="1">
              <a:spLocks/>
            </p:cNvSpPr>
            <p:nvPr/>
          </p:nvSpPr>
          <p:spPr>
            <a:xfrm>
              <a:off x="11387987" y="7722890"/>
              <a:ext cx="5262857" cy="1995262"/>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algn="ctr"/>
              <a:r>
                <a:rPr lang="ru-RU" sz="1200" b="1" dirty="0">
                  <a:solidFill>
                    <a:schemeClr val="accent2"/>
                  </a:solidFill>
                  <a:latin typeface="Century Schoolbook" panose="02040604050505020304" pitchFamily="18" charset="0"/>
                  <a:ea typeface="等线 Light" panose="02010600030101010101" pitchFamily="2" charset="-122"/>
                  <a:cs typeface="Roboto Medium" charset="0"/>
                </a:rPr>
                <a:t>Объем финансирования НИР</a:t>
              </a:r>
              <a:endParaRPr lang="en-US" sz="1200" b="1" dirty="0">
                <a:solidFill>
                  <a:schemeClr val="accent2"/>
                </a:solidFill>
                <a:latin typeface="Century Schoolbook" panose="02040604050505020304" pitchFamily="18" charset="0"/>
                <a:ea typeface="等线 Light" panose="02010600030101010101" pitchFamily="2" charset="-122"/>
                <a:cs typeface="Roboto Medium" charset="0"/>
              </a:endParaRPr>
            </a:p>
            <a:p>
              <a:pPr algn="ctr"/>
              <a:r>
                <a:rPr lang="ru-RU" sz="1200" b="1" dirty="0">
                  <a:solidFill>
                    <a:schemeClr val="tx1"/>
                  </a:solidFill>
                  <a:latin typeface="Century Schoolbook" panose="02040604050505020304" pitchFamily="18" charset="0"/>
                  <a:ea typeface="Roboto Light" charset="0"/>
                  <a:cs typeface="Roboto Light" charset="0"/>
                </a:rPr>
                <a:t>72 451 127 руб.</a:t>
              </a:r>
            </a:p>
          </p:txBody>
        </p:sp>
        <p:sp>
          <p:nvSpPr>
            <p:cNvPr id="7179" name="Овал 43">
              <a:extLst>
                <a:ext uri="{FF2B5EF4-FFF2-40B4-BE49-F238E27FC236}">
                  <a16:creationId xmlns:a16="http://schemas.microsoft.com/office/drawing/2014/main" id="{371F21D5-B69F-0AC6-A1CF-42D280E557B8}"/>
                </a:ext>
              </a:extLst>
            </p:cNvPr>
            <p:cNvSpPr/>
            <p:nvPr/>
          </p:nvSpPr>
          <p:spPr>
            <a:xfrm>
              <a:off x="12929064" y="6928492"/>
              <a:ext cx="1789002" cy="72033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Century Schoolbook" panose="02040604050505020304" pitchFamily="18" charset="0"/>
                  <a:ea typeface="等线 Light" panose="02010600030101010101" pitchFamily="2" charset="-122"/>
                  <a:cs typeface="Roboto Medium" charset="0"/>
                </a:rPr>
                <a:t>2022</a:t>
              </a:r>
              <a:endParaRPr lang="en-US" sz="1400" b="1" dirty="0">
                <a:latin typeface="Century Schoolbook" panose="02040604050505020304" pitchFamily="18" charset="0"/>
                <a:ea typeface="等线 Light" panose="02010600030101010101" pitchFamily="2" charset="-122"/>
                <a:cs typeface="Roboto Medium" charset="0"/>
              </a:endParaRPr>
            </a:p>
          </p:txBody>
        </p:sp>
      </p:grpSp>
      <p:sp>
        <p:nvSpPr>
          <p:cNvPr id="42" name="Заголовок 1"/>
          <p:cNvSpPr txBox="1">
            <a:spLocks noChangeArrowheads="1"/>
          </p:cNvSpPr>
          <p:nvPr/>
        </p:nvSpPr>
        <p:spPr>
          <a:xfrm>
            <a:off x="2586523" y="4920704"/>
            <a:ext cx="8129466" cy="3649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altLang="ru-RU" sz="1400" b="1" dirty="0">
                <a:latin typeface="Century Schoolbook" panose="02040604050505020304" pitchFamily="18" charset="0"/>
              </a:rPr>
              <a:t>Коммерциализация прикладных научных исследований через системы ДПО</a:t>
            </a:r>
          </a:p>
        </p:txBody>
      </p:sp>
      <p:grpSp>
        <p:nvGrpSpPr>
          <p:cNvPr id="43" name="Gruppieren 19"/>
          <p:cNvGrpSpPr/>
          <p:nvPr/>
        </p:nvGrpSpPr>
        <p:grpSpPr>
          <a:xfrm>
            <a:off x="1048452" y="4208295"/>
            <a:ext cx="10942173" cy="637711"/>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47" name="Pfeil nach links 15"/>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48" name="Pfeil nach links 16"/>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sp>
        <p:nvSpPr>
          <p:cNvPr id="49" name="Freeform 5">
            <a:extLst>
              <a:ext uri="{FF2B5EF4-FFF2-40B4-BE49-F238E27FC236}">
                <a16:creationId xmlns:a16="http://schemas.microsoft.com/office/drawing/2014/main" id="{3E8B8616-D754-F4BE-EBD3-7E8C7539EB71}"/>
              </a:ext>
            </a:extLst>
          </p:cNvPr>
          <p:cNvSpPr>
            <a:spLocks/>
          </p:cNvSpPr>
          <p:nvPr/>
        </p:nvSpPr>
        <p:spPr bwMode="auto">
          <a:xfrm>
            <a:off x="4294157" y="5378606"/>
            <a:ext cx="2078939" cy="1400016"/>
          </a:xfrm>
          <a:custGeom>
            <a:avLst/>
            <a:gdLst>
              <a:gd name="T0" fmla="*/ 930 w 1090"/>
              <a:gd name="T1" fmla="*/ 660 h 1685"/>
              <a:gd name="T2" fmla="*/ 930 w 1090"/>
              <a:gd name="T3" fmla="*/ 1685 h 1685"/>
              <a:gd name="T4" fmla="*/ 1090 w 1090"/>
              <a:gd name="T5" fmla="*/ 1685 h 1685"/>
              <a:gd name="T6" fmla="*/ 1090 w 1090"/>
              <a:gd name="T7" fmla="*/ 660 h 1685"/>
              <a:gd name="T8" fmla="*/ 1090 w 1090"/>
              <a:gd name="T9" fmla="*/ 577 h 1685"/>
              <a:gd name="T10" fmla="*/ 1090 w 1090"/>
              <a:gd name="T11" fmla="*/ 565 h 1685"/>
              <a:gd name="T12" fmla="*/ 636 w 1090"/>
              <a:gd name="T13" fmla="*/ 111 h 1685"/>
              <a:gd name="T14" fmla="*/ 408 w 1090"/>
              <a:gd name="T15" fmla="*/ 111 h 1685"/>
              <a:gd name="T16" fmla="*/ 408 w 1090"/>
              <a:gd name="T17" fmla="*/ 0 h 1685"/>
              <a:gd name="T18" fmla="*/ 0 w 1090"/>
              <a:gd name="T19" fmla="*/ 193 h 1685"/>
              <a:gd name="T20" fmla="*/ 408 w 1090"/>
              <a:gd name="T21" fmla="*/ 386 h 1685"/>
              <a:gd name="T22" fmla="*/ 408 w 1090"/>
              <a:gd name="T23" fmla="*/ 271 h 1685"/>
              <a:gd name="T24" fmla="*/ 636 w 1090"/>
              <a:gd name="T25" fmla="*/ 271 h 1685"/>
              <a:gd name="T26" fmla="*/ 930 w 1090"/>
              <a:gd name="T27" fmla="*/ 565 h 1685"/>
              <a:gd name="T28" fmla="*/ 930 w 1090"/>
              <a:gd name="T29" fmla="*/ 577 h 1685"/>
              <a:gd name="T30" fmla="*/ 930 w 1090"/>
              <a:gd name="T31" fmla="*/ 66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0" h="1685">
                <a:moveTo>
                  <a:pt x="930" y="660"/>
                </a:moveTo>
                <a:cubicBezTo>
                  <a:pt x="930" y="1685"/>
                  <a:pt x="930" y="1685"/>
                  <a:pt x="930" y="1685"/>
                </a:cubicBezTo>
                <a:cubicBezTo>
                  <a:pt x="1090" y="1685"/>
                  <a:pt x="1090" y="1685"/>
                  <a:pt x="1090" y="1685"/>
                </a:cubicBezTo>
                <a:cubicBezTo>
                  <a:pt x="1090" y="660"/>
                  <a:pt x="1090" y="660"/>
                  <a:pt x="1090" y="660"/>
                </a:cubicBezTo>
                <a:cubicBezTo>
                  <a:pt x="1090" y="577"/>
                  <a:pt x="1090" y="577"/>
                  <a:pt x="1090" y="577"/>
                </a:cubicBezTo>
                <a:cubicBezTo>
                  <a:pt x="1090" y="565"/>
                  <a:pt x="1090" y="565"/>
                  <a:pt x="1090" y="565"/>
                </a:cubicBezTo>
                <a:cubicBezTo>
                  <a:pt x="1090" y="315"/>
                  <a:pt x="886" y="111"/>
                  <a:pt x="636" y="111"/>
                </a:cubicBezTo>
                <a:cubicBezTo>
                  <a:pt x="408" y="111"/>
                  <a:pt x="408" y="111"/>
                  <a:pt x="408" y="111"/>
                </a:cubicBezTo>
                <a:cubicBezTo>
                  <a:pt x="408" y="0"/>
                  <a:pt x="408" y="0"/>
                  <a:pt x="408" y="0"/>
                </a:cubicBezTo>
                <a:cubicBezTo>
                  <a:pt x="0" y="193"/>
                  <a:pt x="0" y="193"/>
                  <a:pt x="0" y="193"/>
                </a:cubicBezTo>
                <a:cubicBezTo>
                  <a:pt x="408" y="386"/>
                  <a:pt x="408" y="386"/>
                  <a:pt x="408" y="386"/>
                </a:cubicBezTo>
                <a:cubicBezTo>
                  <a:pt x="408" y="271"/>
                  <a:pt x="408" y="271"/>
                  <a:pt x="408" y="271"/>
                </a:cubicBezTo>
                <a:cubicBezTo>
                  <a:pt x="636" y="271"/>
                  <a:pt x="636" y="271"/>
                  <a:pt x="636" y="271"/>
                </a:cubicBezTo>
                <a:cubicBezTo>
                  <a:pt x="798" y="271"/>
                  <a:pt x="930" y="403"/>
                  <a:pt x="930" y="565"/>
                </a:cubicBezTo>
                <a:cubicBezTo>
                  <a:pt x="930" y="577"/>
                  <a:pt x="930" y="577"/>
                  <a:pt x="930" y="577"/>
                </a:cubicBezTo>
                <a:lnTo>
                  <a:pt x="930" y="660"/>
                </a:lnTo>
                <a:close/>
              </a:path>
            </a:pathLst>
          </a:custGeom>
          <a:pattFill prst="ltDnDiag">
            <a:fgClr>
              <a:schemeClr val="accent1"/>
            </a:fgClr>
            <a:bgClr>
              <a:schemeClr val="accent1">
                <a:lumMod val="75000"/>
              </a:schemeClr>
            </a:bgClr>
          </a:pattFill>
          <a:ln>
            <a:noFill/>
          </a:ln>
        </p:spPr>
        <p:txBody>
          <a:bodyPr vert="horz" wrap="square" lIns="45715" tIns="22857" rIns="45715" bIns="22857" numCol="1" anchor="t" anchorCtr="0" compatLnSpc="1">
            <a:prstTxWarp prst="textNoShape">
              <a:avLst/>
            </a:prstTxWarp>
          </a:bodyPr>
          <a:lstStyle/>
          <a:p>
            <a:endParaRPr lang="ru-RU" sz="900" dirty="0"/>
          </a:p>
        </p:txBody>
      </p:sp>
      <p:grpSp>
        <p:nvGrpSpPr>
          <p:cNvPr id="50" name="Группа 25">
            <a:extLst>
              <a:ext uri="{FF2B5EF4-FFF2-40B4-BE49-F238E27FC236}">
                <a16:creationId xmlns:a16="http://schemas.microsoft.com/office/drawing/2014/main" id="{D0EA09B9-F62C-C504-CCF1-512573008641}"/>
              </a:ext>
            </a:extLst>
          </p:cNvPr>
          <p:cNvGrpSpPr/>
          <p:nvPr/>
        </p:nvGrpSpPr>
        <p:grpSpPr>
          <a:xfrm>
            <a:off x="2123624" y="5756044"/>
            <a:ext cx="1906186" cy="655147"/>
            <a:chOff x="11387987" y="7056517"/>
            <a:chExt cx="4044920" cy="1718221"/>
          </a:xfrm>
        </p:grpSpPr>
        <p:sp>
          <p:nvSpPr>
            <p:cNvPr id="51" name="Текст 12">
              <a:extLst>
                <a:ext uri="{FF2B5EF4-FFF2-40B4-BE49-F238E27FC236}">
                  <a16:creationId xmlns:a16="http://schemas.microsoft.com/office/drawing/2014/main" id="{C6730C68-8151-29F7-A6E8-B78CB428C4B4}"/>
                </a:ext>
              </a:extLst>
            </p:cNvPr>
            <p:cNvSpPr txBox="1">
              <a:spLocks/>
            </p:cNvSpPr>
            <p:nvPr/>
          </p:nvSpPr>
          <p:spPr>
            <a:xfrm>
              <a:off x="11387987" y="7722890"/>
              <a:ext cx="4044920" cy="1051848"/>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algn="ctr"/>
              <a:r>
                <a:rPr lang="ru-RU" sz="1200" b="1" dirty="0">
                  <a:solidFill>
                    <a:schemeClr val="tx1"/>
                  </a:solidFill>
                  <a:latin typeface="Century Schoolbook" panose="02040604050505020304" pitchFamily="18" charset="0"/>
                  <a:ea typeface="等线 Light" panose="02010600030101010101" pitchFamily="2" charset="-122"/>
                  <a:cs typeface="Roboto Medium" charset="0"/>
                </a:rPr>
                <a:t>7 500 000 руб.</a:t>
              </a:r>
              <a:endParaRPr lang="en-US" sz="1200" b="1" dirty="0">
                <a:solidFill>
                  <a:schemeClr val="tx1"/>
                </a:solidFill>
                <a:latin typeface="Century Schoolbook" panose="02040604050505020304" pitchFamily="18" charset="0"/>
                <a:ea typeface="等线 Light" panose="02010600030101010101" pitchFamily="2" charset="-122"/>
                <a:cs typeface="Roboto Medium" charset="0"/>
              </a:endParaRPr>
            </a:p>
          </p:txBody>
        </p:sp>
        <p:sp>
          <p:nvSpPr>
            <p:cNvPr id="52" name="Овал 27">
              <a:extLst>
                <a:ext uri="{FF2B5EF4-FFF2-40B4-BE49-F238E27FC236}">
                  <a16:creationId xmlns:a16="http://schemas.microsoft.com/office/drawing/2014/main" id="{4F509EFE-9F4F-4C58-BCF5-28B9E1665DB7}"/>
                </a:ext>
              </a:extLst>
            </p:cNvPr>
            <p:cNvSpPr/>
            <p:nvPr/>
          </p:nvSpPr>
          <p:spPr>
            <a:xfrm>
              <a:off x="12505933" y="7056517"/>
              <a:ext cx="1809025" cy="720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Century Schoolbook" panose="02040604050505020304" pitchFamily="18" charset="0"/>
                  <a:ea typeface="等线 Light" panose="02010600030101010101" pitchFamily="2" charset="-122"/>
                  <a:cs typeface="Roboto Medium" charset="0"/>
                </a:rPr>
                <a:t>2021</a:t>
              </a:r>
              <a:endParaRPr lang="en-US" sz="1400" b="1" dirty="0">
                <a:latin typeface="Century Schoolbook" panose="02040604050505020304" pitchFamily="18" charset="0"/>
                <a:ea typeface="等线 Light" panose="02010600030101010101" pitchFamily="2" charset="-122"/>
                <a:cs typeface="Roboto Medium" charset="0"/>
              </a:endParaRPr>
            </a:p>
          </p:txBody>
        </p:sp>
      </p:grpSp>
      <p:sp>
        <p:nvSpPr>
          <p:cNvPr id="53" name="Freeform 8">
            <a:extLst>
              <a:ext uri="{FF2B5EF4-FFF2-40B4-BE49-F238E27FC236}">
                <a16:creationId xmlns:a16="http://schemas.microsoft.com/office/drawing/2014/main" id="{63A9C3EF-A46A-3E8D-5D48-EAEAFF5F4506}"/>
              </a:ext>
            </a:extLst>
          </p:cNvPr>
          <p:cNvSpPr>
            <a:spLocks/>
          </p:cNvSpPr>
          <p:nvPr/>
        </p:nvSpPr>
        <p:spPr bwMode="auto">
          <a:xfrm>
            <a:off x="6078310" y="5274565"/>
            <a:ext cx="2078940" cy="1515108"/>
          </a:xfrm>
          <a:custGeom>
            <a:avLst/>
            <a:gdLst>
              <a:gd name="T0" fmla="*/ 160 w 1090"/>
              <a:gd name="T1" fmla="*/ 660 h 1685"/>
              <a:gd name="T2" fmla="*/ 160 w 1090"/>
              <a:gd name="T3" fmla="*/ 1685 h 1685"/>
              <a:gd name="T4" fmla="*/ 0 w 1090"/>
              <a:gd name="T5" fmla="*/ 1685 h 1685"/>
              <a:gd name="T6" fmla="*/ 0 w 1090"/>
              <a:gd name="T7" fmla="*/ 660 h 1685"/>
              <a:gd name="T8" fmla="*/ 0 w 1090"/>
              <a:gd name="T9" fmla="*/ 577 h 1685"/>
              <a:gd name="T10" fmla="*/ 0 w 1090"/>
              <a:gd name="T11" fmla="*/ 565 h 1685"/>
              <a:gd name="T12" fmla="*/ 454 w 1090"/>
              <a:gd name="T13" fmla="*/ 111 h 1685"/>
              <a:gd name="T14" fmla="*/ 682 w 1090"/>
              <a:gd name="T15" fmla="*/ 111 h 1685"/>
              <a:gd name="T16" fmla="*/ 682 w 1090"/>
              <a:gd name="T17" fmla="*/ 0 h 1685"/>
              <a:gd name="T18" fmla="*/ 1090 w 1090"/>
              <a:gd name="T19" fmla="*/ 193 h 1685"/>
              <a:gd name="T20" fmla="*/ 682 w 1090"/>
              <a:gd name="T21" fmla="*/ 386 h 1685"/>
              <a:gd name="T22" fmla="*/ 682 w 1090"/>
              <a:gd name="T23" fmla="*/ 271 h 1685"/>
              <a:gd name="T24" fmla="*/ 454 w 1090"/>
              <a:gd name="T25" fmla="*/ 271 h 1685"/>
              <a:gd name="T26" fmla="*/ 160 w 1090"/>
              <a:gd name="T27" fmla="*/ 565 h 1685"/>
              <a:gd name="T28" fmla="*/ 160 w 1090"/>
              <a:gd name="T29" fmla="*/ 577 h 1685"/>
              <a:gd name="T30" fmla="*/ 160 w 1090"/>
              <a:gd name="T31" fmla="*/ 66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0" h="1685">
                <a:moveTo>
                  <a:pt x="160" y="660"/>
                </a:moveTo>
                <a:cubicBezTo>
                  <a:pt x="160" y="1685"/>
                  <a:pt x="160" y="1685"/>
                  <a:pt x="160" y="1685"/>
                </a:cubicBezTo>
                <a:cubicBezTo>
                  <a:pt x="0" y="1685"/>
                  <a:pt x="0" y="1685"/>
                  <a:pt x="0" y="1685"/>
                </a:cubicBezTo>
                <a:cubicBezTo>
                  <a:pt x="0" y="660"/>
                  <a:pt x="0" y="660"/>
                  <a:pt x="0" y="660"/>
                </a:cubicBezTo>
                <a:cubicBezTo>
                  <a:pt x="0" y="577"/>
                  <a:pt x="0" y="577"/>
                  <a:pt x="0" y="577"/>
                </a:cubicBezTo>
                <a:cubicBezTo>
                  <a:pt x="0" y="565"/>
                  <a:pt x="0" y="565"/>
                  <a:pt x="0" y="565"/>
                </a:cubicBezTo>
                <a:cubicBezTo>
                  <a:pt x="0" y="315"/>
                  <a:pt x="204" y="111"/>
                  <a:pt x="454" y="111"/>
                </a:cubicBezTo>
                <a:cubicBezTo>
                  <a:pt x="682" y="111"/>
                  <a:pt x="682" y="111"/>
                  <a:pt x="682" y="111"/>
                </a:cubicBezTo>
                <a:cubicBezTo>
                  <a:pt x="682" y="0"/>
                  <a:pt x="682" y="0"/>
                  <a:pt x="682" y="0"/>
                </a:cubicBezTo>
                <a:cubicBezTo>
                  <a:pt x="1090" y="193"/>
                  <a:pt x="1090" y="193"/>
                  <a:pt x="1090" y="193"/>
                </a:cubicBezTo>
                <a:cubicBezTo>
                  <a:pt x="682" y="386"/>
                  <a:pt x="682" y="386"/>
                  <a:pt x="682" y="386"/>
                </a:cubicBezTo>
                <a:cubicBezTo>
                  <a:pt x="682" y="271"/>
                  <a:pt x="682" y="271"/>
                  <a:pt x="682" y="271"/>
                </a:cubicBezTo>
                <a:cubicBezTo>
                  <a:pt x="454" y="271"/>
                  <a:pt x="454" y="271"/>
                  <a:pt x="454" y="271"/>
                </a:cubicBezTo>
                <a:cubicBezTo>
                  <a:pt x="292" y="271"/>
                  <a:pt x="160" y="403"/>
                  <a:pt x="160" y="565"/>
                </a:cubicBezTo>
                <a:cubicBezTo>
                  <a:pt x="160" y="577"/>
                  <a:pt x="160" y="577"/>
                  <a:pt x="160" y="577"/>
                </a:cubicBezTo>
                <a:lnTo>
                  <a:pt x="160" y="660"/>
                </a:lnTo>
                <a:close/>
              </a:path>
            </a:pathLst>
          </a:custGeom>
          <a:pattFill prst="ltDnDiag">
            <a:fgClr>
              <a:schemeClr val="accent4"/>
            </a:fgClr>
            <a:bgClr>
              <a:schemeClr val="accent4">
                <a:lumMod val="75000"/>
              </a:schemeClr>
            </a:bgClr>
          </a:pattFill>
          <a:ln>
            <a:noFill/>
          </a:ln>
        </p:spPr>
        <p:txBody>
          <a:bodyPr vert="horz" wrap="square" lIns="45715" tIns="22857" rIns="45715" bIns="22857" numCol="1" anchor="t" anchorCtr="0" compatLnSpc="1">
            <a:prstTxWarp prst="textNoShape">
              <a:avLst/>
            </a:prstTxWarp>
          </a:bodyPr>
          <a:lstStyle/>
          <a:p>
            <a:endParaRPr lang="ru-RU" sz="900"/>
          </a:p>
        </p:txBody>
      </p:sp>
      <p:grpSp>
        <p:nvGrpSpPr>
          <p:cNvPr id="54" name="Группа 32">
            <a:extLst>
              <a:ext uri="{FF2B5EF4-FFF2-40B4-BE49-F238E27FC236}">
                <a16:creationId xmlns:a16="http://schemas.microsoft.com/office/drawing/2014/main" id="{63AD5EC3-D8C8-98DF-DFC2-43FEC07D9328}"/>
              </a:ext>
            </a:extLst>
          </p:cNvPr>
          <p:cNvGrpSpPr/>
          <p:nvPr/>
        </p:nvGrpSpPr>
        <p:grpSpPr>
          <a:xfrm>
            <a:off x="8348326" y="5593023"/>
            <a:ext cx="1906186" cy="719580"/>
            <a:chOff x="11793494" y="6976652"/>
            <a:chExt cx="4044920" cy="3659897"/>
          </a:xfrm>
        </p:grpSpPr>
        <p:sp>
          <p:nvSpPr>
            <p:cNvPr id="55" name="Текст 12">
              <a:extLst>
                <a:ext uri="{FF2B5EF4-FFF2-40B4-BE49-F238E27FC236}">
                  <a16:creationId xmlns:a16="http://schemas.microsoft.com/office/drawing/2014/main" id="{40AE465A-77DC-DBEA-6B36-F3ADD66A898D}"/>
                </a:ext>
              </a:extLst>
            </p:cNvPr>
            <p:cNvSpPr txBox="1">
              <a:spLocks/>
            </p:cNvSpPr>
            <p:nvPr/>
          </p:nvSpPr>
          <p:spPr>
            <a:xfrm>
              <a:off x="11793494" y="8641285"/>
              <a:ext cx="4044920" cy="1995264"/>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lvl="0" algn="ctr" defTabSz="914400" fontAlgn="base">
                <a:lnSpc>
                  <a:spcPct val="100000"/>
                </a:lnSpc>
                <a:spcBef>
                  <a:spcPct val="0"/>
                </a:spcBef>
                <a:spcAft>
                  <a:spcPct val="0"/>
                </a:spcAft>
              </a:pPr>
              <a:r>
                <a:rPr lang="ru-RU" altLang="ru-RU" sz="1200" b="1" dirty="0">
                  <a:solidFill>
                    <a:schemeClr val="tx1"/>
                  </a:solidFill>
                  <a:latin typeface="Century Schoolbook" panose="02040604050505020304" pitchFamily="18" charset="0"/>
                  <a:cs typeface="Times New Roman" panose="02020603050405020304" pitchFamily="18" charset="0"/>
                </a:rPr>
                <a:t>8 322 700 руб.</a:t>
              </a:r>
            </a:p>
          </p:txBody>
        </p:sp>
        <p:sp>
          <p:nvSpPr>
            <p:cNvPr id="56" name="Овал 34">
              <a:extLst>
                <a:ext uri="{FF2B5EF4-FFF2-40B4-BE49-F238E27FC236}">
                  <a16:creationId xmlns:a16="http://schemas.microsoft.com/office/drawing/2014/main" id="{D5346121-A628-8414-0CFF-CBDEB76DBC44}"/>
                </a:ext>
              </a:extLst>
            </p:cNvPr>
            <p:cNvSpPr/>
            <p:nvPr/>
          </p:nvSpPr>
          <p:spPr>
            <a:xfrm>
              <a:off x="12627341" y="6976652"/>
              <a:ext cx="1809025" cy="127386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等线 Light" panose="02010600030101010101" pitchFamily="2" charset="-122"/>
                <a:ea typeface="等线 Light" panose="02010600030101010101" pitchFamily="2" charset="-122"/>
                <a:cs typeface="Roboto Medium" charset="0"/>
              </a:endParaRPr>
            </a:p>
            <a:p>
              <a:pPr algn="ctr"/>
              <a:r>
                <a:rPr lang="en-US" sz="1400" b="1" dirty="0">
                  <a:latin typeface="Century Schoolbook" panose="02040604050505020304" pitchFamily="18" charset="0"/>
                  <a:ea typeface="等线 Light" panose="02010600030101010101" pitchFamily="2" charset="-122"/>
                  <a:cs typeface="Roboto Medium" charset="0"/>
                </a:rPr>
                <a:t>2</a:t>
              </a:r>
              <a:r>
                <a:rPr lang="ru-RU" sz="1400" b="1" dirty="0">
                  <a:latin typeface="Century Schoolbook" panose="02040604050505020304" pitchFamily="18" charset="0"/>
                  <a:ea typeface="等线 Light" panose="02010600030101010101" pitchFamily="2" charset="-122"/>
                  <a:cs typeface="Roboto Medium" charset="0"/>
                </a:rPr>
                <a:t>022</a:t>
              </a:r>
            </a:p>
            <a:p>
              <a:pPr algn="ctr"/>
              <a:endParaRPr lang="en-US" sz="1400" dirty="0">
                <a:latin typeface="等线 Light" panose="02010600030101010101" pitchFamily="2" charset="-122"/>
                <a:ea typeface="等线 Light" panose="02010600030101010101" pitchFamily="2" charset="-122"/>
                <a:cs typeface="Roboto Medium" charset="0"/>
              </a:endParaRPr>
            </a:p>
          </p:txBody>
        </p:sp>
      </p:grpSp>
      <p:sp>
        <p:nvSpPr>
          <p:cNvPr id="57" name="Freeform 5">
            <a:extLst>
              <a:ext uri="{FF2B5EF4-FFF2-40B4-BE49-F238E27FC236}">
                <a16:creationId xmlns:a16="http://schemas.microsoft.com/office/drawing/2014/main" id="{3E8B8616-D754-F4BE-EBD3-7E8C7539EB71}"/>
              </a:ext>
            </a:extLst>
          </p:cNvPr>
          <p:cNvSpPr>
            <a:spLocks/>
          </p:cNvSpPr>
          <p:nvPr/>
        </p:nvSpPr>
        <p:spPr bwMode="auto">
          <a:xfrm>
            <a:off x="4188161" y="823795"/>
            <a:ext cx="2078939" cy="2613773"/>
          </a:xfrm>
          <a:custGeom>
            <a:avLst/>
            <a:gdLst>
              <a:gd name="T0" fmla="*/ 930 w 1090"/>
              <a:gd name="T1" fmla="*/ 660 h 1685"/>
              <a:gd name="T2" fmla="*/ 930 w 1090"/>
              <a:gd name="T3" fmla="*/ 1685 h 1685"/>
              <a:gd name="T4" fmla="*/ 1090 w 1090"/>
              <a:gd name="T5" fmla="*/ 1685 h 1685"/>
              <a:gd name="T6" fmla="*/ 1090 w 1090"/>
              <a:gd name="T7" fmla="*/ 660 h 1685"/>
              <a:gd name="T8" fmla="*/ 1090 w 1090"/>
              <a:gd name="T9" fmla="*/ 577 h 1685"/>
              <a:gd name="T10" fmla="*/ 1090 w 1090"/>
              <a:gd name="T11" fmla="*/ 565 h 1685"/>
              <a:gd name="T12" fmla="*/ 636 w 1090"/>
              <a:gd name="T13" fmla="*/ 111 h 1685"/>
              <a:gd name="T14" fmla="*/ 408 w 1090"/>
              <a:gd name="T15" fmla="*/ 111 h 1685"/>
              <a:gd name="T16" fmla="*/ 408 w 1090"/>
              <a:gd name="T17" fmla="*/ 0 h 1685"/>
              <a:gd name="T18" fmla="*/ 0 w 1090"/>
              <a:gd name="T19" fmla="*/ 193 h 1685"/>
              <a:gd name="T20" fmla="*/ 408 w 1090"/>
              <a:gd name="T21" fmla="*/ 386 h 1685"/>
              <a:gd name="T22" fmla="*/ 408 w 1090"/>
              <a:gd name="T23" fmla="*/ 271 h 1685"/>
              <a:gd name="T24" fmla="*/ 636 w 1090"/>
              <a:gd name="T25" fmla="*/ 271 h 1685"/>
              <a:gd name="T26" fmla="*/ 930 w 1090"/>
              <a:gd name="T27" fmla="*/ 565 h 1685"/>
              <a:gd name="T28" fmla="*/ 930 w 1090"/>
              <a:gd name="T29" fmla="*/ 577 h 1685"/>
              <a:gd name="T30" fmla="*/ 930 w 1090"/>
              <a:gd name="T31" fmla="*/ 66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0" h="1685">
                <a:moveTo>
                  <a:pt x="930" y="660"/>
                </a:moveTo>
                <a:cubicBezTo>
                  <a:pt x="930" y="1685"/>
                  <a:pt x="930" y="1685"/>
                  <a:pt x="930" y="1685"/>
                </a:cubicBezTo>
                <a:cubicBezTo>
                  <a:pt x="1090" y="1685"/>
                  <a:pt x="1090" y="1685"/>
                  <a:pt x="1090" y="1685"/>
                </a:cubicBezTo>
                <a:cubicBezTo>
                  <a:pt x="1090" y="660"/>
                  <a:pt x="1090" y="660"/>
                  <a:pt x="1090" y="660"/>
                </a:cubicBezTo>
                <a:cubicBezTo>
                  <a:pt x="1090" y="577"/>
                  <a:pt x="1090" y="577"/>
                  <a:pt x="1090" y="577"/>
                </a:cubicBezTo>
                <a:cubicBezTo>
                  <a:pt x="1090" y="565"/>
                  <a:pt x="1090" y="565"/>
                  <a:pt x="1090" y="565"/>
                </a:cubicBezTo>
                <a:cubicBezTo>
                  <a:pt x="1090" y="315"/>
                  <a:pt x="886" y="111"/>
                  <a:pt x="636" y="111"/>
                </a:cubicBezTo>
                <a:cubicBezTo>
                  <a:pt x="408" y="111"/>
                  <a:pt x="408" y="111"/>
                  <a:pt x="408" y="111"/>
                </a:cubicBezTo>
                <a:cubicBezTo>
                  <a:pt x="408" y="0"/>
                  <a:pt x="408" y="0"/>
                  <a:pt x="408" y="0"/>
                </a:cubicBezTo>
                <a:cubicBezTo>
                  <a:pt x="0" y="193"/>
                  <a:pt x="0" y="193"/>
                  <a:pt x="0" y="193"/>
                </a:cubicBezTo>
                <a:cubicBezTo>
                  <a:pt x="408" y="386"/>
                  <a:pt x="408" y="386"/>
                  <a:pt x="408" y="386"/>
                </a:cubicBezTo>
                <a:cubicBezTo>
                  <a:pt x="408" y="271"/>
                  <a:pt x="408" y="271"/>
                  <a:pt x="408" y="271"/>
                </a:cubicBezTo>
                <a:cubicBezTo>
                  <a:pt x="636" y="271"/>
                  <a:pt x="636" y="271"/>
                  <a:pt x="636" y="271"/>
                </a:cubicBezTo>
                <a:cubicBezTo>
                  <a:pt x="798" y="271"/>
                  <a:pt x="930" y="403"/>
                  <a:pt x="930" y="565"/>
                </a:cubicBezTo>
                <a:cubicBezTo>
                  <a:pt x="930" y="577"/>
                  <a:pt x="930" y="577"/>
                  <a:pt x="930" y="577"/>
                </a:cubicBezTo>
                <a:lnTo>
                  <a:pt x="930" y="660"/>
                </a:lnTo>
                <a:close/>
              </a:path>
            </a:pathLst>
          </a:custGeom>
          <a:pattFill prst="ltDnDiag">
            <a:fgClr>
              <a:schemeClr val="accent1"/>
            </a:fgClr>
            <a:bgClr>
              <a:schemeClr val="accent1">
                <a:lumMod val="75000"/>
              </a:schemeClr>
            </a:bgClr>
          </a:pattFill>
          <a:ln>
            <a:noFill/>
          </a:ln>
        </p:spPr>
        <p:txBody>
          <a:bodyPr vert="horz" wrap="square" lIns="45715" tIns="22857" rIns="45715" bIns="22857" numCol="1" anchor="t" anchorCtr="0" compatLnSpc="1">
            <a:prstTxWarp prst="textNoShape">
              <a:avLst/>
            </a:prstTxWarp>
          </a:bodyPr>
          <a:lstStyle/>
          <a:p>
            <a:endParaRPr lang="ru-RU" sz="900" dirty="0"/>
          </a:p>
        </p:txBody>
      </p:sp>
      <p:sp>
        <p:nvSpPr>
          <p:cNvPr id="58" name="Freeform 8">
            <a:extLst>
              <a:ext uri="{FF2B5EF4-FFF2-40B4-BE49-F238E27FC236}">
                <a16:creationId xmlns:a16="http://schemas.microsoft.com/office/drawing/2014/main" id="{63A9C3EF-A46A-3E8D-5D48-EAEAFF5F4506}"/>
              </a:ext>
            </a:extLst>
          </p:cNvPr>
          <p:cNvSpPr>
            <a:spLocks/>
          </p:cNvSpPr>
          <p:nvPr/>
        </p:nvSpPr>
        <p:spPr bwMode="auto">
          <a:xfrm>
            <a:off x="5961743" y="732573"/>
            <a:ext cx="2078940" cy="2809037"/>
          </a:xfrm>
          <a:custGeom>
            <a:avLst/>
            <a:gdLst>
              <a:gd name="T0" fmla="*/ 160 w 1090"/>
              <a:gd name="T1" fmla="*/ 660 h 1685"/>
              <a:gd name="T2" fmla="*/ 160 w 1090"/>
              <a:gd name="T3" fmla="*/ 1685 h 1685"/>
              <a:gd name="T4" fmla="*/ 0 w 1090"/>
              <a:gd name="T5" fmla="*/ 1685 h 1685"/>
              <a:gd name="T6" fmla="*/ 0 w 1090"/>
              <a:gd name="T7" fmla="*/ 660 h 1685"/>
              <a:gd name="T8" fmla="*/ 0 w 1090"/>
              <a:gd name="T9" fmla="*/ 577 h 1685"/>
              <a:gd name="T10" fmla="*/ 0 w 1090"/>
              <a:gd name="T11" fmla="*/ 565 h 1685"/>
              <a:gd name="T12" fmla="*/ 454 w 1090"/>
              <a:gd name="T13" fmla="*/ 111 h 1685"/>
              <a:gd name="T14" fmla="*/ 682 w 1090"/>
              <a:gd name="T15" fmla="*/ 111 h 1685"/>
              <a:gd name="T16" fmla="*/ 682 w 1090"/>
              <a:gd name="T17" fmla="*/ 0 h 1685"/>
              <a:gd name="T18" fmla="*/ 1090 w 1090"/>
              <a:gd name="T19" fmla="*/ 193 h 1685"/>
              <a:gd name="T20" fmla="*/ 682 w 1090"/>
              <a:gd name="T21" fmla="*/ 386 h 1685"/>
              <a:gd name="T22" fmla="*/ 682 w 1090"/>
              <a:gd name="T23" fmla="*/ 271 h 1685"/>
              <a:gd name="T24" fmla="*/ 454 w 1090"/>
              <a:gd name="T25" fmla="*/ 271 h 1685"/>
              <a:gd name="T26" fmla="*/ 160 w 1090"/>
              <a:gd name="T27" fmla="*/ 565 h 1685"/>
              <a:gd name="T28" fmla="*/ 160 w 1090"/>
              <a:gd name="T29" fmla="*/ 577 h 1685"/>
              <a:gd name="T30" fmla="*/ 160 w 1090"/>
              <a:gd name="T31" fmla="*/ 66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0" h="1685">
                <a:moveTo>
                  <a:pt x="160" y="660"/>
                </a:moveTo>
                <a:cubicBezTo>
                  <a:pt x="160" y="1685"/>
                  <a:pt x="160" y="1685"/>
                  <a:pt x="160" y="1685"/>
                </a:cubicBezTo>
                <a:cubicBezTo>
                  <a:pt x="0" y="1685"/>
                  <a:pt x="0" y="1685"/>
                  <a:pt x="0" y="1685"/>
                </a:cubicBezTo>
                <a:cubicBezTo>
                  <a:pt x="0" y="660"/>
                  <a:pt x="0" y="660"/>
                  <a:pt x="0" y="660"/>
                </a:cubicBezTo>
                <a:cubicBezTo>
                  <a:pt x="0" y="577"/>
                  <a:pt x="0" y="577"/>
                  <a:pt x="0" y="577"/>
                </a:cubicBezTo>
                <a:cubicBezTo>
                  <a:pt x="0" y="565"/>
                  <a:pt x="0" y="565"/>
                  <a:pt x="0" y="565"/>
                </a:cubicBezTo>
                <a:cubicBezTo>
                  <a:pt x="0" y="315"/>
                  <a:pt x="204" y="111"/>
                  <a:pt x="454" y="111"/>
                </a:cubicBezTo>
                <a:cubicBezTo>
                  <a:pt x="682" y="111"/>
                  <a:pt x="682" y="111"/>
                  <a:pt x="682" y="111"/>
                </a:cubicBezTo>
                <a:cubicBezTo>
                  <a:pt x="682" y="0"/>
                  <a:pt x="682" y="0"/>
                  <a:pt x="682" y="0"/>
                </a:cubicBezTo>
                <a:cubicBezTo>
                  <a:pt x="1090" y="193"/>
                  <a:pt x="1090" y="193"/>
                  <a:pt x="1090" y="193"/>
                </a:cubicBezTo>
                <a:cubicBezTo>
                  <a:pt x="682" y="386"/>
                  <a:pt x="682" y="386"/>
                  <a:pt x="682" y="386"/>
                </a:cubicBezTo>
                <a:cubicBezTo>
                  <a:pt x="682" y="271"/>
                  <a:pt x="682" y="271"/>
                  <a:pt x="682" y="271"/>
                </a:cubicBezTo>
                <a:cubicBezTo>
                  <a:pt x="454" y="271"/>
                  <a:pt x="454" y="271"/>
                  <a:pt x="454" y="271"/>
                </a:cubicBezTo>
                <a:cubicBezTo>
                  <a:pt x="292" y="271"/>
                  <a:pt x="160" y="403"/>
                  <a:pt x="160" y="565"/>
                </a:cubicBezTo>
                <a:cubicBezTo>
                  <a:pt x="160" y="577"/>
                  <a:pt x="160" y="577"/>
                  <a:pt x="160" y="577"/>
                </a:cubicBezTo>
                <a:lnTo>
                  <a:pt x="160" y="660"/>
                </a:lnTo>
                <a:close/>
              </a:path>
            </a:pathLst>
          </a:custGeom>
          <a:pattFill prst="ltDnDiag">
            <a:fgClr>
              <a:schemeClr val="accent4"/>
            </a:fgClr>
            <a:bgClr>
              <a:schemeClr val="accent4">
                <a:lumMod val="75000"/>
              </a:schemeClr>
            </a:bgClr>
          </a:pattFill>
          <a:ln>
            <a:noFill/>
          </a:ln>
        </p:spPr>
        <p:txBody>
          <a:bodyPr vert="horz" wrap="square" lIns="45715" tIns="22857" rIns="45715" bIns="22857" numCol="1" anchor="t" anchorCtr="0" compatLnSpc="1">
            <a:prstTxWarp prst="textNoShape">
              <a:avLst/>
            </a:prstTxWarp>
          </a:bodyPr>
          <a:lstStyle/>
          <a:p>
            <a:endParaRPr lang="ru-RU" sz="900"/>
          </a:p>
        </p:txBody>
      </p:sp>
      <p:sp>
        <p:nvSpPr>
          <p:cNvPr id="59" name="Freeform 6">
            <a:extLst>
              <a:ext uri="{FF2B5EF4-FFF2-40B4-BE49-F238E27FC236}">
                <a16:creationId xmlns:a16="http://schemas.microsoft.com/office/drawing/2014/main" id="{7FB6687F-129D-44F0-53A5-23FFA44470B4}"/>
              </a:ext>
            </a:extLst>
          </p:cNvPr>
          <p:cNvSpPr>
            <a:spLocks/>
          </p:cNvSpPr>
          <p:nvPr/>
        </p:nvSpPr>
        <p:spPr bwMode="auto">
          <a:xfrm>
            <a:off x="3419907" y="1539934"/>
            <a:ext cx="2842105" cy="2613773"/>
          </a:xfrm>
          <a:custGeom>
            <a:avLst/>
            <a:gdLst>
              <a:gd name="T0" fmla="*/ 1330 w 1490"/>
              <a:gd name="T1" fmla="*/ 660 h 1685"/>
              <a:gd name="T2" fmla="*/ 1330 w 1490"/>
              <a:gd name="T3" fmla="*/ 1685 h 1685"/>
              <a:gd name="T4" fmla="*/ 1490 w 1490"/>
              <a:gd name="T5" fmla="*/ 1685 h 1685"/>
              <a:gd name="T6" fmla="*/ 1490 w 1490"/>
              <a:gd name="T7" fmla="*/ 660 h 1685"/>
              <a:gd name="T8" fmla="*/ 1490 w 1490"/>
              <a:gd name="T9" fmla="*/ 577 h 1685"/>
              <a:gd name="T10" fmla="*/ 1490 w 1490"/>
              <a:gd name="T11" fmla="*/ 565 h 1685"/>
              <a:gd name="T12" fmla="*/ 1036 w 1490"/>
              <a:gd name="T13" fmla="*/ 111 h 1685"/>
              <a:gd name="T14" fmla="*/ 408 w 1490"/>
              <a:gd name="T15" fmla="*/ 111 h 1685"/>
              <a:gd name="T16" fmla="*/ 408 w 1490"/>
              <a:gd name="T17" fmla="*/ 0 h 1685"/>
              <a:gd name="T18" fmla="*/ 0 w 1490"/>
              <a:gd name="T19" fmla="*/ 193 h 1685"/>
              <a:gd name="T20" fmla="*/ 408 w 1490"/>
              <a:gd name="T21" fmla="*/ 386 h 1685"/>
              <a:gd name="T22" fmla="*/ 408 w 1490"/>
              <a:gd name="T23" fmla="*/ 271 h 1685"/>
              <a:gd name="T24" fmla="*/ 1036 w 1490"/>
              <a:gd name="T25" fmla="*/ 271 h 1685"/>
              <a:gd name="T26" fmla="*/ 1330 w 1490"/>
              <a:gd name="T27" fmla="*/ 565 h 1685"/>
              <a:gd name="T28" fmla="*/ 1330 w 1490"/>
              <a:gd name="T29" fmla="*/ 577 h 1685"/>
              <a:gd name="T30" fmla="*/ 1330 w 1490"/>
              <a:gd name="T31" fmla="*/ 66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0" h="1685">
                <a:moveTo>
                  <a:pt x="1330" y="660"/>
                </a:moveTo>
                <a:cubicBezTo>
                  <a:pt x="1330" y="1685"/>
                  <a:pt x="1330" y="1685"/>
                  <a:pt x="1330" y="1685"/>
                </a:cubicBezTo>
                <a:cubicBezTo>
                  <a:pt x="1490" y="1685"/>
                  <a:pt x="1490" y="1685"/>
                  <a:pt x="1490" y="1685"/>
                </a:cubicBezTo>
                <a:cubicBezTo>
                  <a:pt x="1490" y="660"/>
                  <a:pt x="1490" y="660"/>
                  <a:pt x="1490" y="660"/>
                </a:cubicBezTo>
                <a:cubicBezTo>
                  <a:pt x="1490" y="577"/>
                  <a:pt x="1490" y="577"/>
                  <a:pt x="1490" y="577"/>
                </a:cubicBezTo>
                <a:cubicBezTo>
                  <a:pt x="1490" y="565"/>
                  <a:pt x="1490" y="565"/>
                  <a:pt x="1490" y="565"/>
                </a:cubicBezTo>
                <a:cubicBezTo>
                  <a:pt x="1490" y="315"/>
                  <a:pt x="1286" y="111"/>
                  <a:pt x="1036" y="111"/>
                </a:cubicBezTo>
                <a:cubicBezTo>
                  <a:pt x="408" y="111"/>
                  <a:pt x="408" y="111"/>
                  <a:pt x="408" y="111"/>
                </a:cubicBezTo>
                <a:cubicBezTo>
                  <a:pt x="408" y="0"/>
                  <a:pt x="408" y="0"/>
                  <a:pt x="408" y="0"/>
                </a:cubicBezTo>
                <a:cubicBezTo>
                  <a:pt x="0" y="193"/>
                  <a:pt x="0" y="193"/>
                  <a:pt x="0" y="193"/>
                </a:cubicBezTo>
                <a:cubicBezTo>
                  <a:pt x="408" y="386"/>
                  <a:pt x="408" y="386"/>
                  <a:pt x="408" y="386"/>
                </a:cubicBezTo>
                <a:cubicBezTo>
                  <a:pt x="408" y="271"/>
                  <a:pt x="408" y="271"/>
                  <a:pt x="408" y="271"/>
                </a:cubicBezTo>
                <a:cubicBezTo>
                  <a:pt x="1036" y="271"/>
                  <a:pt x="1036" y="271"/>
                  <a:pt x="1036" y="271"/>
                </a:cubicBezTo>
                <a:cubicBezTo>
                  <a:pt x="1198" y="271"/>
                  <a:pt x="1330" y="403"/>
                  <a:pt x="1330" y="565"/>
                </a:cubicBezTo>
                <a:cubicBezTo>
                  <a:pt x="1330" y="577"/>
                  <a:pt x="1330" y="577"/>
                  <a:pt x="1330" y="577"/>
                </a:cubicBezTo>
                <a:lnTo>
                  <a:pt x="1330" y="660"/>
                </a:lnTo>
                <a:close/>
              </a:path>
            </a:pathLst>
          </a:custGeom>
          <a:pattFill prst="ltDnDiag">
            <a:fgClr>
              <a:schemeClr val="accent2"/>
            </a:fgClr>
            <a:bgClr>
              <a:schemeClr val="accent2">
                <a:lumMod val="75000"/>
              </a:schemeClr>
            </a:bgClr>
          </a:pattFill>
          <a:ln>
            <a:noFill/>
          </a:ln>
        </p:spPr>
        <p:txBody>
          <a:bodyPr vert="horz" wrap="square" lIns="45715" tIns="22857" rIns="45715" bIns="22857" numCol="1" anchor="t" anchorCtr="0" compatLnSpc="1">
            <a:prstTxWarp prst="textNoShape">
              <a:avLst/>
            </a:prstTxWarp>
          </a:bodyPr>
          <a:lstStyle/>
          <a:p>
            <a:endParaRPr lang="ru-RU" sz="900"/>
          </a:p>
        </p:txBody>
      </p:sp>
      <p:sp>
        <p:nvSpPr>
          <p:cNvPr id="60" name="Freeform 9">
            <a:extLst>
              <a:ext uri="{FF2B5EF4-FFF2-40B4-BE49-F238E27FC236}">
                <a16:creationId xmlns:a16="http://schemas.microsoft.com/office/drawing/2014/main" id="{8900E195-BBCF-D403-39CC-9DB862F6101D}"/>
              </a:ext>
            </a:extLst>
          </p:cNvPr>
          <p:cNvSpPr>
            <a:spLocks/>
          </p:cNvSpPr>
          <p:nvPr/>
        </p:nvSpPr>
        <p:spPr bwMode="auto">
          <a:xfrm>
            <a:off x="5997619" y="1464568"/>
            <a:ext cx="2842105" cy="2731367"/>
          </a:xfrm>
          <a:custGeom>
            <a:avLst/>
            <a:gdLst>
              <a:gd name="T0" fmla="*/ 160 w 1490"/>
              <a:gd name="T1" fmla="*/ 660 h 1845"/>
              <a:gd name="T2" fmla="*/ 160 w 1490"/>
              <a:gd name="T3" fmla="*/ 1845 h 1845"/>
              <a:gd name="T4" fmla="*/ 0 w 1490"/>
              <a:gd name="T5" fmla="*/ 1845 h 1845"/>
              <a:gd name="T6" fmla="*/ 0 w 1490"/>
              <a:gd name="T7" fmla="*/ 660 h 1845"/>
              <a:gd name="T8" fmla="*/ 0 w 1490"/>
              <a:gd name="T9" fmla="*/ 577 h 1845"/>
              <a:gd name="T10" fmla="*/ 0 w 1490"/>
              <a:gd name="T11" fmla="*/ 565 h 1845"/>
              <a:gd name="T12" fmla="*/ 454 w 1490"/>
              <a:gd name="T13" fmla="*/ 111 h 1845"/>
              <a:gd name="T14" fmla="*/ 1082 w 1490"/>
              <a:gd name="T15" fmla="*/ 111 h 1845"/>
              <a:gd name="T16" fmla="*/ 1082 w 1490"/>
              <a:gd name="T17" fmla="*/ 0 h 1845"/>
              <a:gd name="T18" fmla="*/ 1490 w 1490"/>
              <a:gd name="T19" fmla="*/ 193 h 1845"/>
              <a:gd name="T20" fmla="*/ 1082 w 1490"/>
              <a:gd name="T21" fmla="*/ 386 h 1845"/>
              <a:gd name="T22" fmla="*/ 1082 w 1490"/>
              <a:gd name="T23" fmla="*/ 271 h 1845"/>
              <a:gd name="T24" fmla="*/ 454 w 1490"/>
              <a:gd name="T25" fmla="*/ 271 h 1845"/>
              <a:gd name="T26" fmla="*/ 160 w 1490"/>
              <a:gd name="T27" fmla="*/ 565 h 1845"/>
              <a:gd name="T28" fmla="*/ 160 w 1490"/>
              <a:gd name="T29" fmla="*/ 577 h 1845"/>
              <a:gd name="T30" fmla="*/ 160 w 1490"/>
              <a:gd name="T31" fmla="*/ 660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0" h="1845">
                <a:moveTo>
                  <a:pt x="160" y="660"/>
                </a:moveTo>
                <a:cubicBezTo>
                  <a:pt x="160" y="1845"/>
                  <a:pt x="160" y="1845"/>
                  <a:pt x="160" y="1845"/>
                </a:cubicBezTo>
                <a:cubicBezTo>
                  <a:pt x="0" y="1845"/>
                  <a:pt x="0" y="1845"/>
                  <a:pt x="0" y="1845"/>
                </a:cubicBezTo>
                <a:cubicBezTo>
                  <a:pt x="0" y="660"/>
                  <a:pt x="0" y="660"/>
                  <a:pt x="0" y="660"/>
                </a:cubicBezTo>
                <a:cubicBezTo>
                  <a:pt x="0" y="577"/>
                  <a:pt x="0" y="577"/>
                  <a:pt x="0" y="577"/>
                </a:cubicBezTo>
                <a:cubicBezTo>
                  <a:pt x="0" y="565"/>
                  <a:pt x="0" y="565"/>
                  <a:pt x="0" y="565"/>
                </a:cubicBezTo>
                <a:cubicBezTo>
                  <a:pt x="0" y="315"/>
                  <a:pt x="204" y="111"/>
                  <a:pt x="454" y="111"/>
                </a:cubicBezTo>
                <a:cubicBezTo>
                  <a:pt x="1082" y="111"/>
                  <a:pt x="1082" y="111"/>
                  <a:pt x="1082" y="111"/>
                </a:cubicBezTo>
                <a:cubicBezTo>
                  <a:pt x="1082" y="0"/>
                  <a:pt x="1082" y="0"/>
                  <a:pt x="1082" y="0"/>
                </a:cubicBezTo>
                <a:cubicBezTo>
                  <a:pt x="1490" y="193"/>
                  <a:pt x="1490" y="193"/>
                  <a:pt x="1490" y="193"/>
                </a:cubicBezTo>
                <a:cubicBezTo>
                  <a:pt x="1082" y="386"/>
                  <a:pt x="1082" y="386"/>
                  <a:pt x="1082" y="386"/>
                </a:cubicBezTo>
                <a:cubicBezTo>
                  <a:pt x="1082" y="271"/>
                  <a:pt x="1082" y="271"/>
                  <a:pt x="1082" y="271"/>
                </a:cubicBezTo>
                <a:cubicBezTo>
                  <a:pt x="454" y="271"/>
                  <a:pt x="454" y="271"/>
                  <a:pt x="454" y="271"/>
                </a:cubicBezTo>
                <a:cubicBezTo>
                  <a:pt x="292" y="271"/>
                  <a:pt x="160" y="403"/>
                  <a:pt x="160" y="565"/>
                </a:cubicBezTo>
                <a:cubicBezTo>
                  <a:pt x="160" y="577"/>
                  <a:pt x="160" y="577"/>
                  <a:pt x="160" y="577"/>
                </a:cubicBezTo>
                <a:lnTo>
                  <a:pt x="160" y="660"/>
                </a:lnTo>
                <a:close/>
              </a:path>
            </a:pathLst>
          </a:custGeom>
          <a:pattFill prst="ltDnDiag">
            <a:fgClr>
              <a:schemeClr val="accent5"/>
            </a:fgClr>
            <a:bgClr>
              <a:schemeClr val="accent5">
                <a:lumMod val="75000"/>
              </a:schemeClr>
            </a:bgClr>
          </a:pattFill>
          <a:ln>
            <a:noFill/>
          </a:ln>
        </p:spPr>
        <p:txBody>
          <a:bodyPr vert="horz" wrap="square" lIns="45715" tIns="22857" rIns="45715" bIns="22857" numCol="1" anchor="t" anchorCtr="0" compatLnSpc="1">
            <a:prstTxWarp prst="textNoShape">
              <a:avLst/>
            </a:prstTxWarp>
          </a:bodyPr>
          <a:lstStyle/>
          <a:p>
            <a:endParaRPr lang="ru-RU" sz="900"/>
          </a:p>
        </p:txBody>
      </p:sp>
      <p:sp>
        <p:nvSpPr>
          <p:cNvPr id="61" name="Freeform 7">
            <a:extLst>
              <a:ext uri="{FF2B5EF4-FFF2-40B4-BE49-F238E27FC236}">
                <a16:creationId xmlns:a16="http://schemas.microsoft.com/office/drawing/2014/main" id="{76A7B65D-5FEE-C804-22BA-62F7D8881FE4}"/>
              </a:ext>
            </a:extLst>
          </p:cNvPr>
          <p:cNvSpPr>
            <a:spLocks/>
          </p:cNvSpPr>
          <p:nvPr/>
        </p:nvSpPr>
        <p:spPr bwMode="auto">
          <a:xfrm>
            <a:off x="2445316" y="2336888"/>
            <a:ext cx="3833575" cy="1838630"/>
          </a:xfrm>
          <a:custGeom>
            <a:avLst/>
            <a:gdLst>
              <a:gd name="T0" fmla="*/ 1850 w 2010"/>
              <a:gd name="T1" fmla="*/ 660 h 1488"/>
              <a:gd name="T2" fmla="*/ 1850 w 2010"/>
              <a:gd name="T3" fmla="*/ 1488 h 1488"/>
              <a:gd name="T4" fmla="*/ 2010 w 2010"/>
              <a:gd name="T5" fmla="*/ 1488 h 1488"/>
              <a:gd name="T6" fmla="*/ 2010 w 2010"/>
              <a:gd name="T7" fmla="*/ 660 h 1488"/>
              <a:gd name="T8" fmla="*/ 2010 w 2010"/>
              <a:gd name="T9" fmla="*/ 577 h 1488"/>
              <a:gd name="T10" fmla="*/ 2010 w 2010"/>
              <a:gd name="T11" fmla="*/ 565 h 1488"/>
              <a:gd name="T12" fmla="*/ 1556 w 2010"/>
              <a:gd name="T13" fmla="*/ 111 h 1488"/>
              <a:gd name="T14" fmla="*/ 408 w 2010"/>
              <a:gd name="T15" fmla="*/ 111 h 1488"/>
              <a:gd name="T16" fmla="*/ 408 w 2010"/>
              <a:gd name="T17" fmla="*/ 0 h 1488"/>
              <a:gd name="T18" fmla="*/ 0 w 2010"/>
              <a:gd name="T19" fmla="*/ 193 h 1488"/>
              <a:gd name="T20" fmla="*/ 408 w 2010"/>
              <a:gd name="T21" fmla="*/ 386 h 1488"/>
              <a:gd name="T22" fmla="*/ 408 w 2010"/>
              <a:gd name="T23" fmla="*/ 271 h 1488"/>
              <a:gd name="T24" fmla="*/ 1556 w 2010"/>
              <a:gd name="T25" fmla="*/ 271 h 1488"/>
              <a:gd name="T26" fmla="*/ 1850 w 2010"/>
              <a:gd name="T27" fmla="*/ 565 h 1488"/>
              <a:gd name="T28" fmla="*/ 1850 w 2010"/>
              <a:gd name="T29" fmla="*/ 577 h 1488"/>
              <a:gd name="T30" fmla="*/ 1850 w 2010"/>
              <a:gd name="T31" fmla="*/ 660 h 1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0" h="1488">
                <a:moveTo>
                  <a:pt x="1850" y="660"/>
                </a:moveTo>
                <a:cubicBezTo>
                  <a:pt x="1850" y="1488"/>
                  <a:pt x="1850" y="1488"/>
                  <a:pt x="1850" y="1488"/>
                </a:cubicBezTo>
                <a:cubicBezTo>
                  <a:pt x="2010" y="1488"/>
                  <a:pt x="2010" y="1488"/>
                  <a:pt x="2010" y="1488"/>
                </a:cubicBezTo>
                <a:cubicBezTo>
                  <a:pt x="2010" y="660"/>
                  <a:pt x="2010" y="660"/>
                  <a:pt x="2010" y="660"/>
                </a:cubicBezTo>
                <a:cubicBezTo>
                  <a:pt x="2010" y="577"/>
                  <a:pt x="2010" y="577"/>
                  <a:pt x="2010" y="577"/>
                </a:cubicBezTo>
                <a:cubicBezTo>
                  <a:pt x="2010" y="565"/>
                  <a:pt x="2010" y="565"/>
                  <a:pt x="2010" y="565"/>
                </a:cubicBezTo>
                <a:cubicBezTo>
                  <a:pt x="2010" y="315"/>
                  <a:pt x="1806" y="111"/>
                  <a:pt x="1556" y="111"/>
                </a:cubicBezTo>
                <a:cubicBezTo>
                  <a:pt x="408" y="111"/>
                  <a:pt x="408" y="111"/>
                  <a:pt x="408" y="111"/>
                </a:cubicBezTo>
                <a:cubicBezTo>
                  <a:pt x="408" y="0"/>
                  <a:pt x="408" y="0"/>
                  <a:pt x="408" y="0"/>
                </a:cubicBezTo>
                <a:cubicBezTo>
                  <a:pt x="0" y="193"/>
                  <a:pt x="0" y="193"/>
                  <a:pt x="0" y="193"/>
                </a:cubicBezTo>
                <a:cubicBezTo>
                  <a:pt x="408" y="386"/>
                  <a:pt x="408" y="386"/>
                  <a:pt x="408" y="386"/>
                </a:cubicBezTo>
                <a:cubicBezTo>
                  <a:pt x="408" y="271"/>
                  <a:pt x="408" y="271"/>
                  <a:pt x="408" y="271"/>
                </a:cubicBezTo>
                <a:cubicBezTo>
                  <a:pt x="1556" y="271"/>
                  <a:pt x="1556" y="271"/>
                  <a:pt x="1556" y="271"/>
                </a:cubicBezTo>
                <a:cubicBezTo>
                  <a:pt x="1718" y="271"/>
                  <a:pt x="1850" y="403"/>
                  <a:pt x="1850" y="565"/>
                </a:cubicBezTo>
                <a:cubicBezTo>
                  <a:pt x="1850" y="577"/>
                  <a:pt x="1850" y="577"/>
                  <a:pt x="1850" y="577"/>
                </a:cubicBezTo>
                <a:lnTo>
                  <a:pt x="1850" y="660"/>
                </a:lnTo>
                <a:close/>
              </a:path>
            </a:pathLst>
          </a:custGeom>
          <a:pattFill prst="ltDnDiag">
            <a:fgClr>
              <a:schemeClr val="accent3"/>
            </a:fgClr>
            <a:bgClr>
              <a:schemeClr val="accent3">
                <a:lumMod val="75000"/>
              </a:schemeClr>
            </a:bgClr>
          </a:pattFill>
          <a:ln>
            <a:noFill/>
          </a:ln>
        </p:spPr>
        <p:txBody>
          <a:bodyPr vert="horz" wrap="square" lIns="45715" tIns="22857" rIns="45715" bIns="22857" numCol="1" anchor="t" anchorCtr="0" compatLnSpc="1">
            <a:prstTxWarp prst="textNoShape">
              <a:avLst/>
            </a:prstTxWarp>
          </a:bodyPr>
          <a:lstStyle/>
          <a:p>
            <a:endParaRPr lang="ru-RU" sz="900"/>
          </a:p>
        </p:txBody>
      </p:sp>
      <p:sp>
        <p:nvSpPr>
          <p:cNvPr id="62" name="Freeform 10">
            <a:extLst>
              <a:ext uri="{FF2B5EF4-FFF2-40B4-BE49-F238E27FC236}">
                <a16:creationId xmlns:a16="http://schemas.microsoft.com/office/drawing/2014/main" id="{7267C38E-E86B-BDA8-2E11-94F229F248DA}"/>
              </a:ext>
            </a:extLst>
          </p:cNvPr>
          <p:cNvSpPr>
            <a:spLocks/>
          </p:cNvSpPr>
          <p:nvPr/>
        </p:nvSpPr>
        <p:spPr bwMode="auto">
          <a:xfrm>
            <a:off x="5980690" y="2056217"/>
            <a:ext cx="3833575" cy="2122044"/>
          </a:xfrm>
          <a:custGeom>
            <a:avLst/>
            <a:gdLst>
              <a:gd name="T0" fmla="*/ 160 w 2010"/>
              <a:gd name="T1" fmla="*/ 660 h 1128"/>
              <a:gd name="T2" fmla="*/ 160 w 2010"/>
              <a:gd name="T3" fmla="*/ 1128 h 1128"/>
              <a:gd name="T4" fmla="*/ 0 w 2010"/>
              <a:gd name="T5" fmla="*/ 1128 h 1128"/>
              <a:gd name="T6" fmla="*/ 0 w 2010"/>
              <a:gd name="T7" fmla="*/ 660 h 1128"/>
              <a:gd name="T8" fmla="*/ 0 w 2010"/>
              <a:gd name="T9" fmla="*/ 577 h 1128"/>
              <a:gd name="T10" fmla="*/ 0 w 2010"/>
              <a:gd name="T11" fmla="*/ 565 h 1128"/>
              <a:gd name="T12" fmla="*/ 454 w 2010"/>
              <a:gd name="T13" fmla="*/ 111 h 1128"/>
              <a:gd name="T14" fmla="*/ 1602 w 2010"/>
              <a:gd name="T15" fmla="*/ 111 h 1128"/>
              <a:gd name="T16" fmla="*/ 1602 w 2010"/>
              <a:gd name="T17" fmla="*/ 0 h 1128"/>
              <a:gd name="T18" fmla="*/ 2010 w 2010"/>
              <a:gd name="T19" fmla="*/ 193 h 1128"/>
              <a:gd name="T20" fmla="*/ 1602 w 2010"/>
              <a:gd name="T21" fmla="*/ 386 h 1128"/>
              <a:gd name="T22" fmla="*/ 1602 w 2010"/>
              <a:gd name="T23" fmla="*/ 271 h 1128"/>
              <a:gd name="T24" fmla="*/ 454 w 2010"/>
              <a:gd name="T25" fmla="*/ 271 h 1128"/>
              <a:gd name="T26" fmla="*/ 160 w 2010"/>
              <a:gd name="T27" fmla="*/ 565 h 1128"/>
              <a:gd name="T28" fmla="*/ 160 w 2010"/>
              <a:gd name="T29" fmla="*/ 577 h 1128"/>
              <a:gd name="T30" fmla="*/ 160 w 2010"/>
              <a:gd name="T31" fmla="*/ 66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10" h="1128">
                <a:moveTo>
                  <a:pt x="160" y="660"/>
                </a:moveTo>
                <a:cubicBezTo>
                  <a:pt x="160" y="1128"/>
                  <a:pt x="160" y="1128"/>
                  <a:pt x="160" y="1128"/>
                </a:cubicBezTo>
                <a:cubicBezTo>
                  <a:pt x="0" y="1128"/>
                  <a:pt x="0" y="1128"/>
                  <a:pt x="0" y="1128"/>
                </a:cubicBezTo>
                <a:cubicBezTo>
                  <a:pt x="0" y="660"/>
                  <a:pt x="0" y="660"/>
                  <a:pt x="0" y="660"/>
                </a:cubicBezTo>
                <a:cubicBezTo>
                  <a:pt x="0" y="577"/>
                  <a:pt x="0" y="577"/>
                  <a:pt x="0" y="577"/>
                </a:cubicBezTo>
                <a:cubicBezTo>
                  <a:pt x="0" y="565"/>
                  <a:pt x="0" y="565"/>
                  <a:pt x="0" y="565"/>
                </a:cubicBezTo>
                <a:cubicBezTo>
                  <a:pt x="0" y="315"/>
                  <a:pt x="204" y="111"/>
                  <a:pt x="454" y="111"/>
                </a:cubicBezTo>
                <a:cubicBezTo>
                  <a:pt x="1602" y="111"/>
                  <a:pt x="1602" y="111"/>
                  <a:pt x="1602" y="111"/>
                </a:cubicBezTo>
                <a:cubicBezTo>
                  <a:pt x="1602" y="0"/>
                  <a:pt x="1602" y="0"/>
                  <a:pt x="1602" y="0"/>
                </a:cubicBezTo>
                <a:cubicBezTo>
                  <a:pt x="2010" y="193"/>
                  <a:pt x="2010" y="193"/>
                  <a:pt x="2010" y="193"/>
                </a:cubicBezTo>
                <a:cubicBezTo>
                  <a:pt x="1602" y="386"/>
                  <a:pt x="1602" y="386"/>
                  <a:pt x="1602" y="386"/>
                </a:cubicBezTo>
                <a:cubicBezTo>
                  <a:pt x="1602" y="271"/>
                  <a:pt x="1602" y="271"/>
                  <a:pt x="1602" y="271"/>
                </a:cubicBezTo>
                <a:cubicBezTo>
                  <a:pt x="454" y="271"/>
                  <a:pt x="454" y="271"/>
                  <a:pt x="454" y="271"/>
                </a:cubicBezTo>
                <a:cubicBezTo>
                  <a:pt x="292" y="271"/>
                  <a:pt x="160" y="403"/>
                  <a:pt x="160" y="565"/>
                </a:cubicBezTo>
                <a:cubicBezTo>
                  <a:pt x="160" y="577"/>
                  <a:pt x="160" y="577"/>
                  <a:pt x="160" y="577"/>
                </a:cubicBezTo>
                <a:lnTo>
                  <a:pt x="160" y="660"/>
                </a:lnTo>
                <a:close/>
              </a:path>
            </a:pathLst>
          </a:custGeom>
          <a:pattFill prst="ltDnDiag">
            <a:fgClr>
              <a:schemeClr val="accent6"/>
            </a:fgClr>
            <a:bgClr>
              <a:schemeClr val="accent6">
                <a:lumMod val="75000"/>
              </a:schemeClr>
            </a:bgClr>
          </a:pattFill>
          <a:ln>
            <a:noFill/>
          </a:ln>
        </p:spPr>
        <p:txBody>
          <a:bodyPr vert="horz" wrap="square" lIns="45715" tIns="22857" rIns="45715" bIns="22857" numCol="1" anchor="t" anchorCtr="0" compatLnSpc="1">
            <a:prstTxWarp prst="textNoShape">
              <a:avLst/>
            </a:prstTxWarp>
          </a:bodyPr>
          <a:lstStyle/>
          <a:p>
            <a:endParaRPr lang="ru-RU" sz="900"/>
          </a:p>
        </p:txBody>
      </p:sp>
      <p:pic>
        <p:nvPicPr>
          <p:cNvPr id="64" name="Рисунок 63"/>
          <p:cNvPicPr>
            <a:picLocks noChangeAspect="1"/>
          </p:cNvPicPr>
          <p:nvPr/>
        </p:nvPicPr>
        <p:blipFill>
          <a:blip r:embed="rId3"/>
          <a:stretch>
            <a:fillRect/>
          </a:stretch>
        </p:blipFill>
        <p:spPr>
          <a:xfrm rot="1559598">
            <a:off x="10867773" y="187860"/>
            <a:ext cx="1397490" cy="513730"/>
          </a:xfrm>
          <a:prstGeom prst="rect">
            <a:avLst/>
          </a:prstGeom>
        </p:spPr>
      </p:pic>
      <p:sp>
        <p:nvSpPr>
          <p:cNvPr id="65" name="TextBox 64">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32231015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1000"/>
                                        <p:tgtEl>
                                          <p:spTgt spid="57"/>
                                        </p:tgtEl>
                                      </p:cBhvr>
                                    </p:animEffect>
                                    <p:anim calcmode="lin" valueType="num">
                                      <p:cBhvr>
                                        <p:cTn id="15" dur="1000" fill="hold"/>
                                        <p:tgtEl>
                                          <p:spTgt spid="57"/>
                                        </p:tgtEl>
                                        <p:attrNameLst>
                                          <p:attrName>ppt_x</p:attrName>
                                        </p:attrNameLst>
                                      </p:cBhvr>
                                      <p:tavLst>
                                        <p:tav tm="0">
                                          <p:val>
                                            <p:strVal val="#ppt_x"/>
                                          </p:val>
                                        </p:tav>
                                        <p:tav tm="100000">
                                          <p:val>
                                            <p:strVal val="#ppt_x"/>
                                          </p:val>
                                        </p:tav>
                                      </p:tavLst>
                                    </p:anim>
                                    <p:anim calcmode="lin" valueType="num">
                                      <p:cBhvr>
                                        <p:cTn id="1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1000" fill="hold"/>
                                        <p:tgtEl>
                                          <p:spTgt spid="24"/>
                                        </p:tgtEl>
                                        <p:attrNameLst>
                                          <p:attrName>ppt_w</p:attrName>
                                        </p:attrNameLst>
                                      </p:cBhvr>
                                      <p:tavLst>
                                        <p:tav tm="0">
                                          <p:val>
                                            <p:fltVal val="0"/>
                                          </p:val>
                                        </p:tav>
                                        <p:tav tm="100000">
                                          <p:val>
                                            <p:strVal val="#ppt_w"/>
                                          </p:val>
                                        </p:tav>
                                      </p:tavLst>
                                    </p:anim>
                                    <p:anim calcmode="lin" valueType="num">
                                      <p:cBhvr>
                                        <p:cTn id="22" dur="1000" fill="hold"/>
                                        <p:tgtEl>
                                          <p:spTgt spid="24"/>
                                        </p:tgtEl>
                                        <p:attrNameLst>
                                          <p:attrName>ppt_h</p:attrName>
                                        </p:attrNameLst>
                                      </p:cBhvr>
                                      <p:tavLst>
                                        <p:tav tm="0">
                                          <p:val>
                                            <p:fltVal val="0"/>
                                          </p:val>
                                        </p:tav>
                                        <p:tav tm="100000">
                                          <p:val>
                                            <p:strVal val="#ppt_h"/>
                                          </p:val>
                                        </p:tav>
                                      </p:tavLst>
                                    </p:anim>
                                    <p:anim calcmode="lin" valueType="num">
                                      <p:cBhvr>
                                        <p:cTn id="23" dur="1000" fill="hold"/>
                                        <p:tgtEl>
                                          <p:spTgt spid="24"/>
                                        </p:tgtEl>
                                        <p:attrNameLst>
                                          <p:attrName>style.rotation</p:attrName>
                                        </p:attrNameLst>
                                      </p:cBhvr>
                                      <p:tavLst>
                                        <p:tav tm="0">
                                          <p:val>
                                            <p:fltVal val="90"/>
                                          </p:val>
                                        </p:tav>
                                        <p:tav tm="100000">
                                          <p:val>
                                            <p:fltVal val="0"/>
                                          </p:val>
                                        </p:tav>
                                      </p:tavLst>
                                    </p:anim>
                                    <p:animEffect transition="in" filter="fade">
                                      <p:cBhvr>
                                        <p:cTn id="24" dur="10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1000"/>
                                        <p:tgtEl>
                                          <p:spTgt spid="58"/>
                                        </p:tgtEl>
                                      </p:cBhvr>
                                    </p:animEffect>
                                    <p:anim calcmode="lin" valueType="num">
                                      <p:cBhvr>
                                        <p:cTn id="30" dur="1000" fill="hold"/>
                                        <p:tgtEl>
                                          <p:spTgt spid="58"/>
                                        </p:tgtEl>
                                        <p:attrNameLst>
                                          <p:attrName>ppt_x</p:attrName>
                                        </p:attrNameLst>
                                      </p:cBhvr>
                                      <p:tavLst>
                                        <p:tav tm="0">
                                          <p:val>
                                            <p:strVal val="#ppt_x"/>
                                          </p:val>
                                        </p:tav>
                                        <p:tav tm="100000">
                                          <p:val>
                                            <p:strVal val="#ppt_x"/>
                                          </p:val>
                                        </p:tav>
                                      </p:tavLst>
                                    </p:anim>
                                    <p:anim calcmode="lin" valueType="num">
                                      <p:cBhvr>
                                        <p:cTn id="3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 calcmode="lin" valueType="num">
                                      <p:cBhvr>
                                        <p:cTn id="38" dur="1000" fill="hold"/>
                                        <p:tgtEl>
                                          <p:spTgt spid="27"/>
                                        </p:tgtEl>
                                        <p:attrNameLst>
                                          <p:attrName>style.rotation</p:attrName>
                                        </p:attrNameLst>
                                      </p:cBhvr>
                                      <p:tavLst>
                                        <p:tav tm="0">
                                          <p:val>
                                            <p:fltVal val="90"/>
                                          </p:val>
                                        </p:tav>
                                        <p:tav tm="100000">
                                          <p:val>
                                            <p:fltVal val="0"/>
                                          </p:val>
                                        </p:tav>
                                      </p:tavLst>
                                    </p:anim>
                                    <p:animEffect transition="in" filter="fade">
                                      <p:cBhvr>
                                        <p:cTn id="39" dur="10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1000"/>
                                        <p:tgtEl>
                                          <p:spTgt spid="59"/>
                                        </p:tgtEl>
                                      </p:cBhvr>
                                    </p:animEffect>
                                    <p:anim calcmode="lin" valueType="num">
                                      <p:cBhvr>
                                        <p:cTn id="45" dur="1000" fill="hold"/>
                                        <p:tgtEl>
                                          <p:spTgt spid="59"/>
                                        </p:tgtEl>
                                        <p:attrNameLst>
                                          <p:attrName>ppt_x</p:attrName>
                                        </p:attrNameLst>
                                      </p:cBhvr>
                                      <p:tavLst>
                                        <p:tav tm="0">
                                          <p:val>
                                            <p:strVal val="#ppt_x"/>
                                          </p:val>
                                        </p:tav>
                                        <p:tav tm="100000">
                                          <p:val>
                                            <p:strVal val="#ppt_x"/>
                                          </p:val>
                                        </p:tav>
                                      </p:tavLst>
                                    </p:anim>
                                    <p:anim calcmode="lin" valueType="num">
                                      <p:cBhvr>
                                        <p:cTn id="4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p:cTn id="51" dur="1000" fill="hold"/>
                                        <p:tgtEl>
                                          <p:spTgt spid="30"/>
                                        </p:tgtEl>
                                        <p:attrNameLst>
                                          <p:attrName>ppt_w</p:attrName>
                                        </p:attrNameLst>
                                      </p:cBhvr>
                                      <p:tavLst>
                                        <p:tav tm="0">
                                          <p:val>
                                            <p:fltVal val="0"/>
                                          </p:val>
                                        </p:tav>
                                        <p:tav tm="100000">
                                          <p:val>
                                            <p:strVal val="#ppt_w"/>
                                          </p:val>
                                        </p:tav>
                                      </p:tavLst>
                                    </p:anim>
                                    <p:anim calcmode="lin" valueType="num">
                                      <p:cBhvr>
                                        <p:cTn id="52" dur="1000" fill="hold"/>
                                        <p:tgtEl>
                                          <p:spTgt spid="30"/>
                                        </p:tgtEl>
                                        <p:attrNameLst>
                                          <p:attrName>ppt_h</p:attrName>
                                        </p:attrNameLst>
                                      </p:cBhvr>
                                      <p:tavLst>
                                        <p:tav tm="0">
                                          <p:val>
                                            <p:fltVal val="0"/>
                                          </p:val>
                                        </p:tav>
                                        <p:tav tm="100000">
                                          <p:val>
                                            <p:strVal val="#ppt_h"/>
                                          </p:val>
                                        </p:tav>
                                      </p:tavLst>
                                    </p:anim>
                                    <p:anim calcmode="lin" valueType="num">
                                      <p:cBhvr>
                                        <p:cTn id="53" dur="1000" fill="hold"/>
                                        <p:tgtEl>
                                          <p:spTgt spid="30"/>
                                        </p:tgtEl>
                                        <p:attrNameLst>
                                          <p:attrName>style.rotation</p:attrName>
                                        </p:attrNameLst>
                                      </p:cBhvr>
                                      <p:tavLst>
                                        <p:tav tm="0">
                                          <p:val>
                                            <p:fltVal val="90"/>
                                          </p:val>
                                        </p:tav>
                                        <p:tav tm="100000">
                                          <p:val>
                                            <p:fltVal val="0"/>
                                          </p:val>
                                        </p:tav>
                                      </p:tavLst>
                                    </p:anim>
                                    <p:animEffect transition="in" filter="fade">
                                      <p:cBhvr>
                                        <p:cTn id="54" dur="10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1000"/>
                                        <p:tgtEl>
                                          <p:spTgt spid="60"/>
                                        </p:tgtEl>
                                      </p:cBhvr>
                                    </p:animEffect>
                                    <p:anim calcmode="lin" valueType="num">
                                      <p:cBhvr>
                                        <p:cTn id="60" dur="1000" fill="hold"/>
                                        <p:tgtEl>
                                          <p:spTgt spid="60"/>
                                        </p:tgtEl>
                                        <p:attrNameLst>
                                          <p:attrName>ppt_x</p:attrName>
                                        </p:attrNameLst>
                                      </p:cBhvr>
                                      <p:tavLst>
                                        <p:tav tm="0">
                                          <p:val>
                                            <p:strVal val="#ppt_x"/>
                                          </p:val>
                                        </p:tav>
                                        <p:tav tm="100000">
                                          <p:val>
                                            <p:strVal val="#ppt_x"/>
                                          </p:val>
                                        </p:tav>
                                      </p:tavLst>
                                    </p:anim>
                                    <p:anim calcmode="lin" valueType="num">
                                      <p:cBhvr>
                                        <p:cTn id="6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1000" fill="hold"/>
                                        <p:tgtEl>
                                          <p:spTgt spid="33"/>
                                        </p:tgtEl>
                                        <p:attrNameLst>
                                          <p:attrName>ppt_w</p:attrName>
                                        </p:attrNameLst>
                                      </p:cBhvr>
                                      <p:tavLst>
                                        <p:tav tm="0">
                                          <p:val>
                                            <p:fltVal val="0"/>
                                          </p:val>
                                        </p:tav>
                                        <p:tav tm="100000">
                                          <p:val>
                                            <p:strVal val="#ppt_w"/>
                                          </p:val>
                                        </p:tav>
                                      </p:tavLst>
                                    </p:anim>
                                    <p:anim calcmode="lin" valueType="num">
                                      <p:cBhvr>
                                        <p:cTn id="67" dur="1000" fill="hold"/>
                                        <p:tgtEl>
                                          <p:spTgt spid="33"/>
                                        </p:tgtEl>
                                        <p:attrNameLst>
                                          <p:attrName>ppt_h</p:attrName>
                                        </p:attrNameLst>
                                      </p:cBhvr>
                                      <p:tavLst>
                                        <p:tav tm="0">
                                          <p:val>
                                            <p:fltVal val="0"/>
                                          </p:val>
                                        </p:tav>
                                        <p:tav tm="100000">
                                          <p:val>
                                            <p:strVal val="#ppt_h"/>
                                          </p:val>
                                        </p:tav>
                                      </p:tavLst>
                                    </p:anim>
                                    <p:anim calcmode="lin" valueType="num">
                                      <p:cBhvr>
                                        <p:cTn id="68" dur="1000" fill="hold"/>
                                        <p:tgtEl>
                                          <p:spTgt spid="33"/>
                                        </p:tgtEl>
                                        <p:attrNameLst>
                                          <p:attrName>style.rotation</p:attrName>
                                        </p:attrNameLst>
                                      </p:cBhvr>
                                      <p:tavLst>
                                        <p:tav tm="0">
                                          <p:val>
                                            <p:fltVal val="90"/>
                                          </p:val>
                                        </p:tav>
                                        <p:tav tm="100000">
                                          <p:val>
                                            <p:fltVal val="0"/>
                                          </p:val>
                                        </p:tav>
                                      </p:tavLst>
                                    </p:anim>
                                    <p:animEffect transition="in" filter="fade">
                                      <p:cBhvr>
                                        <p:cTn id="69" dur="10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61"/>
                                        </p:tgtEl>
                                        <p:attrNameLst>
                                          <p:attrName>style.visibility</p:attrName>
                                        </p:attrNameLst>
                                      </p:cBhvr>
                                      <p:to>
                                        <p:strVal val="visible"/>
                                      </p:to>
                                    </p:set>
                                    <p:animEffect transition="in" filter="fade">
                                      <p:cBhvr>
                                        <p:cTn id="74" dur="1000"/>
                                        <p:tgtEl>
                                          <p:spTgt spid="61"/>
                                        </p:tgtEl>
                                      </p:cBhvr>
                                    </p:animEffect>
                                    <p:anim calcmode="lin" valueType="num">
                                      <p:cBhvr>
                                        <p:cTn id="75" dur="1000" fill="hold"/>
                                        <p:tgtEl>
                                          <p:spTgt spid="61"/>
                                        </p:tgtEl>
                                        <p:attrNameLst>
                                          <p:attrName>ppt_x</p:attrName>
                                        </p:attrNameLst>
                                      </p:cBhvr>
                                      <p:tavLst>
                                        <p:tav tm="0">
                                          <p:val>
                                            <p:strVal val="#ppt_x"/>
                                          </p:val>
                                        </p:tav>
                                        <p:tav tm="100000">
                                          <p:val>
                                            <p:strVal val="#ppt_x"/>
                                          </p:val>
                                        </p:tav>
                                      </p:tavLst>
                                    </p:anim>
                                    <p:anim calcmode="lin" valueType="num">
                                      <p:cBhvr>
                                        <p:cTn id="7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p:cTn id="81" dur="1000" fill="hold"/>
                                        <p:tgtEl>
                                          <p:spTgt spid="36"/>
                                        </p:tgtEl>
                                        <p:attrNameLst>
                                          <p:attrName>ppt_w</p:attrName>
                                        </p:attrNameLst>
                                      </p:cBhvr>
                                      <p:tavLst>
                                        <p:tav tm="0">
                                          <p:val>
                                            <p:fltVal val="0"/>
                                          </p:val>
                                        </p:tav>
                                        <p:tav tm="100000">
                                          <p:val>
                                            <p:strVal val="#ppt_w"/>
                                          </p:val>
                                        </p:tav>
                                      </p:tavLst>
                                    </p:anim>
                                    <p:anim calcmode="lin" valueType="num">
                                      <p:cBhvr>
                                        <p:cTn id="82" dur="1000" fill="hold"/>
                                        <p:tgtEl>
                                          <p:spTgt spid="36"/>
                                        </p:tgtEl>
                                        <p:attrNameLst>
                                          <p:attrName>ppt_h</p:attrName>
                                        </p:attrNameLst>
                                      </p:cBhvr>
                                      <p:tavLst>
                                        <p:tav tm="0">
                                          <p:val>
                                            <p:fltVal val="0"/>
                                          </p:val>
                                        </p:tav>
                                        <p:tav tm="100000">
                                          <p:val>
                                            <p:strVal val="#ppt_h"/>
                                          </p:val>
                                        </p:tav>
                                      </p:tavLst>
                                    </p:anim>
                                    <p:anim calcmode="lin" valueType="num">
                                      <p:cBhvr>
                                        <p:cTn id="83" dur="1000" fill="hold"/>
                                        <p:tgtEl>
                                          <p:spTgt spid="36"/>
                                        </p:tgtEl>
                                        <p:attrNameLst>
                                          <p:attrName>style.rotation</p:attrName>
                                        </p:attrNameLst>
                                      </p:cBhvr>
                                      <p:tavLst>
                                        <p:tav tm="0">
                                          <p:val>
                                            <p:fltVal val="90"/>
                                          </p:val>
                                        </p:tav>
                                        <p:tav tm="100000">
                                          <p:val>
                                            <p:fltVal val="0"/>
                                          </p:val>
                                        </p:tav>
                                      </p:tavLst>
                                    </p:anim>
                                    <p:animEffect transition="in" filter="fade">
                                      <p:cBhvr>
                                        <p:cTn id="84" dur="1000"/>
                                        <p:tgtEl>
                                          <p:spTgt spid="36"/>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fade">
                                      <p:cBhvr>
                                        <p:cTn id="89" dur="1000"/>
                                        <p:tgtEl>
                                          <p:spTgt spid="62"/>
                                        </p:tgtEl>
                                      </p:cBhvr>
                                    </p:animEffect>
                                    <p:anim calcmode="lin" valueType="num">
                                      <p:cBhvr>
                                        <p:cTn id="90" dur="1000" fill="hold"/>
                                        <p:tgtEl>
                                          <p:spTgt spid="62"/>
                                        </p:tgtEl>
                                        <p:attrNameLst>
                                          <p:attrName>ppt_x</p:attrName>
                                        </p:attrNameLst>
                                      </p:cBhvr>
                                      <p:tavLst>
                                        <p:tav tm="0">
                                          <p:val>
                                            <p:strVal val="#ppt_x"/>
                                          </p:val>
                                        </p:tav>
                                        <p:tav tm="100000">
                                          <p:val>
                                            <p:strVal val="#ppt_x"/>
                                          </p:val>
                                        </p:tav>
                                      </p:tavLst>
                                    </p:anim>
                                    <p:anim calcmode="lin" valueType="num">
                                      <p:cBhvr>
                                        <p:cTn id="91"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39"/>
                                        </p:tgtEl>
                                        <p:attrNameLst>
                                          <p:attrName>style.visibility</p:attrName>
                                        </p:attrNameLst>
                                      </p:cBhvr>
                                      <p:to>
                                        <p:strVal val="visible"/>
                                      </p:to>
                                    </p:set>
                                    <p:anim calcmode="lin" valueType="num">
                                      <p:cBhvr>
                                        <p:cTn id="96" dur="1000" fill="hold"/>
                                        <p:tgtEl>
                                          <p:spTgt spid="39"/>
                                        </p:tgtEl>
                                        <p:attrNameLst>
                                          <p:attrName>ppt_w</p:attrName>
                                        </p:attrNameLst>
                                      </p:cBhvr>
                                      <p:tavLst>
                                        <p:tav tm="0">
                                          <p:val>
                                            <p:fltVal val="0"/>
                                          </p:val>
                                        </p:tav>
                                        <p:tav tm="100000">
                                          <p:val>
                                            <p:strVal val="#ppt_w"/>
                                          </p:val>
                                        </p:tav>
                                      </p:tavLst>
                                    </p:anim>
                                    <p:anim calcmode="lin" valueType="num">
                                      <p:cBhvr>
                                        <p:cTn id="97" dur="1000" fill="hold"/>
                                        <p:tgtEl>
                                          <p:spTgt spid="39"/>
                                        </p:tgtEl>
                                        <p:attrNameLst>
                                          <p:attrName>ppt_h</p:attrName>
                                        </p:attrNameLst>
                                      </p:cBhvr>
                                      <p:tavLst>
                                        <p:tav tm="0">
                                          <p:val>
                                            <p:fltVal val="0"/>
                                          </p:val>
                                        </p:tav>
                                        <p:tav tm="100000">
                                          <p:val>
                                            <p:strVal val="#ppt_h"/>
                                          </p:val>
                                        </p:tav>
                                      </p:tavLst>
                                    </p:anim>
                                    <p:anim calcmode="lin" valueType="num">
                                      <p:cBhvr>
                                        <p:cTn id="98" dur="1000" fill="hold"/>
                                        <p:tgtEl>
                                          <p:spTgt spid="39"/>
                                        </p:tgtEl>
                                        <p:attrNameLst>
                                          <p:attrName>style.rotation</p:attrName>
                                        </p:attrNameLst>
                                      </p:cBhvr>
                                      <p:tavLst>
                                        <p:tav tm="0">
                                          <p:val>
                                            <p:fltVal val="90"/>
                                          </p:val>
                                        </p:tav>
                                        <p:tav tm="100000">
                                          <p:val>
                                            <p:fltVal val="0"/>
                                          </p:val>
                                        </p:tav>
                                      </p:tavLst>
                                    </p:anim>
                                    <p:animEffect transition="in" filter="fade">
                                      <p:cBhvr>
                                        <p:cTn id="99" dur="1000"/>
                                        <p:tgtEl>
                                          <p:spTgt spid="39"/>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nodeType="clickEffect">
                                  <p:stCondLst>
                                    <p:cond delay="0"/>
                                  </p:stCondLst>
                                  <p:childTnLst>
                                    <p:set>
                                      <p:cBhvr>
                                        <p:cTn id="103" dur="1" fill="hold">
                                          <p:stCondLst>
                                            <p:cond delay="0"/>
                                          </p:stCondLst>
                                        </p:cTn>
                                        <p:tgtEl>
                                          <p:spTgt spid="44"/>
                                        </p:tgtEl>
                                        <p:attrNameLst>
                                          <p:attrName>style.visibility</p:attrName>
                                        </p:attrNameLst>
                                      </p:cBhvr>
                                      <p:to>
                                        <p:strVal val="visible"/>
                                      </p:to>
                                    </p:set>
                                    <p:anim calcmode="lin" valueType="num">
                                      <p:cBhvr>
                                        <p:cTn id="104" dur="1000" fill="hold"/>
                                        <p:tgtEl>
                                          <p:spTgt spid="44"/>
                                        </p:tgtEl>
                                        <p:attrNameLst>
                                          <p:attrName>ppt_w</p:attrName>
                                        </p:attrNameLst>
                                      </p:cBhvr>
                                      <p:tavLst>
                                        <p:tav tm="0">
                                          <p:val>
                                            <p:fltVal val="0"/>
                                          </p:val>
                                        </p:tav>
                                        <p:tav tm="100000">
                                          <p:val>
                                            <p:strVal val="#ppt_w"/>
                                          </p:val>
                                        </p:tav>
                                      </p:tavLst>
                                    </p:anim>
                                    <p:anim calcmode="lin" valueType="num">
                                      <p:cBhvr>
                                        <p:cTn id="105" dur="1000" fill="hold"/>
                                        <p:tgtEl>
                                          <p:spTgt spid="44"/>
                                        </p:tgtEl>
                                        <p:attrNameLst>
                                          <p:attrName>ppt_h</p:attrName>
                                        </p:attrNameLst>
                                      </p:cBhvr>
                                      <p:tavLst>
                                        <p:tav tm="0">
                                          <p:val>
                                            <p:fltVal val="0"/>
                                          </p:val>
                                        </p:tav>
                                        <p:tav tm="100000">
                                          <p:val>
                                            <p:strVal val="#ppt_h"/>
                                          </p:val>
                                        </p:tav>
                                      </p:tavLst>
                                    </p:anim>
                                    <p:anim calcmode="lin" valueType="num">
                                      <p:cBhvr>
                                        <p:cTn id="106" dur="1000" fill="hold"/>
                                        <p:tgtEl>
                                          <p:spTgt spid="44"/>
                                        </p:tgtEl>
                                        <p:attrNameLst>
                                          <p:attrName>style.rotation</p:attrName>
                                        </p:attrNameLst>
                                      </p:cBhvr>
                                      <p:tavLst>
                                        <p:tav tm="0">
                                          <p:val>
                                            <p:fltVal val="90"/>
                                          </p:val>
                                        </p:tav>
                                        <p:tav tm="100000">
                                          <p:val>
                                            <p:fltVal val="0"/>
                                          </p:val>
                                        </p:tav>
                                      </p:tavLst>
                                    </p:anim>
                                    <p:animEffect transition="in" filter="fade">
                                      <p:cBhvr>
                                        <p:cTn id="107" dur="1000"/>
                                        <p:tgtEl>
                                          <p:spTgt spid="44"/>
                                        </p:tgtEl>
                                      </p:cBhvr>
                                    </p:animEffect>
                                  </p:childTnLst>
                                </p:cTn>
                              </p:par>
                            </p:childTnLst>
                          </p:cTn>
                        </p:par>
                      </p:childTnLst>
                    </p:cTn>
                  </p:par>
                  <p:par>
                    <p:cTn id="108" fill="hold">
                      <p:stCondLst>
                        <p:cond delay="indefinite"/>
                      </p:stCondLst>
                      <p:childTnLst>
                        <p:par>
                          <p:cTn id="109" fill="hold">
                            <p:stCondLst>
                              <p:cond delay="0"/>
                            </p:stCondLst>
                            <p:childTnLst>
                              <p:par>
                                <p:cTn id="110" presetID="31" presetClass="entr" presetSubtype="0" fill="hold" nodeType="clickEffect">
                                  <p:stCondLst>
                                    <p:cond delay="0"/>
                                  </p:stCondLst>
                                  <p:childTnLst>
                                    <p:set>
                                      <p:cBhvr>
                                        <p:cTn id="111" dur="1" fill="hold">
                                          <p:stCondLst>
                                            <p:cond delay="0"/>
                                          </p:stCondLst>
                                        </p:cTn>
                                        <p:tgtEl>
                                          <p:spTgt spid="7177"/>
                                        </p:tgtEl>
                                        <p:attrNameLst>
                                          <p:attrName>style.visibility</p:attrName>
                                        </p:attrNameLst>
                                      </p:cBhvr>
                                      <p:to>
                                        <p:strVal val="visible"/>
                                      </p:to>
                                    </p:set>
                                    <p:anim calcmode="lin" valueType="num">
                                      <p:cBhvr>
                                        <p:cTn id="112" dur="1000" fill="hold"/>
                                        <p:tgtEl>
                                          <p:spTgt spid="7177"/>
                                        </p:tgtEl>
                                        <p:attrNameLst>
                                          <p:attrName>ppt_w</p:attrName>
                                        </p:attrNameLst>
                                      </p:cBhvr>
                                      <p:tavLst>
                                        <p:tav tm="0">
                                          <p:val>
                                            <p:fltVal val="0"/>
                                          </p:val>
                                        </p:tav>
                                        <p:tav tm="100000">
                                          <p:val>
                                            <p:strVal val="#ppt_w"/>
                                          </p:val>
                                        </p:tav>
                                      </p:tavLst>
                                    </p:anim>
                                    <p:anim calcmode="lin" valueType="num">
                                      <p:cBhvr>
                                        <p:cTn id="113" dur="1000" fill="hold"/>
                                        <p:tgtEl>
                                          <p:spTgt spid="7177"/>
                                        </p:tgtEl>
                                        <p:attrNameLst>
                                          <p:attrName>ppt_h</p:attrName>
                                        </p:attrNameLst>
                                      </p:cBhvr>
                                      <p:tavLst>
                                        <p:tav tm="0">
                                          <p:val>
                                            <p:fltVal val="0"/>
                                          </p:val>
                                        </p:tav>
                                        <p:tav tm="100000">
                                          <p:val>
                                            <p:strVal val="#ppt_h"/>
                                          </p:val>
                                        </p:tav>
                                      </p:tavLst>
                                    </p:anim>
                                    <p:anim calcmode="lin" valueType="num">
                                      <p:cBhvr>
                                        <p:cTn id="114" dur="1000" fill="hold"/>
                                        <p:tgtEl>
                                          <p:spTgt spid="7177"/>
                                        </p:tgtEl>
                                        <p:attrNameLst>
                                          <p:attrName>style.rotation</p:attrName>
                                        </p:attrNameLst>
                                      </p:cBhvr>
                                      <p:tavLst>
                                        <p:tav tm="0">
                                          <p:val>
                                            <p:fltVal val="90"/>
                                          </p:val>
                                        </p:tav>
                                        <p:tav tm="100000">
                                          <p:val>
                                            <p:fltVal val="0"/>
                                          </p:val>
                                        </p:tav>
                                      </p:tavLst>
                                    </p:anim>
                                    <p:animEffect transition="in" filter="fade">
                                      <p:cBhvr>
                                        <p:cTn id="115" dur="1000"/>
                                        <p:tgtEl>
                                          <p:spTgt spid="7177"/>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 calcmode="lin" valueType="num">
                                      <p:cBhvr>
                                        <p:cTn id="120" dur="500" fill="hold"/>
                                        <p:tgtEl>
                                          <p:spTgt spid="43"/>
                                        </p:tgtEl>
                                        <p:attrNameLst>
                                          <p:attrName>ppt_w</p:attrName>
                                        </p:attrNameLst>
                                      </p:cBhvr>
                                      <p:tavLst>
                                        <p:tav tm="0">
                                          <p:val>
                                            <p:fltVal val="0"/>
                                          </p:val>
                                        </p:tav>
                                        <p:tav tm="100000">
                                          <p:val>
                                            <p:strVal val="#ppt_w"/>
                                          </p:val>
                                        </p:tav>
                                      </p:tavLst>
                                    </p:anim>
                                    <p:anim calcmode="lin" valueType="num">
                                      <p:cBhvr>
                                        <p:cTn id="121" dur="500" fill="hold"/>
                                        <p:tgtEl>
                                          <p:spTgt spid="43"/>
                                        </p:tgtEl>
                                        <p:attrNameLst>
                                          <p:attrName>ppt_h</p:attrName>
                                        </p:attrNameLst>
                                      </p:cBhvr>
                                      <p:tavLst>
                                        <p:tav tm="0">
                                          <p:val>
                                            <p:fltVal val="0"/>
                                          </p:val>
                                        </p:tav>
                                        <p:tav tm="100000">
                                          <p:val>
                                            <p:strVal val="#ppt_h"/>
                                          </p:val>
                                        </p:tav>
                                      </p:tavLst>
                                    </p:anim>
                                    <p:animEffect transition="in" filter="fade">
                                      <p:cBhvr>
                                        <p:cTn id="122" dur="500"/>
                                        <p:tgtEl>
                                          <p:spTgt spid="43"/>
                                        </p:tgtEl>
                                      </p:cBhvr>
                                    </p:animEffect>
                                  </p:childTnLst>
                                </p:cTn>
                              </p:par>
                            </p:childTnLst>
                          </p:cTn>
                        </p:par>
                      </p:childTnLst>
                    </p:cTn>
                  </p:par>
                  <p:par>
                    <p:cTn id="123" fill="hold">
                      <p:stCondLst>
                        <p:cond delay="indefinite"/>
                      </p:stCondLst>
                      <p:childTnLst>
                        <p:par>
                          <p:cTn id="124" fill="hold">
                            <p:stCondLst>
                              <p:cond delay="0"/>
                            </p:stCondLst>
                            <p:childTnLst>
                              <p:par>
                                <p:cTn id="125" presetID="42"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1000"/>
                                        <p:tgtEl>
                                          <p:spTgt spid="42"/>
                                        </p:tgtEl>
                                      </p:cBhvr>
                                    </p:animEffect>
                                    <p:anim calcmode="lin" valueType="num">
                                      <p:cBhvr>
                                        <p:cTn id="128" dur="1000" fill="hold"/>
                                        <p:tgtEl>
                                          <p:spTgt spid="42"/>
                                        </p:tgtEl>
                                        <p:attrNameLst>
                                          <p:attrName>ppt_x</p:attrName>
                                        </p:attrNameLst>
                                      </p:cBhvr>
                                      <p:tavLst>
                                        <p:tav tm="0">
                                          <p:val>
                                            <p:strVal val="#ppt_x"/>
                                          </p:val>
                                        </p:tav>
                                        <p:tav tm="100000">
                                          <p:val>
                                            <p:strVal val="#ppt_x"/>
                                          </p:val>
                                        </p:tav>
                                      </p:tavLst>
                                    </p:anim>
                                    <p:anim calcmode="lin" valueType="num">
                                      <p:cBhvr>
                                        <p:cTn id="12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fade">
                                      <p:cBhvr>
                                        <p:cTn id="134" dur="1000"/>
                                        <p:tgtEl>
                                          <p:spTgt spid="49"/>
                                        </p:tgtEl>
                                      </p:cBhvr>
                                    </p:animEffect>
                                    <p:anim calcmode="lin" valueType="num">
                                      <p:cBhvr>
                                        <p:cTn id="135" dur="1000" fill="hold"/>
                                        <p:tgtEl>
                                          <p:spTgt spid="49"/>
                                        </p:tgtEl>
                                        <p:attrNameLst>
                                          <p:attrName>ppt_x</p:attrName>
                                        </p:attrNameLst>
                                      </p:cBhvr>
                                      <p:tavLst>
                                        <p:tav tm="0">
                                          <p:val>
                                            <p:strVal val="#ppt_x"/>
                                          </p:val>
                                        </p:tav>
                                        <p:tav tm="100000">
                                          <p:val>
                                            <p:strVal val="#ppt_x"/>
                                          </p:val>
                                        </p:tav>
                                      </p:tavLst>
                                    </p:anim>
                                    <p:anim calcmode="lin" valueType="num">
                                      <p:cBhvr>
                                        <p:cTn id="13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1" presetClass="entr" presetSubtype="0" fill="hold" nodeType="clickEffect">
                                  <p:stCondLst>
                                    <p:cond delay="0"/>
                                  </p:stCondLst>
                                  <p:childTnLst>
                                    <p:set>
                                      <p:cBhvr>
                                        <p:cTn id="140" dur="1" fill="hold">
                                          <p:stCondLst>
                                            <p:cond delay="0"/>
                                          </p:stCondLst>
                                        </p:cTn>
                                        <p:tgtEl>
                                          <p:spTgt spid="50"/>
                                        </p:tgtEl>
                                        <p:attrNameLst>
                                          <p:attrName>style.visibility</p:attrName>
                                        </p:attrNameLst>
                                      </p:cBhvr>
                                      <p:to>
                                        <p:strVal val="visible"/>
                                      </p:to>
                                    </p:set>
                                    <p:anim calcmode="lin" valueType="num">
                                      <p:cBhvr>
                                        <p:cTn id="141" dur="1000" fill="hold"/>
                                        <p:tgtEl>
                                          <p:spTgt spid="50"/>
                                        </p:tgtEl>
                                        <p:attrNameLst>
                                          <p:attrName>ppt_w</p:attrName>
                                        </p:attrNameLst>
                                      </p:cBhvr>
                                      <p:tavLst>
                                        <p:tav tm="0">
                                          <p:val>
                                            <p:fltVal val="0"/>
                                          </p:val>
                                        </p:tav>
                                        <p:tav tm="100000">
                                          <p:val>
                                            <p:strVal val="#ppt_w"/>
                                          </p:val>
                                        </p:tav>
                                      </p:tavLst>
                                    </p:anim>
                                    <p:anim calcmode="lin" valueType="num">
                                      <p:cBhvr>
                                        <p:cTn id="142" dur="1000" fill="hold"/>
                                        <p:tgtEl>
                                          <p:spTgt spid="50"/>
                                        </p:tgtEl>
                                        <p:attrNameLst>
                                          <p:attrName>ppt_h</p:attrName>
                                        </p:attrNameLst>
                                      </p:cBhvr>
                                      <p:tavLst>
                                        <p:tav tm="0">
                                          <p:val>
                                            <p:fltVal val="0"/>
                                          </p:val>
                                        </p:tav>
                                        <p:tav tm="100000">
                                          <p:val>
                                            <p:strVal val="#ppt_h"/>
                                          </p:val>
                                        </p:tav>
                                      </p:tavLst>
                                    </p:anim>
                                    <p:anim calcmode="lin" valueType="num">
                                      <p:cBhvr>
                                        <p:cTn id="143" dur="1000" fill="hold"/>
                                        <p:tgtEl>
                                          <p:spTgt spid="50"/>
                                        </p:tgtEl>
                                        <p:attrNameLst>
                                          <p:attrName>style.rotation</p:attrName>
                                        </p:attrNameLst>
                                      </p:cBhvr>
                                      <p:tavLst>
                                        <p:tav tm="0">
                                          <p:val>
                                            <p:fltVal val="90"/>
                                          </p:val>
                                        </p:tav>
                                        <p:tav tm="100000">
                                          <p:val>
                                            <p:fltVal val="0"/>
                                          </p:val>
                                        </p:tav>
                                      </p:tavLst>
                                    </p:anim>
                                    <p:animEffect transition="in" filter="fade">
                                      <p:cBhvr>
                                        <p:cTn id="144" dur="1000"/>
                                        <p:tgtEl>
                                          <p:spTgt spid="50"/>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3"/>
                                        </p:tgtEl>
                                        <p:attrNameLst>
                                          <p:attrName>style.visibility</p:attrName>
                                        </p:attrNameLst>
                                      </p:cBhvr>
                                      <p:to>
                                        <p:strVal val="visible"/>
                                      </p:to>
                                    </p:set>
                                    <p:animEffect transition="in" filter="fade">
                                      <p:cBhvr>
                                        <p:cTn id="149" dur="1000"/>
                                        <p:tgtEl>
                                          <p:spTgt spid="53"/>
                                        </p:tgtEl>
                                      </p:cBhvr>
                                    </p:animEffect>
                                    <p:anim calcmode="lin" valueType="num">
                                      <p:cBhvr>
                                        <p:cTn id="150" dur="1000" fill="hold"/>
                                        <p:tgtEl>
                                          <p:spTgt spid="53"/>
                                        </p:tgtEl>
                                        <p:attrNameLst>
                                          <p:attrName>ppt_x</p:attrName>
                                        </p:attrNameLst>
                                      </p:cBhvr>
                                      <p:tavLst>
                                        <p:tav tm="0">
                                          <p:val>
                                            <p:strVal val="#ppt_x"/>
                                          </p:val>
                                        </p:tav>
                                        <p:tav tm="100000">
                                          <p:val>
                                            <p:strVal val="#ppt_x"/>
                                          </p:val>
                                        </p:tav>
                                      </p:tavLst>
                                    </p:anim>
                                    <p:anim calcmode="lin" valueType="num">
                                      <p:cBhvr>
                                        <p:cTn id="15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31" presetClass="entr" presetSubtype="0" fill="hold" nodeType="clickEffect">
                                  <p:stCondLst>
                                    <p:cond delay="0"/>
                                  </p:stCondLst>
                                  <p:childTnLst>
                                    <p:set>
                                      <p:cBhvr>
                                        <p:cTn id="155" dur="1" fill="hold">
                                          <p:stCondLst>
                                            <p:cond delay="0"/>
                                          </p:stCondLst>
                                        </p:cTn>
                                        <p:tgtEl>
                                          <p:spTgt spid="54"/>
                                        </p:tgtEl>
                                        <p:attrNameLst>
                                          <p:attrName>style.visibility</p:attrName>
                                        </p:attrNameLst>
                                      </p:cBhvr>
                                      <p:to>
                                        <p:strVal val="visible"/>
                                      </p:to>
                                    </p:set>
                                    <p:anim calcmode="lin" valueType="num">
                                      <p:cBhvr>
                                        <p:cTn id="156" dur="1000" fill="hold"/>
                                        <p:tgtEl>
                                          <p:spTgt spid="54"/>
                                        </p:tgtEl>
                                        <p:attrNameLst>
                                          <p:attrName>ppt_w</p:attrName>
                                        </p:attrNameLst>
                                      </p:cBhvr>
                                      <p:tavLst>
                                        <p:tav tm="0">
                                          <p:val>
                                            <p:fltVal val="0"/>
                                          </p:val>
                                        </p:tav>
                                        <p:tav tm="100000">
                                          <p:val>
                                            <p:strVal val="#ppt_w"/>
                                          </p:val>
                                        </p:tav>
                                      </p:tavLst>
                                    </p:anim>
                                    <p:anim calcmode="lin" valueType="num">
                                      <p:cBhvr>
                                        <p:cTn id="157" dur="1000" fill="hold"/>
                                        <p:tgtEl>
                                          <p:spTgt spid="54"/>
                                        </p:tgtEl>
                                        <p:attrNameLst>
                                          <p:attrName>ppt_h</p:attrName>
                                        </p:attrNameLst>
                                      </p:cBhvr>
                                      <p:tavLst>
                                        <p:tav tm="0">
                                          <p:val>
                                            <p:fltVal val="0"/>
                                          </p:val>
                                        </p:tav>
                                        <p:tav tm="100000">
                                          <p:val>
                                            <p:strVal val="#ppt_h"/>
                                          </p:val>
                                        </p:tav>
                                      </p:tavLst>
                                    </p:anim>
                                    <p:anim calcmode="lin" valueType="num">
                                      <p:cBhvr>
                                        <p:cTn id="158" dur="1000" fill="hold"/>
                                        <p:tgtEl>
                                          <p:spTgt spid="54"/>
                                        </p:tgtEl>
                                        <p:attrNameLst>
                                          <p:attrName>style.rotation</p:attrName>
                                        </p:attrNameLst>
                                      </p:cBhvr>
                                      <p:tavLst>
                                        <p:tav tm="0">
                                          <p:val>
                                            <p:fltVal val="90"/>
                                          </p:val>
                                        </p:tav>
                                        <p:tav tm="100000">
                                          <p:val>
                                            <p:fltVal val="0"/>
                                          </p:val>
                                        </p:tav>
                                      </p:tavLst>
                                    </p:anim>
                                    <p:animEffect transition="in" filter="fade">
                                      <p:cBhvr>
                                        <p:cTn id="159"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42" grpId="0"/>
      <p:bldP spid="49" grpId="0" animBg="1"/>
      <p:bldP spid="53" grpId="0" animBg="1"/>
      <p:bldP spid="57" grpId="0" animBg="1"/>
      <p:bldP spid="58" grpId="0" animBg="1"/>
      <p:bldP spid="59" grpId="0" animBg="1"/>
      <p:bldP spid="60" grpId="0" animBg="1"/>
      <p:bldP spid="61" grpId="0" animBg="1"/>
      <p:bldP spid="6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4">
            <a:extLst>
              <a:ext uri="{FF2B5EF4-FFF2-40B4-BE49-F238E27FC236}">
                <a16:creationId xmlns:a16="http://schemas.microsoft.com/office/drawing/2014/main" id="{624EB3B5-BDC8-F23B-BD37-4F63C03A2C24}"/>
              </a:ext>
            </a:extLst>
          </p:cNvPr>
          <p:cNvSpPr/>
          <p:nvPr/>
        </p:nvSpPr>
        <p:spPr bwMode="auto">
          <a:xfrm>
            <a:off x="3629184" y="1420221"/>
            <a:ext cx="1598632" cy="2098102"/>
          </a:xfrm>
          <a:prstGeom prst="rect">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convex"/>
            <a:bevelB prst="angle"/>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16" name="矩形 14">
            <a:extLst>
              <a:ext uri="{FF2B5EF4-FFF2-40B4-BE49-F238E27FC236}">
                <a16:creationId xmlns:a16="http://schemas.microsoft.com/office/drawing/2014/main" id="{FB7E8ADD-6DE7-2553-6692-259EBDACF9B3}"/>
              </a:ext>
            </a:extLst>
          </p:cNvPr>
          <p:cNvSpPr/>
          <p:nvPr/>
        </p:nvSpPr>
        <p:spPr bwMode="auto">
          <a:xfrm>
            <a:off x="1489401" y="1420221"/>
            <a:ext cx="1711213" cy="2098102"/>
          </a:xfrm>
          <a:prstGeom prst="rect">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convex"/>
            <a:bevelB prst="angle"/>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solidFill>
                <a:schemeClr val="tx1"/>
              </a:solidFill>
              <a:latin typeface="微软雅黑" pitchFamily="34" charset="-122"/>
              <a:ea typeface="微软雅黑" pitchFamily="34" charset="-122"/>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9" name="Заголовок 1">
            <a:extLst>
              <a:ext uri="{FF2B5EF4-FFF2-40B4-BE49-F238E27FC236}">
                <a16:creationId xmlns:a16="http://schemas.microsoft.com/office/drawing/2014/main" id="{BBDD54D9-F248-6311-47B2-9E59D571E614}"/>
              </a:ext>
            </a:extLst>
          </p:cNvPr>
          <p:cNvSpPr>
            <a:spLocks noGrp="1" noChangeArrowheads="1"/>
          </p:cNvSpPr>
          <p:nvPr>
            <p:ph type="title"/>
          </p:nvPr>
        </p:nvSpPr>
        <p:spPr>
          <a:xfrm>
            <a:off x="3330575" y="372043"/>
            <a:ext cx="5702300" cy="320674"/>
          </a:xfrm>
        </p:spPr>
        <p:txBody>
          <a:bodyPr>
            <a:normAutofit/>
          </a:bodyPr>
          <a:lstStyle/>
          <a:p>
            <a:pPr algn="ctr"/>
            <a:r>
              <a:rPr lang="ru-RU" altLang="ru-RU" sz="1400" b="1" dirty="0">
                <a:solidFill>
                  <a:schemeClr val="tx1"/>
                </a:solidFill>
                <a:latin typeface="Century Schoolbook" panose="02040604050505020304" pitchFamily="18" charset="0"/>
              </a:rPr>
              <a:t>Научная и инновационная активность студентов</a:t>
            </a:r>
          </a:p>
        </p:txBody>
      </p:sp>
      <p:pic>
        <p:nvPicPr>
          <p:cNvPr id="10" name="Рисунок 9">
            <a:extLst>
              <a:ext uri="{FF2B5EF4-FFF2-40B4-BE49-F238E27FC236}">
                <a16:creationId xmlns:a16="http://schemas.microsoft.com/office/drawing/2014/main" id="{E0FDAC80-C5DE-36CF-768A-1DF18AD96CE7}"/>
              </a:ext>
            </a:extLst>
          </p:cNvPr>
          <p:cNvPicPr>
            <a:picLocks noChangeAspect="1"/>
          </p:cNvPicPr>
          <p:nvPr/>
        </p:nvPicPr>
        <p:blipFill>
          <a:blip r:embed="rId3"/>
          <a:stretch>
            <a:fillRect/>
          </a:stretch>
        </p:blipFill>
        <p:spPr>
          <a:xfrm>
            <a:off x="1724895" y="854225"/>
            <a:ext cx="359271" cy="358886"/>
          </a:xfrm>
          <a:prstGeom prst="rect">
            <a:avLst/>
          </a:prstGeom>
        </p:spPr>
      </p:pic>
      <p:sp>
        <p:nvSpPr>
          <p:cNvPr id="11" name="TextBox 10">
            <a:extLst>
              <a:ext uri="{FF2B5EF4-FFF2-40B4-BE49-F238E27FC236}">
                <a16:creationId xmlns:a16="http://schemas.microsoft.com/office/drawing/2014/main" id="{4161D596-ACC9-D9A1-965C-1A3FB8D05469}"/>
              </a:ext>
            </a:extLst>
          </p:cNvPr>
          <p:cNvSpPr txBox="1"/>
          <p:nvPr/>
        </p:nvSpPr>
        <p:spPr>
          <a:xfrm>
            <a:off x="2340749" y="879780"/>
            <a:ext cx="3197263" cy="307777"/>
          </a:xfrm>
          <a:prstGeom prst="rect">
            <a:avLst/>
          </a:prstGeom>
          <a:noFill/>
        </p:spPr>
        <p:txBody>
          <a:bodyPr wrap="square">
            <a:spAutoFit/>
          </a:bodyPr>
          <a:lstStyle/>
          <a:p>
            <a:r>
              <a:rPr lang="ru-RU" altLang="ru-RU" sz="1400" b="1" dirty="0">
                <a:latin typeface="Century Schoolbook" panose="02040604050505020304" pitchFamily="18" charset="0"/>
              </a:rPr>
              <a:t>Участие студентов в конкурсах </a:t>
            </a:r>
            <a:endParaRPr lang="ru-RU" sz="1400" b="1" dirty="0">
              <a:latin typeface="Century Schoolbook" panose="02040604050505020304" pitchFamily="18" charset="0"/>
            </a:endParaRPr>
          </a:p>
        </p:txBody>
      </p:sp>
      <p:sp>
        <p:nvSpPr>
          <p:cNvPr id="12" name="AutoShape 2">
            <a:extLst>
              <a:ext uri="{FF2B5EF4-FFF2-40B4-BE49-F238E27FC236}">
                <a16:creationId xmlns:a16="http://schemas.microsoft.com/office/drawing/2014/main" id="{8478B7E6-AED2-72AB-6647-5A010206D306}"/>
              </a:ext>
            </a:extLst>
          </p:cNvPr>
          <p:cNvSpPr>
            <a:spLocks noChangeArrowheads="1"/>
          </p:cNvSpPr>
          <p:nvPr/>
        </p:nvSpPr>
        <p:spPr bwMode="auto">
          <a:xfrm>
            <a:off x="1502624" y="1874719"/>
            <a:ext cx="1676250" cy="1378394"/>
          </a:xfrm>
          <a:prstGeom prst="roundRect">
            <a:avLst>
              <a:gd name="adj" fmla="val 11741"/>
            </a:avLst>
          </a:prstGeom>
          <a:gradFill flip="none" rotWithShape="1">
            <a:gsLst>
              <a:gs pos="0">
                <a:srgbClr val="FFCF01"/>
              </a:gs>
              <a:gs pos="90000">
                <a:srgbClr val="E22000"/>
              </a:gs>
            </a:gsLst>
            <a:lin ang="18900000" scaled="1"/>
            <a:tileRect/>
          </a:gradFill>
          <a:ln w="25400">
            <a:noFill/>
          </a:ln>
          <a:effectLst>
            <a:outerShdw blurRad="225425" dist="38100" dir="5220000" algn="ctr">
              <a:srgbClr val="000000">
                <a:alpha val="33000"/>
              </a:srgbClr>
            </a:outerShdw>
          </a:effectLst>
          <a:scene3d>
            <a:camera prst="orthographicFront"/>
            <a:lightRig rig="flat" dir="t"/>
          </a:scene3d>
          <a:sp3d extrusionH="304800">
            <a:bevelT w="101600" prst="convex"/>
            <a:bevelB w="0" h="63500"/>
            <a:contourClr>
              <a:srgbClr val="FFE593"/>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0" algn="ctr">
              <a:spcBef>
                <a:spcPts val="0"/>
              </a:spcBef>
              <a:spcAft>
                <a:spcPts val="0"/>
              </a:spcAft>
            </a:pPr>
            <a:r>
              <a:rPr lang="ru-RU" sz="1000" dirty="0">
                <a:solidFill>
                  <a:schemeClr val="tx1"/>
                </a:solidFill>
                <a:latin typeface="Century Schoolbook" panose="02040604050505020304" pitchFamily="18" charset="0"/>
                <a:cs typeface="Times New Roman" pitchFamily="18" charset="0"/>
              </a:rPr>
              <a:t> </a:t>
            </a:r>
            <a:r>
              <a:rPr lang="ru-RU" sz="1200" b="1" dirty="0">
                <a:solidFill>
                  <a:schemeClr val="bg1"/>
                </a:solidFill>
                <a:latin typeface="Times New Roman" pitchFamily="18" charset="0"/>
                <a:cs typeface="Times New Roman" pitchFamily="18" charset="0"/>
              </a:rPr>
              <a:t>88</a:t>
            </a:r>
            <a:r>
              <a:rPr lang="ru-RU" sz="1200" dirty="0">
                <a:solidFill>
                  <a:schemeClr val="bg1"/>
                </a:solidFill>
                <a:latin typeface="Times New Roman" pitchFamily="18" charset="0"/>
                <a:cs typeface="Times New Roman" pitchFamily="18" charset="0"/>
              </a:rPr>
              <a:t> конкурсов</a:t>
            </a:r>
          </a:p>
          <a:p>
            <a:pPr lvl="0" algn="ctr">
              <a:spcBef>
                <a:spcPts val="0"/>
              </a:spcBef>
              <a:spcAft>
                <a:spcPts val="0"/>
              </a:spcAft>
            </a:pPr>
            <a:r>
              <a:rPr lang="ru-RU" sz="1200" b="1" dirty="0">
                <a:solidFill>
                  <a:schemeClr val="bg1"/>
                </a:solidFill>
                <a:latin typeface="Times New Roman" pitchFamily="18" charset="0"/>
                <a:cs typeface="Times New Roman" pitchFamily="18" charset="0"/>
              </a:rPr>
              <a:t>1740</a:t>
            </a:r>
            <a:r>
              <a:rPr lang="ru-RU" sz="1200" dirty="0">
                <a:solidFill>
                  <a:schemeClr val="bg1"/>
                </a:solidFill>
                <a:latin typeface="Times New Roman" pitchFamily="18" charset="0"/>
                <a:cs typeface="Times New Roman" pitchFamily="18" charset="0"/>
              </a:rPr>
              <a:t> участников</a:t>
            </a:r>
          </a:p>
          <a:p>
            <a:pPr lvl="0" algn="ctr">
              <a:spcBef>
                <a:spcPts val="0"/>
              </a:spcBef>
              <a:spcAft>
                <a:spcPts val="0"/>
              </a:spcAft>
            </a:pPr>
            <a:r>
              <a:rPr lang="ru-RU" sz="1200" b="1" dirty="0">
                <a:solidFill>
                  <a:schemeClr val="bg1"/>
                </a:solidFill>
                <a:latin typeface="Times New Roman" pitchFamily="18" charset="0"/>
                <a:cs typeface="Times New Roman" pitchFamily="18" charset="0"/>
              </a:rPr>
              <a:t>299</a:t>
            </a:r>
            <a:r>
              <a:rPr lang="ru-RU" sz="1200" dirty="0">
                <a:solidFill>
                  <a:schemeClr val="bg1"/>
                </a:solidFill>
                <a:latin typeface="Times New Roman" pitchFamily="18" charset="0"/>
                <a:cs typeface="Times New Roman" pitchFamily="18" charset="0"/>
              </a:rPr>
              <a:t> победителей, из них </a:t>
            </a:r>
            <a:r>
              <a:rPr lang="ru-RU" sz="1200" b="1" dirty="0">
                <a:solidFill>
                  <a:schemeClr val="bg1"/>
                </a:solidFill>
                <a:latin typeface="Times New Roman" pitchFamily="18" charset="0"/>
                <a:cs typeface="Times New Roman" pitchFamily="18" charset="0"/>
              </a:rPr>
              <a:t>193 чел</a:t>
            </a:r>
            <a:r>
              <a:rPr lang="ru-RU" sz="1200" dirty="0">
                <a:solidFill>
                  <a:schemeClr val="bg1"/>
                </a:solidFill>
                <a:latin typeface="Times New Roman" pitchFamily="18" charset="0"/>
                <a:cs typeface="Times New Roman" pitchFamily="18" charset="0"/>
              </a:rPr>
              <a:t>.</a:t>
            </a:r>
          </a:p>
          <a:p>
            <a:pPr lvl="0" algn="ctr">
              <a:spcBef>
                <a:spcPts val="0"/>
              </a:spcBef>
              <a:spcAft>
                <a:spcPts val="0"/>
              </a:spcAft>
            </a:pPr>
            <a:r>
              <a:rPr lang="ru-RU" sz="1200" dirty="0">
                <a:solidFill>
                  <a:schemeClr val="bg1"/>
                </a:solidFill>
                <a:latin typeface="Times New Roman" pitchFamily="18" charset="0"/>
                <a:cs typeface="Times New Roman" pitchFamily="18" charset="0"/>
              </a:rPr>
              <a:t>в конкурсах из приказа</a:t>
            </a:r>
          </a:p>
          <a:p>
            <a:pPr lvl="0" algn="ctr">
              <a:spcBef>
                <a:spcPts val="0"/>
              </a:spcBef>
              <a:spcAft>
                <a:spcPts val="0"/>
              </a:spcAft>
            </a:pPr>
            <a:r>
              <a:rPr lang="ru-RU" sz="1200" dirty="0" err="1">
                <a:solidFill>
                  <a:schemeClr val="bg1"/>
                </a:solidFill>
                <a:latin typeface="Times New Roman" pitchFamily="18" charset="0"/>
                <a:cs typeface="Times New Roman" pitchFamily="18" charset="0"/>
              </a:rPr>
              <a:t>Минпросвещения</a:t>
            </a:r>
            <a:endParaRPr lang="ru-RU" sz="1200" dirty="0">
              <a:solidFill>
                <a:schemeClr val="bg1"/>
              </a:solidFill>
              <a:latin typeface="Century Schoolbook" panose="02040604050505020304" pitchFamily="18" charset="0"/>
              <a:cs typeface="Times New Roman" pitchFamily="18" charset="0"/>
            </a:endParaRPr>
          </a:p>
        </p:txBody>
      </p:sp>
      <p:sp>
        <p:nvSpPr>
          <p:cNvPr id="13" name="AutoShape 2">
            <a:extLst>
              <a:ext uri="{FF2B5EF4-FFF2-40B4-BE49-F238E27FC236}">
                <a16:creationId xmlns:a16="http://schemas.microsoft.com/office/drawing/2014/main" id="{F3F8D391-6772-4676-DCA6-7A070839AB60}"/>
              </a:ext>
            </a:extLst>
          </p:cNvPr>
          <p:cNvSpPr>
            <a:spLocks noChangeArrowheads="1"/>
          </p:cNvSpPr>
          <p:nvPr/>
        </p:nvSpPr>
        <p:spPr bwMode="auto">
          <a:xfrm>
            <a:off x="3607444" y="1883419"/>
            <a:ext cx="1620372" cy="1369693"/>
          </a:xfrm>
          <a:prstGeom prst="roundRect">
            <a:avLst>
              <a:gd name="adj" fmla="val 11741"/>
            </a:avLst>
          </a:prstGeom>
          <a:gradFill flip="none" rotWithShape="1">
            <a:gsLst>
              <a:gs pos="0">
                <a:srgbClr val="6EFF01"/>
              </a:gs>
              <a:gs pos="90000">
                <a:srgbClr val="0F5000"/>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0" algn="ctr">
              <a:spcBef>
                <a:spcPts val="0"/>
              </a:spcBef>
              <a:spcAft>
                <a:spcPts val="0"/>
              </a:spcAft>
            </a:pPr>
            <a:r>
              <a:rPr lang="ru-RU" sz="1000" dirty="0">
                <a:solidFill>
                  <a:srgbClr val="FF0000"/>
                </a:solidFill>
                <a:latin typeface="Century Schoolbook" panose="02040604050505020304" pitchFamily="18" charset="0"/>
                <a:cs typeface="Times New Roman" pitchFamily="18" charset="0"/>
              </a:rPr>
              <a:t> </a:t>
            </a:r>
            <a:r>
              <a:rPr lang="ru-RU" sz="1200" b="1" dirty="0">
                <a:solidFill>
                  <a:schemeClr val="bg1"/>
                </a:solidFill>
                <a:latin typeface="Times New Roman" pitchFamily="18" charset="0"/>
                <a:cs typeface="Times New Roman" pitchFamily="18" charset="0"/>
              </a:rPr>
              <a:t>85</a:t>
            </a:r>
            <a:r>
              <a:rPr lang="ru-RU" sz="1200" dirty="0">
                <a:solidFill>
                  <a:schemeClr val="bg1"/>
                </a:solidFill>
                <a:latin typeface="Times New Roman" pitchFamily="18" charset="0"/>
                <a:cs typeface="Times New Roman" pitchFamily="18" charset="0"/>
              </a:rPr>
              <a:t> конкурсов</a:t>
            </a:r>
          </a:p>
          <a:p>
            <a:pPr lvl="0" algn="ctr">
              <a:spcBef>
                <a:spcPts val="0"/>
              </a:spcBef>
              <a:spcAft>
                <a:spcPts val="0"/>
              </a:spcAft>
            </a:pPr>
            <a:r>
              <a:rPr lang="ru-RU" sz="1200" b="1" dirty="0">
                <a:solidFill>
                  <a:schemeClr val="bg1"/>
                </a:solidFill>
                <a:latin typeface="Times New Roman" pitchFamily="18" charset="0"/>
                <a:cs typeface="Times New Roman" pitchFamily="18" charset="0"/>
              </a:rPr>
              <a:t>1565</a:t>
            </a:r>
            <a:r>
              <a:rPr lang="ru-RU" sz="1200" dirty="0">
                <a:solidFill>
                  <a:schemeClr val="bg1"/>
                </a:solidFill>
                <a:latin typeface="Times New Roman" pitchFamily="18" charset="0"/>
                <a:cs typeface="Times New Roman" pitchFamily="18" charset="0"/>
              </a:rPr>
              <a:t> участников</a:t>
            </a:r>
          </a:p>
          <a:p>
            <a:pPr lvl="0" algn="ctr">
              <a:spcBef>
                <a:spcPts val="0"/>
              </a:spcBef>
              <a:spcAft>
                <a:spcPts val="0"/>
              </a:spcAft>
            </a:pPr>
            <a:r>
              <a:rPr lang="ru-RU" sz="1200" b="1" dirty="0">
                <a:solidFill>
                  <a:schemeClr val="bg1"/>
                </a:solidFill>
                <a:latin typeface="Times New Roman" pitchFamily="18" charset="0"/>
                <a:cs typeface="Times New Roman" pitchFamily="18" charset="0"/>
              </a:rPr>
              <a:t>257</a:t>
            </a:r>
            <a:r>
              <a:rPr lang="ru-RU" sz="1200" dirty="0">
                <a:solidFill>
                  <a:schemeClr val="bg1"/>
                </a:solidFill>
                <a:latin typeface="Times New Roman" pitchFamily="18" charset="0"/>
                <a:cs typeface="Times New Roman" pitchFamily="18" charset="0"/>
              </a:rPr>
              <a:t> победителей, из них </a:t>
            </a:r>
            <a:r>
              <a:rPr lang="ru-RU" sz="1200" b="1" dirty="0">
                <a:solidFill>
                  <a:schemeClr val="bg1"/>
                </a:solidFill>
                <a:latin typeface="Times New Roman" pitchFamily="18" charset="0"/>
                <a:cs typeface="Times New Roman" pitchFamily="18" charset="0"/>
              </a:rPr>
              <a:t>198 чел</a:t>
            </a:r>
            <a:r>
              <a:rPr lang="ru-RU" sz="1200" dirty="0">
                <a:solidFill>
                  <a:schemeClr val="bg1"/>
                </a:solidFill>
                <a:latin typeface="Times New Roman" pitchFamily="18" charset="0"/>
                <a:cs typeface="Times New Roman" pitchFamily="18" charset="0"/>
              </a:rPr>
              <a:t>.</a:t>
            </a:r>
          </a:p>
          <a:p>
            <a:pPr lvl="0" algn="ctr">
              <a:spcBef>
                <a:spcPts val="0"/>
              </a:spcBef>
              <a:spcAft>
                <a:spcPts val="0"/>
              </a:spcAft>
            </a:pPr>
            <a:r>
              <a:rPr lang="ru-RU" sz="1200" dirty="0">
                <a:solidFill>
                  <a:schemeClr val="bg1"/>
                </a:solidFill>
                <a:latin typeface="Times New Roman" pitchFamily="18" charset="0"/>
                <a:cs typeface="Times New Roman" pitchFamily="18" charset="0"/>
              </a:rPr>
              <a:t>в конкурсах из приказа</a:t>
            </a:r>
          </a:p>
          <a:p>
            <a:pPr lvl="0" algn="ctr">
              <a:spcBef>
                <a:spcPts val="0"/>
              </a:spcBef>
              <a:spcAft>
                <a:spcPts val="0"/>
              </a:spcAft>
            </a:pPr>
            <a:r>
              <a:rPr lang="ru-RU" sz="1200" dirty="0" err="1">
                <a:solidFill>
                  <a:schemeClr val="bg1"/>
                </a:solidFill>
                <a:latin typeface="Times New Roman" pitchFamily="18" charset="0"/>
                <a:cs typeface="Times New Roman" pitchFamily="18" charset="0"/>
              </a:rPr>
              <a:t>Минпросвещения</a:t>
            </a:r>
            <a:endParaRPr lang="ru-RU" sz="1200" dirty="0">
              <a:solidFill>
                <a:schemeClr val="bg1"/>
              </a:solidFill>
              <a:latin typeface="Times New Roman" pitchFamily="18" charset="0"/>
              <a:cs typeface="Times New Roman" pitchFamily="18" charset="0"/>
            </a:endParaRPr>
          </a:p>
        </p:txBody>
      </p:sp>
      <p:sp>
        <p:nvSpPr>
          <p:cNvPr id="14" name="TextBox 147">
            <a:extLst>
              <a:ext uri="{FF2B5EF4-FFF2-40B4-BE49-F238E27FC236}">
                <a16:creationId xmlns:a16="http://schemas.microsoft.com/office/drawing/2014/main" id="{A535ADE6-8F81-D20C-2330-2B7941FF97BC}"/>
              </a:ext>
            </a:extLst>
          </p:cNvPr>
          <p:cNvSpPr txBox="1">
            <a:spLocks noChangeArrowheads="1"/>
          </p:cNvSpPr>
          <p:nvPr/>
        </p:nvSpPr>
        <p:spPr bwMode="auto">
          <a:xfrm>
            <a:off x="3798006" y="1594022"/>
            <a:ext cx="1260987" cy="276999"/>
          </a:xfrm>
          <a:prstGeom prst="rect">
            <a:avLst/>
          </a:prstGeom>
          <a:noFill/>
          <a:ln w="9525">
            <a:noFill/>
            <a:miter lim="800000"/>
            <a:headEnd/>
            <a:tailEnd/>
          </a:ln>
        </p:spPr>
        <p:txBody>
          <a:bodyPr wrap="square" anchor="ctr">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algn="ctr"/>
            <a:r>
              <a:rPr lang="ru-RU" sz="1200" b="1" dirty="0">
                <a:latin typeface="Century Schoolbook" panose="02040604050505020304" pitchFamily="18" charset="0"/>
                <a:cs typeface="Times New Roman" panose="02020603050405020304" pitchFamily="18" charset="0"/>
              </a:rPr>
              <a:t>2022</a:t>
            </a:r>
          </a:p>
        </p:txBody>
      </p:sp>
      <p:sp>
        <p:nvSpPr>
          <p:cNvPr id="15" name="Прямоугольник 14">
            <a:extLst>
              <a:ext uri="{FF2B5EF4-FFF2-40B4-BE49-F238E27FC236}">
                <a16:creationId xmlns:a16="http://schemas.microsoft.com/office/drawing/2014/main" id="{E22A66E5-2732-6106-2742-11DFBD2D3B9A}"/>
              </a:ext>
            </a:extLst>
          </p:cNvPr>
          <p:cNvSpPr/>
          <p:nvPr/>
        </p:nvSpPr>
        <p:spPr>
          <a:xfrm>
            <a:off x="1724895" y="1522873"/>
            <a:ext cx="992444" cy="276999"/>
          </a:xfrm>
          <a:prstGeom prst="rect">
            <a:avLst/>
          </a:prstGeom>
        </p:spPr>
        <p:txBody>
          <a:bodyPr wrap="square">
            <a:spAutoFit/>
          </a:bodyPr>
          <a:lstStyle/>
          <a:p>
            <a:pPr algn="ctr"/>
            <a:r>
              <a:rPr lang="ru-RU" altLang="ru-RU" sz="1200" b="1" kern="0" dirty="0">
                <a:latin typeface="Century Schoolbook" panose="02040604050505020304" pitchFamily="18" charset="0"/>
                <a:cs typeface="Times New Roman" pitchFamily="18" charset="0"/>
              </a:rPr>
              <a:t>2021</a:t>
            </a:r>
            <a:endParaRPr lang="ru-RU" sz="1200" b="1" dirty="0">
              <a:latin typeface="Century Schoolbook" panose="02040604050505020304" pitchFamily="18" charset="0"/>
            </a:endParaRPr>
          </a:p>
        </p:txBody>
      </p:sp>
      <p:sp>
        <p:nvSpPr>
          <p:cNvPr id="18" name="TextBox 17">
            <a:extLst>
              <a:ext uri="{FF2B5EF4-FFF2-40B4-BE49-F238E27FC236}">
                <a16:creationId xmlns:a16="http://schemas.microsoft.com/office/drawing/2014/main" id="{2BD68081-1B93-DFB4-1DDF-B0DC2246FA3C}"/>
              </a:ext>
            </a:extLst>
          </p:cNvPr>
          <p:cNvSpPr txBox="1"/>
          <p:nvPr/>
        </p:nvSpPr>
        <p:spPr>
          <a:xfrm>
            <a:off x="5322769" y="3749649"/>
            <a:ext cx="6729012" cy="461665"/>
          </a:xfrm>
          <a:prstGeom prst="rect">
            <a:avLst/>
          </a:prstGeom>
          <a:noFill/>
        </p:spPr>
        <p:txBody>
          <a:bodyPr wrap="square">
            <a:spAutoFit/>
          </a:bodyPr>
          <a:lstStyle/>
          <a:p>
            <a:r>
              <a:rPr lang="ru-RU" altLang="ru-RU" sz="1200" b="1" dirty="0">
                <a:latin typeface="Century Schoolbook" panose="02040604050505020304" pitchFamily="18" charset="0"/>
              </a:rPr>
              <a:t>Всероссийские конкурсы, в том числе   </a:t>
            </a:r>
            <a:r>
              <a:rPr lang="ru-RU" altLang="ru-RU" sz="1200" b="1" dirty="0" err="1">
                <a:latin typeface="Century Schoolbook" panose="02040604050505020304" pitchFamily="18" charset="0"/>
              </a:rPr>
              <a:t>Минпросвещения</a:t>
            </a:r>
            <a:r>
              <a:rPr lang="ru-RU" altLang="ru-RU" sz="1200" b="1" dirty="0">
                <a:latin typeface="Century Schoolbook" panose="02040604050505020304" pitchFamily="18" charset="0"/>
              </a:rPr>
              <a:t> РФ (приказ №382 от 31.05.2022 г.) – 198 человек</a:t>
            </a:r>
            <a:endParaRPr lang="ru-RU" sz="1200" b="1" dirty="0">
              <a:latin typeface="Century Schoolbook" panose="02040604050505020304" pitchFamily="18" charset="0"/>
            </a:endParaRPr>
          </a:p>
        </p:txBody>
      </p:sp>
      <p:pic>
        <p:nvPicPr>
          <p:cNvPr id="19" name="Рисунок 18">
            <a:extLst>
              <a:ext uri="{FF2B5EF4-FFF2-40B4-BE49-F238E27FC236}">
                <a16:creationId xmlns:a16="http://schemas.microsoft.com/office/drawing/2014/main" id="{DB155503-B457-2079-8AEB-7128F28F7596}"/>
              </a:ext>
            </a:extLst>
          </p:cNvPr>
          <p:cNvPicPr>
            <a:picLocks noChangeAspect="1"/>
          </p:cNvPicPr>
          <p:nvPr/>
        </p:nvPicPr>
        <p:blipFill>
          <a:blip r:embed="rId3"/>
          <a:stretch>
            <a:fillRect/>
          </a:stretch>
        </p:blipFill>
        <p:spPr>
          <a:xfrm>
            <a:off x="4868545" y="3825056"/>
            <a:ext cx="359271" cy="358886"/>
          </a:xfrm>
          <a:prstGeom prst="rect">
            <a:avLst/>
          </a:prstGeom>
        </p:spPr>
      </p:pic>
      <p:sp>
        <p:nvSpPr>
          <p:cNvPr id="20" name="矩形 13">
            <a:extLst>
              <a:ext uri="{FF2B5EF4-FFF2-40B4-BE49-F238E27FC236}">
                <a16:creationId xmlns:a16="http://schemas.microsoft.com/office/drawing/2014/main" id="{79334204-D342-8A9D-6528-1C0D20ED593E}"/>
              </a:ext>
            </a:extLst>
          </p:cNvPr>
          <p:cNvSpPr/>
          <p:nvPr/>
        </p:nvSpPr>
        <p:spPr bwMode="auto">
          <a:xfrm>
            <a:off x="4868545" y="4211314"/>
            <a:ext cx="7099030" cy="2557786"/>
          </a:xfrm>
          <a:prstGeom prst="rect">
            <a:avLst/>
          </a:prstGeom>
          <a:solidFill>
            <a:schemeClr val="bg1">
              <a:alpha val="60000"/>
            </a:schemeClr>
          </a:solidFill>
          <a:ln w="25400">
            <a:noFill/>
          </a:ln>
          <a:effectLst>
            <a:outerShdw blurRad="225425" dist="38100" dir="5220000" algn="ctr">
              <a:srgbClr val="000000">
                <a:alpha val="33000"/>
              </a:srgbClr>
            </a:outerShdw>
          </a:effectLst>
          <a:scene3d>
            <a:camera prst="orthographicFront"/>
            <a:lightRig rig="flat" dir="t"/>
          </a:scene3d>
          <a:sp3d contourW="19050">
            <a:bevelT w="101600" prst="convex"/>
            <a:bevelB prst="angle"/>
            <a:contourClr>
              <a:schemeClr val="bg1"/>
            </a:contourClr>
          </a:sp3d>
        </p:spPr>
        <p:style>
          <a:lnRef idx="1">
            <a:schemeClr val="accent2"/>
          </a:lnRef>
          <a:fillRef idx="3">
            <a:schemeClr val="accent2"/>
          </a:fillRef>
          <a:effectRef idx="2">
            <a:schemeClr val="accent2"/>
          </a:effectRef>
          <a:fontRef idx="minor">
            <a:schemeClr val="lt1"/>
          </a:fontRef>
        </p:style>
        <p:txBody>
          <a:bodyPr anchor="ctr">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lvl="2" algn="ctr" eaLnBrk="0" fontAlgn="ctr" hangingPunct="0">
              <a:spcBef>
                <a:spcPts val="0"/>
              </a:spcBef>
              <a:spcAft>
                <a:spcPts val="0"/>
              </a:spcAft>
              <a:buClr>
                <a:srgbClr val="FF0000"/>
              </a:buClr>
              <a:buSzPct val="70000"/>
              <a:buFont typeface="Wingdings" pitchFamily="2" charset="2"/>
              <a:buChar char="u"/>
              <a:tabLst>
                <a:tab pos="136525" algn="l"/>
              </a:tabLst>
              <a:defRPr/>
            </a:pPr>
            <a:endParaRPr lang="zh-CN" altLang="en-US" sz="1400" dirty="0">
              <a:solidFill>
                <a:schemeClr val="tx1"/>
              </a:solidFill>
              <a:latin typeface="微软雅黑" pitchFamily="34" charset="-122"/>
              <a:ea typeface="微软雅黑" pitchFamily="34" charset="-122"/>
            </a:endParaRPr>
          </a:p>
        </p:txBody>
      </p:sp>
      <p:sp>
        <p:nvSpPr>
          <p:cNvPr id="21" name="AutoShape 2">
            <a:extLst>
              <a:ext uri="{FF2B5EF4-FFF2-40B4-BE49-F238E27FC236}">
                <a16:creationId xmlns:a16="http://schemas.microsoft.com/office/drawing/2014/main" id="{EB0576C8-34AC-22B3-647C-F5842B507E1F}"/>
              </a:ext>
            </a:extLst>
          </p:cNvPr>
          <p:cNvSpPr>
            <a:spLocks noChangeArrowheads="1"/>
          </p:cNvSpPr>
          <p:nvPr/>
        </p:nvSpPr>
        <p:spPr bwMode="auto">
          <a:xfrm>
            <a:off x="4868546" y="4238686"/>
            <a:ext cx="7153660" cy="2416114"/>
          </a:xfrm>
          <a:prstGeom prst="roundRect">
            <a:avLst>
              <a:gd name="adj" fmla="val 11741"/>
            </a:avLst>
          </a:prstGeom>
          <a:gradFill flip="none" rotWithShape="1">
            <a:gsLst>
              <a:gs pos="0">
                <a:srgbClr val="00DFF6"/>
              </a:gs>
              <a:gs pos="90000">
                <a:srgbClr val="002774"/>
              </a:gs>
            </a:gsLst>
            <a:lin ang="2700000" scaled="1"/>
            <a:tileRect/>
          </a:gra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t">
            <a:sp3d/>
          </a:bodyP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171450" indent="-171450" algn="just">
              <a:spcBef>
                <a:spcPts val="400"/>
              </a:spcBef>
              <a:buFont typeface="Wingdings" panose="05000000000000000000" pitchFamily="2" charset="2"/>
              <a:buChar char="Ø"/>
            </a:pPr>
            <a:r>
              <a:rPr lang="ru-RU" altLang="ru-RU" sz="1000" b="1" dirty="0">
                <a:latin typeface="Times New Roman" panose="02020603050405020304" pitchFamily="18" charset="0"/>
                <a:cs typeface="Times New Roman" panose="02020603050405020304" pitchFamily="18" charset="0"/>
              </a:rPr>
              <a:t>Всероссийский научно-образовательный консорциум «Вернадский»</a:t>
            </a:r>
          </a:p>
          <a:p>
            <a:pPr marL="171450" indent="-171450" algn="just">
              <a:spcBef>
                <a:spcPts val="400"/>
              </a:spcBef>
              <a:buFont typeface="Wingdings" panose="05000000000000000000" pitchFamily="2" charset="2"/>
              <a:buChar char="Ø"/>
            </a:pPr>
            <a:r>
              <a:rPr lang="ru-RU" altLang="ru-RU" sz="1000" b="1" dirty="0">
                <a:latin typeface="Times New Roman" panose="02020603050405020304" pitchFamily="18" charset="0"/>
                <a:cs typeface="Times New Roman" panose="02020603050405020304" pitchFamily="18" charset="0"/>
              </a:rPr>
              <a:t>Всероссийская образовательно-конкурсная программа в сфере науки, искусства и спорта «Большие вызовы» (Образовательный Фонд «Талант и успех»)</a:t>
            </a:r>
          </a:p>
          <a:p>
            <a:pPr marL="171450" indent="-171450" algn="just">
              <a:spcBef>
                <a:spcPts val="400"/>
              </a:spcBef>
              <a:buFont typeface="Wingdings" panose="05000000000000000000" pitchFamily="2" charset="2"/>
              <a:buChar char="Ø"/>
            </a:pPr>
            <a:r>
              <a:rPr lang="ru-RU" altLang="ru-RU" sz="1000" b="1" dirty="0">
                <a:latin typeface="Times New Roman" panose="02020603050405020304" pitchFamily="18" charset="0"/>
                <a:cs typeface="Times New Roman" panose="02020603050405020304" pitchFamily="18" charset="0"/>
              </a:rPr>
              <a:t>Конкурс грантов Президента Российской Федерации среди обучающихся по программам магистратуры, бакалавриата и специалитета</a:t>
            </a:r>
          </a:p>
          <a:p>
            <a:pPr marL="171450" indent="-171450" algn="just">
              <a:spcBef>
                <a:spcPts val="400"/>
              </a:spcBef>
              <a:buFont typeface="Wingdings" panose="05000000000000000000" pitchFamily="2" charset="2"/>
              <a:buChar char="Ø"/>
            </a:pPr>
            <a:r>
              <a:rPr lang="ru-RU" altLang="ru-RU" sz="1000" b="1" dirty="0">
                <a:latin typeface="Times New Roman" panose="02020603050405020304" pitchFamily="18" charset="0"/>
                <a:cs typeface="Times New Roman" panose="02020603050405020304" pitchFamily="18" charset="0"/>
              </a:rPr>
              <a:t>Всероссийский конкурс на лучшую студенческую научную работу (г. Сочи) </a:t>
            </a:r>
          </a:p>
          <a:p>
            <a:pPr marL="171450" indent="-171450" algn="just">
              <a:spcBef>
                <a:spcPts val="400"/>
              </a:spcBef>
              <a:buFont typeface="Wingdings" panose="05000000000000000000" pitchFamily="2" charset="2"/>
              <a:buChar char="Ø"/>
            </a:pPr>
            <a:r>
              <a:rPr lang="ru-RU" altLang="ru-RU" sz="1000" b="1" dirty="0">
                <a:latin typeface="Times New Roman" panose="02020603050405020304" pitchFamily="18" charset="0"/>
                <a:cs typeface="Times New Roman" panose="02020603050405020304" pitchFamily="18" charset="0"/>
              </a:rPr>
              <a:t> Всероссийская олимпиада «Педагогическое </a:t>
            </a:r>
            <a:r>
              <a:rPr lang="ru-RU" altLang="ru-RU" sz="1000" b="1" dirty="0" err="1">
                <a:latin typeface="Times New Roman" panose="02020603050405020304" pitchFamily="18" charset="0"/>
                <a:cs typeface="Times New Roman" panose="02020603050405020304" pitchFamily="18" charset="0"/>
              </a:rPr>
              <a:t>цифроведение</a:t>
            </a:r>
            <a:r>
              <a:rPr lang="ru-RU" altLang="ru-RU" sz="1000" b="1" dirty="0">
                <a:latin typeface="Times New Roman" panose="02020603050405020304" pitchFamily="18" charset="0"/>
                <a:cs typeface="Times New Roman" panose="02020603050405020304" pitchFamily="18" charset="0"/>
              </a:rPr>
              <a:t>»</a:t>
            </a:r>
          </a:p>
          <a:p>
            <a:pPr marL="171450" indent="-171450" algn="just">
              <a:spcBef>
                <a:spcPts val="400"/>
              </a:spcBef>
              <a:buFont typeface="Wingdings" panose="05000000000000000000" pitchFamily="2" charset="2"/>
              <a:buChar char="Ø"/>
            </a:pPr>
            <a:r>
              <a:rPr lang="ru-RU" altLang="ru-RU" sz="1000" b="1" dirty="0">
                <a:latin typeface="Times New Roman" panose="02020603050405020304" pitchFamily="18" charset="0"/>
                <a:cs typeface="Times New Roman" panose="02020603050405020304" pitchFamily="18" charset="0"/>
              </a:rPr>
              <a:t>Всероссийский  конкурс достижений талантливой молодежи «Национальное достояние России»  </a:t>
            </a:r>
            <a:endParaRPr lang="ru-RU" altLang="ru-RU" sz="1000" dirty="0">
              <a:latin typeface="Times New Roman" panose="02020603050405020304" pitchFamily="18" charset="0"/>
              <a:cs typeface="Times New Roman" panose="02020603050405020304" pitchFamily="18" charset="0"/>
            </a:endParaRPr>
          </a:p>
          <a:p>
            <a:pPr marL="171450" indent="-171450" algn="just">
              <a:spcBef>
                <a:spcPts val="400"/>
              </a:spcBef>
              <a:buFont typeface="Wingdings" panose="05000000000000000000" pitchFamily="2" charset="2"/>
              <a:buChar char="Ø"/>
            </a:pPr>
            <a:r>
              <a:rPr lang="ru-RU" altLang="ru-RU" sz="1000" b="1" dirty="0">
                <a:latin typeface="Times New Roman" panose="02020603050405020304" pitchFamily="18" charset="0"/>
                <a:cs typeface="Times New Roman" panose="02020603050405020304" pitchFamily="18" charset="0"/>
              </a:rPr>
              <a:t>Всероссийский молодежный фестиваль Всероссийского открытого конкурса научно-исследовательских работ молодежи «Меня оценят в 21 веке» </a:t>
            </a:r>
            <a:endParaRPr lang="ru-RU" altLang="ru-RU" sz="1000" dirty="0">
              <a:latin typeface="Times New Roman" panose="02020603050405020304" pitchFamily="18" charset="0"/>
              <a:cs typeface="Times New Roman" panose="02020603050405020304" pitchFamily="18" charset="0"/>
            </a:endParaRPr>
          </a:p>
          <a:p>
            <a:pPr marL="171450" indent="-171450" algn="just">
              <a:spcBef>
                <a:spcPts val="400"/>
              </a:spcBef>
              <a:buFont typeface="Wingdings" panose="05000000000000000000" pitchFamily="2" charset="2"/>
              <a:buChar char="Ø"/>
            </a:pPr>
            <a:r>
              <a:rPr lang="ru-RU" altLang="ru-RU" sz="1000" b="1" dirty="0">
                <a:latin typeface="Times New Roman" panose="02020603050405020304" pitchFamily="18" charset="0"/>
                <a:cs typeface="Times New Roman" panose="02020603050405020304" pitchFamily="18" charset="0"/>
              </a:rPr>
              <a:t>Всероссийский молодежный форум «Моя законотворческая инициатива» </a:t>
            </a:r>
            <a:endParaRPr lang="ru-RU" altLang="ru-RU" sz="1000" dirty="0">
              <a:latin typeface="Times New Roman" panose="02020603050405020304" pitchFamily="18" charset="0"/>
              <a:cs typeface="Times New Roman" panose="02020603050405020304" pitchFamily="18" charset="0"/>
            </a:endParaRPr>
          </a:p>
          <a:p>
            <a:pPr marL="171450" indent="-171450" algn="just">
              <a:spcBef>
                <a:spcPts val="400"/>
              </a:spcBef>
              <a:buFont typeface="Wingdings" panose="05000000000000000000" pitchFamily="2" charset="2"/>
              <a:buChar char="Ø"/>
            </a:pPr>
            <a:r>
              <a:rPr lang="ru-RU" altLang="ru-RU" sz="1000" b="1" dirty="0">
                <a:latin typeface="Times New Roman" panose="02020603050405020304" pitchFamily="18" charset="0"/>
                <a:cs typeface="Times New Roman" panose="02020603050405020304" pitchFamily="18" charset="0"/>
              </a:rPr>
              <a:t>Всероссийский конкурс научных, исследовательских и творческих работ (проектов) «Веление времени»</a:t>
            </a: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6109" y="1129678"/>
            <a:ext cx="3518534" cy="2303092"/>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437" y="4401082"/>
            <a:ext cx="2548817" cy="1917353"/>
          </a:xfrm>
          <a:prstGeom prst="rect">
            <a:avLst/>
          </a:prstGeom>
        </p:spPr>
      </p:pic>
      <p:sp>
        <p:nvSpPr>
          <p:cNvPr id="22" name="TextBox 21">
            <a:extLst>
              <a:ext uri="{FF2B5EF4-FFF2-40B4-BE49-F238E27FC236}">
                <a16:creationId xmlns:a16="http://schemas.microsoft.com/office/drawing/2014/main" id="{4161D596-ACC9-D9A1-965C-1A3FB8D05469}"/>
              </a:ext>
            </a:extLst>
          </p:cNvPr>
          <p:cNvSpPr txBox="1"/>
          <p:nvPr/>
        </p:nvSpPr>
        <p:spPr>
          <a:xfrm>
            <a:off x="2084166" y="6358916"/>
            <a:ext cx="1411147" cy="215444"/>
          </a:xfrm>
          <a:prstGeom prst="rect">
            <a:avLst/>
          </a:prstGeom>
          <a:noFill/>
        </p:spPr>
        <p:txBody>
          <a:bodyPr wrap="square">
            <a:spAutoFit/>
          </a:bodyPr>
          <a:lstStyle/>
          <a:p>
            <a:r>
              <a:rPr lang="ru-RU" altLang="ru-RU" sz="800" b="1" dirty="0" smtClean="0">
                <a:latin typeface="Century Schoolbook" panose="02040604050505020304" pitchFamily="18" charset="0"/>
              </a:rPr>
              <a:t>Победитель конкурса </a:t>
            </a:r>
            <a:endParaRPr lang="ru-RU" sz="800" b="1" dirty="0">
              <a:latin typeface="Century Schoolbook" panose="02040604050505020304" pitchFamily="18" charset="0"/>
            </a:endParaRPr>
          </a:p>
        </p:txBody>
      </p:sp>
      <p:sp>
        <p:nvSpPr>
          <p:cNvPr id="23" name="TextBox 22">
            <a:extLst>
              <a:ext uri="{FF2B5EF4-FFF2-40B4-BE49-F238E27FC236}">
                <a16:creationId xmlns:a16="http://schemas.microsoft.com/office/drawing/2014/main" id="{4161D596-ACC9-D9A1-965C-1A3FB8D05469}"/>
              </a:ext>
            </a:extLst>
          </p:cNvPr>
          <p:cNvSpPr txBox="1"/>
          <p:nvPr/>
        </p:nvSpPr>
        <p:spPr>
          <a:xfrm>
            <a:off x="7448308" y="3448957"/>
            <a:ext cx="2174257" cy="215444"/>
          </a:xfrm>
          <a:prstGeom prst="rect">
            <a:avLst/>
          </a:prstGeom>
          <a:noFill/>
        </p:spPr>
        <p:txBody>
          <a:bodyPr wrap="square">
            <a:spAutoFit/>
          </a:bodyPr>
          <a:lstStyle/>
          <a:p>
            <a:r>
              <a:rPr lang="ru-RU" altLang="ru-RU" sz="800" b="1" dirty="0" smtClean="0">
                <a:latin typeface="Century Schoolbook" panose="02040604050505020304" pitchFamily="18" charset="0"/>
              </a:rPr>
              <a:t>Победители и участники </a:t>
            </a:r>
            <a:r>
              <a:rPr lang="ru-RU" altLang="ru-RU" sz="800" b="1" dirty="0" err="1" smtClean="0">
                <a:latin typeface="Century Schoolbook" panose="02040604050505020304" pitchFamily="18" charset="0"/>
              </a:rPr>
              <a:t>конкусров</a:t>
            </a:r>
            <a:r>
              <a:rPr lang="ru-RU" altLang="ru-RU" sz="800" b="1" dirty="0" smtClean="0">
                <a:latin typeface="Century Schoolbook" panose="02040604050505020304" pitchFamily="18" charset="0"/>
              </a:rPr>
              <a:t> </a:t>
            </a:r>
            <a:endParaRPr lang="ru-RU" sz="800" b="1" dirty="0">
              <a:latin typeface="Century Schoolbook" panose="02040604050505020304" pitchFamily="18" charset="0"/>
            </a:endParaRPr>
          </a:p>
        </p:txBody>
      </p:sp>
      <p:sp>
        <p:nvSpPr>
          <p:cNvPr id="25" name="TextBox 24">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102744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6" presetClass="entr" presetSubtype="16"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circle(in)">
                                      <p:cBhvr>
                                        <p:cTn id="47" dur="2000"/>
                                        <p:tgtEl>
                                          <p:spTgt spid="3"/>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par>
                                <p:cTn id="75" presetID="6" presetClass="entr" presetSubtype="16" fill="hold" nodeType="with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circle(in)">
                                      <p:cBhvr>
                                        <p:cTn id="77" dur="2000"/>
                                        <p:tgtEl>
                                          <p:spTgt spid="5"/>
                                        </p:tgtEl>
                                      </p:cBhvr>
                                    </p:animEffect>
                                  </p:childTnLst>
                                </p:cTn>
                              </p:par>
                              <p:par>
                                <p:cTn id="78" presetID="42"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1000"/>
                                        <p:tgtEl>
                                          <p:spTgt spid="22"/>
                                        </p:tgtEl>
                                      </p:cBhvr>
                                    </p:animEffect>
                                    <p:anim calcmode="lin" valueType="num">
                                      <p:cBhvr>
                                        <p:cTn id="81" dur="1000" fill="hold"/>
                                        <p:tgtEl>
                                          <p:spTgt spid="22"/>
                                        </p:tgtEl>
                                        <p:attrNameLst>
                                          <p:attrName>ppt_x</p:attrName>
                                        </p:attrNameLst>
                                      </p:cBhvr>
                                      <p:tavLst>
                                        <p:tav tm="0">
                                          <p:val>
                                            <p:strVal val="#ppt_x"/>
                                          </p:val>
                                        </p:tav>
                                        <p:tav tm="100000">
                                          <p:val>
                                            <p:strVal val="#ppt_x"/>
                                          </p:val>
                                        </p:tav>
                                      </p:tavLst>
                                    </p:anim>
                                    <p:anim calcmode="lin" valueType="num">
                                      <p:cBhvr>
                                        <p:cTn id="8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1" grpId="0"/>
      <p:bldP spid="12" grpId="0" animBg="1"/>
      <p:bldP spid="13" grpId="0" animBg="1"/>
      <p:bldP spid="14" grpId="0"/>
      <p:bldP spid="15" grpId="0"/>
      <p:bldP spid="18" grpId="0"/>
      <p:bldP spid="20" grpId="0" animBg="1"/>
      <p:bldP spid="21" grpId="0" animBg="1"/>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11" name="Заголовок 1">
            <a:extLst>
              <a:ext uri="{FF2B5EF4-FFF2-40B4-BE49-F238E27FC236}">
                <a16:creationId xmlns:a16="http://schemas.microsoft.com/office/drawing/2014/main" id="{892EDB87-8A89-693B-7A55-0F70DEFE1CC0}"/>
              </a:ext>
            </a:extLst>
          </p:cNvPr>
          <p:cNvSpPr txBox="1">
            <a:spLocks noChangeArrowheads="1"/>
          </p:cNvSpPr>
          <p:nvPr/>
        </p:nvSpPr>
        <p:spPr>
          <a:xfrm>
            <a:off x="4532925" y="4223177"/>
            <a:ext cx="3507149" cy="3649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altLang="ru-RU" sz="1600" dirty="0">
                <a:latin typeface="Century Schoolbook" panose="02040604050505020304" pitchFamily="18" charset="0"/>
              </a:rPr>
              <a:t>Финансирование НИР студентов </a:t>
            </a:r>
            <a:endParaRPr lang="ru-RU" altLang="ru-RU" sz="1600" b="1" dirty="0">
              <a:latin typeface="Century Schoolbook" panose="02040604050505020304" pitchFamily="18" charset="0"/>
            </a:endParaRPr>
          </a:p>
        </p:txBody>
      </p:sp>
      <p:sp>
        <p:nvSpPr>
          <p:cNvPr id="12" name="Freeform 5">
            <a:extLst>
              <a:ext uri="{FF2B5EF4-FFF2-40B4-BE49-F238E27FC236}">
                <a16:creationId xmlns:a16="http://schemas.microsoft.com/office/drawing/2014/main" id="{CEE7D6BF-14D7-5467-EF55-D72FC80407E6}"/>
              </a:ext>
            </a:extLst>
          </p:cNvPr>
          <p:cNvSpPr>
            <a:spLocks/>
          </p:cNvSpPr>
          <p:nvPr/>
        </p:nvSpPr>
        <p:spPr bwMode="auto">
          <a:xfrm>
            <a:off x="4207561" y="4863578"/>
            <a:ext cx="2078939" cy="1680651"/>
          </a:xfrm>
          <a:custGeom>
            <a:avLst/>
            <a:gdLst>
              <a:gd name="T0" fmla="*/ 930 w 1090"/>
              <a:gd name="T1" fmla="*/ 660 h 1685"/>
              <a:gd name="T2" fmla="*/ 930 w 1090"/>
              <a:gd name="T3" fmla="*/ 1685 h 1685"/>
              <a:gd name="T4" fmla="*/ 1090 w 1090"/>
              <a:gd name="T5" fmla="*/ 1685 h 1685"/>
              <a:gd name="T6" fmla="*/ 1090 w 1090"/>
              <a:gd name="T7" fmla="*/ 660 h 1685"/>
              <a:gd name="T8" fmla="*/ 1090 w 1090"/>
              <a:gd name="T9" fmla="*/ 577 h 1685"/>
              <a:gd name="T10" fmla="*/ 1090 w 1090"/>
              <a:gd name="T11" fmla="*/ 565 h 1685"/>
              <a:gd name="T12" fmla="*/ 636 w 1090"/>
              <a:gd name="T13" fmla="*/ 111 h 1685"/>
              <a:gd name="T14" fmla="*/ 408 w 1090"/>
              <a:gd name="T15" fmla="*/ 111 h 1685"/>
              <a:gd name="T16" fmla="*/ 408 w 1090"/>
              <a:gd name="T17" fmla="*/ 0 h 1685"/>
              <a:gd name="T18" fmla="*/ 0 w 1090"/>
              <a:gd name="T19" fmla="*/ 193 h 1685"/>
              <a:gd name="T20" fmla="*/ 408 w 1090"/>
              <a:gd name="T21" fmla="*/ 386 h 1685"/>
              <a:gd name="T22" fmla="*/ 408 w 1090"/>
              <a:gd name="T23" fmla="*/ 271 h 1685"/>
              <a:gd name="T24" fmla="*/ 636 w 1090"/>
              <a:gd name="T25" fmla="*/ 271 h 1685"/>
              <a:gd name="T26" fmla="*/ 930 w 1090"/>
              <a:gd name="T27" fmla="*/ 565 h 1685"/>
              <a:gd name="T28" fmla="*/ 930 w 1090"/>
              <a:gd name="T29" fmla="*/ 577 h 1685"/>
              <a:gd name="T30" fmla="*/ 930 w 1090"/>
              <a:gd name="T31" fmla="*/ 66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0" h="1685">
                <a:moveTo>
                  <a:pt x="930" y="660"/>
                </a:moveTo>
                <a:cubicBezTo>
                  <a:pt x="930" y="1685"/>
                  <a:pt x="930" y="1685"/>
                  <a:pt x="930" y="1685"/>
                </a:cubicBezTo>
                <a:cubicBezTo>
                  <a:pt x="1090" y="1685"/>
                  <a:pt x="1090" y="1685"/>
                  <a:pt x="1090" y="1685"/>
                </a:cubicBezTo>
                <a:cubicBezTo>
                  <a:pt x="1090" y="660"/>
                  <a:pt x="1090" y="660"/>
                  <a:pt x="1090" y="660"/>
                </a:cubicBezTo>
                <a:cubicBezTo>
                  <a:pt x="1090" y="577"/>
                  <a:pt x="1090" y="577"/>
                  <a:pt x="1090" y="577"/>
                </a:cubicBezTo>
                <a:cubicBezTo>
                  <a:pt x="1090" y="565"/>
                  <a:pt x="1090" y="565"/>
                  <a:pt x="1090" y="565"/>
                </a:cubicBezTo>
                <a:cubicBezTo>
                  <a:pt x="1090" y="315"/>
                  <a:pt x="886" y="111"/>
                  <a:pt x="636" y="111"/>
                </a:cubicBezTo>
                <a:cubicBezTo>
                  <a:pt x="408" y="111"/>
                  <a:pt x="408" y="111"/>
                  <a:pt x="408" y="111"/>
                </a:cubicBezTo>
                <a:cubicBezTo>
                  <a:pt x="408" y="0"/>
                  <a:pt x="408" y="0"/>
                  <a:pt x="408" y="0"/>
                </a:cubicBezTo>
                <a:cubicBezTo>
                  <a:pt x="0" y="193"/>
                  <a:pt x="0" y="193"/>
                  <a:pt x="0" y="193"/>
                </a:cubicBezTo>
                <a:cubicBezTo>
                  <a:pt x="408" y="386"/>
                  <a:pt x="408" y="386"/>
                  <a:pt x="408" y="386"/>
                </a:cubicBezTo>
                <a:cubicBezTo>
                  <a:pt x="408" y="271"/>
                  <a:pt x="408" y="271"/>
                  <a:pt x="408" y="271"/>
                </a:cubicBezTo>
                <a:cubicBezTo>
                  <a:pt x="636" y="271"/>
                  <a:pt x="636" y="271"/>
                  <a:pt x="636" y="271"/>
                </a:cubicBezTo>
                <a:cubicBezTo>
                  <a:pt x="798" y="271"/>
                  <a:pt x="930" y="403"/>
                  <a:pt x="930" y="565"/>
                </a:cubicBezTo>
                <a:cubicBezTo>
                  <a:pt x="930" y="577"/>
                  <a:pt x="930" y="577"/>
                  <a:pt x="930" y="577"/>
                </a:cubicBezTo>
                <a:lnTo>
                  <a:pt x="930" y="660"/>
                </a:lnTo>
                <a:close/>
              </a:path>
            </a:pathLst>
          </a:custGeom>
          <a:pattFill prst="ltDnDiag">
            <a:fgClr>
              <a:schemeClr val="accent1"/>
            </a:fgClr>
            <a:bgClr>
              <a:schemeClr val="accent1">
                <a:lumMod val="75000"/>
              </a:schemeClr>
            </a:bgClr>
          </a:pattFill>
          <a:ln>
            <a:noFill/>
          </a:ln>
        </p:spPr>
        <p:txBody>
          <a:bodyPr vert="horz" wrap="square" lIns="45715" tIns="22857" rIns="45715" bIns="22857" numCol="1" anchor="t" anchorCtr="0" compatLnSpc="1">
            <a:prstTxWarp prst="textNoShape">
              <a:avLst/>
            </a:prstTxWarp>
          </a:bodyPr>
          <a:lstStyle/>
          <a:p>
            <a:endParaRPr lang="ru-RU" sz="900" dirty="0"/>
          </a:p>
        </p:txBody>
      </p:sp>
      <p:grpSp>
        <p:nvGrpSpPr>
          <p:cNvPr id="13" name="Группа 25">
            <a:extLst>
              <a:ext uri="{FF2B5EF4-FFF2-40B4-BE49-F238E27FC236}">
                <a16:creationId xmlns:a16="http://schemas.microsoft.com/office/drawing/2014/main" id="{82CA2A4C-D986-EC8D-A779-A9606232FF07}"/>
              </a:ext>
            </a:extLst>
          </p:cNvPr>
          <p:cNvGrpSpPr/>
          <p:nvPr/>
        </p:nvGrpSpPr>
        <p:grpSpPr>
          <a:xfrm>
            <a:off x="2363551" y="5300111"/>
            <a:ext cx="1906186" cy="807584"/>
            <a:chOff x="11543468" y="7056517"/>
            <a:chExt cx="4044920" cy="2118010"/>
          </a:xfrm>
        </p:grpSpPr>
        <p:sp>
          <p:nvSpPr>
            <p:cNvPr id="14" name="Текст 12">
              <a:extLst>
                <a:ext uri="{FF2B5EF4-FFF2-40B4-BE49-F238E27FC236}">
                  <a16:creationId xmlns:a16="http://schemas.microsoft.com/office/drawing/2014/main" id="{A550994C-1104-39C1-9408-8B6FCF75004F}"/>
                </a:ext>
              </a:extLst>
            </p:cNvPr>
            <p:cNvSpPr txBox="1">
              <a:spLocks/>
            </p:cNvSpPr>
            <p:nvPr/>
          </p:nvSpPr>
          <p:spPr>
            <a:xfrm>
              <a:off x="11543468" y="8122679"/>
              <a:ext cx="4044920" cy="1051848"/>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980 600 руб.</a:t>
              </a:r>
            </a:p>
          </p:txBody>
        </p:sp>
        <p:sp>
          <p:nvSpPr>
            <p:cNvPr id="15" name="Овал 27">
              <a:extLst>
                <a:ext uri="{FF2B5EF4-FFF2-40B4-BE49-F238E27FC236}">
                  <a16:creationId xmlns:a16="http://schemas.microsoft.com/office/drawing/2014/main" id="{FAEC80FF-C888-8736-FBD8-29EFACE36B3C}"/>
                </a:ext>
              </a:extLst>
            </p:cNvPr>
            <p:cNvSpPr/>
            <p:nvPr/>
          </p:nvSpPr>
          <p:spPr>
            <a:xfrm>
              <a:off x="12505933" y="7056517"/>
              <a:ext cx="1809025" cy="720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latin typeface="Century Schoolbook" panose="02040604050505020304" pitchFamily="18" charset="0"/>
                  <a:ea typeface="等线 Light" panose="02010600030101010101" pitchFamily="2" charset="-122"/>
                  <a:cs typeface="Roboto Medium" charset="0"/>
                </a:rPr>
                <a:t>2021</a:t>
              </a:r>
              <a:endParaRPr lang="en-US" sz="1400" b="1" dirty="0">
                <a:latin typeface="Century Schoolbook" panose="02040604050505020304" pitchFamily="18" charset="0"/>
                <a:ea typeface="等线 Light" panose="02010600030101010101" pitchFamily="2" charset="-122"/>
                <a:cs typeface="Roboto Medium" charset="0"/>
              </a:endParaRPr>
            </a:p>
          </p:txBody>
        </p:sp>
      </p:grpSp>
      <p:sp>
        <p:nvSpPr>
          <p:cNvPr id="16" name="Freeform 8">
            <a:extLst>
              <a:ext uri="{FF2B5EF4-FFF2-40B4-BE49-F238E27FC236}">
                <a16:creationId xmlns:a16="http://schemas.microsoft.com/office/drawing/2014/main" id="{46D05593-1F87-14B0-787F-93EF3AAE4835}"/>
              </a:ext>
            </a:extLst>
          </p:cNvPr>
          <p:cNvSpPr>
            <a:spLocks/>
          </p:cNvSpPr>
          <p:nvPr/>
        </p:nvSpPr>
        <p:spPr bwMode="auto">
          <a:xfrm>
            <a:off x="5991714" y="4712678"/>
            <a:ext cx="2078940" cy="1842602"/>
          </a:xfrm>
          <a:custGeom>
            <a:avLst/>
            <a:gdLst>
              <a:gd name="T0" fmla="*/ 160 w 1090"/>
              <a:gd name="T1" fmla="*/ 660 h 1685"/>
              <a:gd name="T2" fmla="*/ 160 w 1090"/>
              <a:gd name="T3" fmla="*/ 1685 h 1685"/>
              <a:gd name="T4" fmla="*/ 0 w 1090"/>
              <a:gd name="T5" fmla="*/ 1685 h 1685"/>
              <a:gd name="T6" fmla="*/ 0 w 1090"/>
              <a:gd name="T7" fmla="*/ 660 h 1685"/>
              <a:gd name="T8" fmla="*/ 0 w 1090"/>
              <a:gd name="T9" fmla="*/ 577 h 1685"/>
              <a:gd name="T10" fmla="*/ 0 w 1090"/>
              <a:gd name="T11" fmla="*/ 565 h 1685"/>
              <a:gd name="T12" fmla="*/ 454 w 1090"/>
              <a:gd name="T13" fmla="*/ 111 h 1685"/>
              <a:gd name="T14" fmla="*/ 682 w 1090"/>
              <a:gd name="T15" fmla="*/ 111 h 1685"/>
              <a:gd name="T16" fmla="*/ 682 w 1090"/>
              <a:gd name="T17" fmla="*/ 0 h 1685"/>
              <a:gd name="T18" fmla="*/ 1090 w 1090"/>
              <a:gd name="T19" fmla="*/ 193 h 1685"/>
              <a:gd name="T20" fmla="*/ 682 w 1090"/>
              <a:gd name="T21" fmla="*/ 386 h 1685"/>
              <a:gd name="T22" fmla="*/ 682 w 1090"/>
              <a:gd name="T23" fmla="*/ 271 h 1685"/>
              <a:gd name="T24" fmla="*/ 454 w 1090"/>
              <a:gd name="T25" fmla="*/ 271 h 1685"/>
              <a:gd name="T26" fmla="*/ 160 w 1090"/>
              <a:gd name="T27" fmla="*/ 565 h 1685"/>
              <a:gd name="T28" fmla="*/ 160 w 1090"/>
              <a:gd name="T29" fmla="*/ 577 h 1685"/>
              <a:gd name="T30" fmla="*/ 160 w 1090"/>
              <a:gd name="T31" fmla="*/ 66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0" h="1685">
                <a:moveTo>
                  <a:pt x="160" y="660"/>
                </a:moveTo>
                <a:cubicBezTo>
                  <a:pt x="160" y="1685"/>
                  <a:pt x="160" y="1685"/>
                  <a:pt x="160" y="1685"/>
                </a:cubicBezTo>
                <a:cubicBezTo>
                  <a:pt x="0" y="1685"/>
                  <a:pt x="0" y="1685"/>
                  <a:pt x="0" y="1685"/>
                </a:cubicBezTo>
                <a:cubicBezTo>
                  <a:pt x="0" y="660"/>
                  <a:pt x="0" y="660"/>
                  <a:pt x="0" y="660"/>
                </a:cubicBezTo>
                <a:cubicBezTo>
                  <a:pt x="0" y="577"/>
                  <a:pt x="0" y="577"/>
                  <a:pt x="0" y="577"/>
                </a:cubicBezTo>
                <a:cubicBezTo>
                  <a:pt x="0" y="565"/>
                  <a:pt x="0" y="565"/>
                  <a:pt x="0" y="565"/>
                </a:cubicBezTo>
                <a:cubicBezTo>
                  <a:pt x="0" y="315"/>
                  <a:pt x="204" y="111"/>
                  <a:pt x="454" y="111"/>
                </a:cubicBezTo>
                <a:cubicBezTo>
                  <a:pt x="682" y="111"/>
                  <a:pt x="682" y="111"/>
                  <a:pt x="682" y="111"/>
                </a:cubicBezTo>
                <a:cubicBezTo>
                  <a:pt x="682" y="0"/>
                  <a:pt x="682" y="0"/>
                  <a:pt x="682" y="0"/>
                </a:cubicBezTo>
                <a:cubicBezTo>
                  <a:pt x="1090" y="193"/>
                  <a:pt x="1090" y="193"/>
                  <a:pt x="1090" y="193"/>
                </a:cubicBezTo>
                <a:cubicBezTo>
                  <a:pt x="682" y="386"/>
                  <a:pt x="682" y="386"/>
                  <a:pt x="682" y="386"/>
                </a:cubicBezTo>
                <a:cubicBezTo>
                  <a:pt x="682" y="271"/>
                  <a:pt x="682" y="271"/>
                  <a:pt x="682" y="271"/>
                </a:cubicBezTo>
                <a:cubicBezTo>
                  <a:pt x="454" y="271"/>
                  <a:pt x="454" y="271"/>
                  <a:pt x="454" y="271"/>
                </a:cubicBezTo>
                <a:cubicBezTo>
                  <a:pt x="292" y="271"/>
                  <a:pt x="160" y="403"/>
                  <a:pt x="160" y="565"/>
                </a:cubicBezTo>
                <a:cubicBezTo>
                  <a:pt x="160" y="577"/>
                  <a:pt x="160" y="577"/>
                  <a:pt x="160" y="577"/>
                </a:cubicBezTo>
                <a:lnTo>
                  <a:pt x="160" y="660"/>
                </a:lnTo>
                <a:close/>
              </a:path>
            </a:pathLst>
          </a:custGeom>
          <a:pattFill prst="ltDnDiag">
            <a:fgClr>
              <a:schemeClr val="accent4"/>
            </a:fgClr>
            <a:bgClr>
              <a:schemeClr val="accent4">
                <a:lumMod val="75000"/>
              </a:schemeClr>
            </a:bgClr>
          </a:pattFill>
          <a:ln>
            <a:noFill/>
          </a:ln>
        </p:spPr>
        <p:txBody>
          <a:bodyPr vert="horz" wrap="square" lIns="45715" tIns="22857" rIns="45715" bIns="22857" numCol="1" anchor="t" anchorCtr="0" compatLnSpc="1">
            <a:prstTxWarp prst="textNoShape">
              <a:avLst/>
            </a:prstTxWarp>
          </a:bodyPr>
          <a:lstStyle/>
          <a:p>
            <a:endParaRPr lang="ru-RU" sz="900"/>
          </a:p>
        </p:txBody>
      </p:sp>
      <p:grpSp>
        <p:nvGrpSpPr>
          <p:cNvPr id="17" name="Группа 32">
            <a:extLst>
              <a:ext uri="{FF2B5EF4-FFF2-40B4-BE49-F238E27FC236}">
                <a16:creationId xmlns:a16="http://schemas.microsoft.com/office/drawing/2014/main" id="{E6556FD4-EA7A-9D0F-62E0-9D8847A3A942}"/>
              </a:ext>
            </a:extLst>
          </p:cNvPr>
          <p:cNvGrpSpPr/>
          <p:nvPr/>
        </p:nvGrpSpPr>
        <p:grpSpPr>
          <a:xfrm>
            <a:off x="8261730" y="5214979"/>
            <a:ext cx="1906186" cy="719580"/>
            <a:chOff x="11793494" y="6976652"/>
            <a:chExt cx="4044920" cy="3659897"/>
          </a:xfrm>
        </p:grpSpPr>
        <p:sp>
          <p:nvSpPr>
            <p:cNvPr id="18" name="Текст 12">
              <a:extLst>
                <a:ext uri="{FF2B5EF4-FFF2-40B4-BE49-F238E27FC236}">
                  <a16:creationId xmlns:a16="http://schemas.microsoft.com/office/drawing/2014/main" id="{469B0D7C-72D3-D82A-3189-FFF4E9336826}"/>
                </a:ext>
              </a:extLst>
            </p:cNvPr>
            <p:cNvSpPr txBox="1">
              <a:spLocks/>
            </p:cNvSpPr>
            <p:nvPr/>
          </p:nvSpPr>
          <p:spPr>
            <a:xfrm>
              <a:off x="11793494" y="8641285"/>
              <a:ext cx="4044920" cy="1995264"/>
            </a:xfrm>
            <a:prstGeom prst="rect">
              <a:avLst/>
            </a:prstGeom>
          </p:spPr>
          <p:txBody>
            <a:bodyPr/>
            <a:lstStyle>
              <a:lvl1pPr marL="0" indent="0" algn="l" defTabSz="2438522" rtl="0" eaLnBrk="1" latinLnBrk="0" hangingPunct="1">
                <a:lnSpc>
                  <a:spcPct val="150000"/>
                </a:lnSpc>
                <a:spcBef>
                  <a:spcPct val="20000"/>
                </a:spcBef>
                <a:buFont typeface="Arial" panose="020B0604020202020204" pitchFamily="34" charset="0"/>
                <a:buNone/>
                <a:defRPr sz="2000" kern="1200" baseline="0">
                  <a:solidFill>
                    <a:schemeClr val="tx2"/>
                  </a:solidFill>
                  <a:latin typeface="Aller Light" panose="02000503000000020004" pitchFamily="2" charset="0"/>
                  <a:ea typeface="+mn-ea"/>
                  <a:cs typeface="+mn-cs"/>
                </a:defRPr>
              </a:lvl1pPr>
              <a:lvl2pPr marL="1981299" indent="-762038"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2pPr>
              <a:lvl3pPr marL="3048152"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3pPr>
              <a:lvl4pPr marL="4267413"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4pPr>
              <a:lvl5pPr marL="5486674" indent="-609630" algn="l" defTabSz="2438522" rtl="0" eaLnBrk="1" latinLnBrk="0" hangingPunct="1">
                <a:spcBef>
                  <a:spcPct val="20000"/>
                </a:spcBef>
                <a:buFont typeface="Arial" panose="020B0604020202020204" pitchFamily="34" charset="0"/>
                <a:buChar char="»"/>
                <a:defRPr sz="2400" kern="1200">
                  <a:solidFill>
                    <a:schemeClr val="tx2"/>
                  </a:solidFill>
                  <a:latin typeface="Aller Light" panose="02000503000000020004" pitchFamily="2" charset="0"/>
                  <a:ea typeface="+mn-ea"/>
                  <a:cs typeface="+mn-cs"/>
                </a:defRPr>
              </a:lvl5pPr>
              <a:lvl6pPr marL="6705935"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5196"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457"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718" indent="-609630" algn="l" defTabSz="243852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ru-RU" sz="1400" b="1" i="0" u="none" strike="noStrike" cap="none" normalizeH="0" baseline="0" dirty="0">
                  <a:ln>
                    <a:noFill/>
                  </a:ln>
                  <a:solidFill>
                    <a:schemeClr val="tx1"/>
                  </a:solidFill>
                  <a:effectLst/>
                  <a:latin typeface="Times New Roman" pitchFamily="18" charset="0"/>
                  <a:cs typeface="Times New Roman" pitchFamily="18" charset="0"/>
                </a:rPr>
                <a:t>1 139 000 руб.</a:t>
              </a:r>
            </a:p>
          </p:txBody>
        </p:sp>
        <p:sp>
          <p:nvSpPr>
            <p:cNvPr id="19" name="Овал 34">
              <a:extLst>
                <a:ext uri="{FF2B5EF4-FFF2-40B4-BE49-F238E27FC236}">
                  <a16:creationId xmlns:a16="http://schemas.microsoft.com/office/drawing/2014/main" id="{74E5FDEE-120C-F255-05FA-EDF365989C52}"/>
                </a:ext>
              </a:extLst>
            </p:cNvPr>
            <p:cNvSpPr/>
            <p:nvPr/>
          </p:nvSpPr>
          <p:spPr>
            <a:xfrm>
              <a:off x="12627341" y="6976652"/>
              <a:ext cx="1809025" cy="127386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dirty="0">
                <a:latin typeface="等线 Light" panose="02010600030101010101" pitchFamily="2" charset="-122"/>
                <a:ea typeface="等线 Light" panose="02010600030101010101" pitchFamily="2" charset="-122"/>
                <a:cs typeface="Roboto Medium" charset="0"/>
              </a:endParaRPr>
            </a:p>
            <a:p>
              <a:pPr algn="ctr"/>
              <a:r>
                <a:rPr lang="en-US" sz="1400" b="1" dirty="0">
                  <a:latin typeface="Century Schoolbook" panose="02040604050505020304" pitchFamily="18" charset="0"/>
                  <a:ea typeface="等线 Light" panose="02010600030101010101" pitchFamily="2" charset="-122"/>
                  <a:cs typeface="Roboto Medium" charset="0"/>
                </a:rPr>
                <a:t>2</a:t>
              </a:r>
              <a:r>
                <a:rPr lang="ru-RU" sz="1400" b="1" dirty="0">
                  <a:latin typeface="Century Schoolbook" panose="02040604050505020304" pitchFamily="18" charset="0"/>
                  <a:ea typeface="等线 Light" panose="02010600030101010101" pitchFamily="2" charset="-122"/>
                  <a:cs typeface="Roboto Medium" charset="0"/>
                </a:rPr>
                <a:t>022</a:t>
              </a:r>
            </a:p>
            <a:p>
              <a:pPr algn="ctr"/>
              <a:endParaRPr lang="en-US" sz="1400" dirty="0">
                <a:latin typeface="等线 Light" panose="02010600030101010101" pitchFamily="2" charset="-122"/>
                <a:ea typeface="等线 Light" panose="02010600030101010101" pitchFamily="2" charset="-122"/>
                <a:cs typeface="Roboto Medium" charset="0"/>
              </a:endParaRPr>
            </a:p>
          </p:txBody>
        </p:sp>
      </p:grpSp>
      <p:sp>
        <p:nvSpPr>
          <p:cNvPr id="21" name="TextBox 20">
            <a:extLst>
              <a:ext uri="{FF2B5EF4-FFF2-40B4-BE49-F238E27FC236}">
                <a16:creationId xmlns:a16="http://schemas.microsoft.com/office/drawing/2014/main" id="{25A5FE87-7EED-060A-7BCC-B176CF3F11CF}"/>
              </a:ext>
            </a:extLst>
          </p:cNvPr>
          <p:cNvSpPr txBox="1"/>
          <p:nvPr/>
        </p:nvSpPr>
        <p:spPr>
          <a:xfrm>
            <a:off x="3847381" y="488544"/>
            <a:ext cx="4414349" cy="338554"/>
          </a:xfrm>
          <a:prstGeom prst="rect">
            <a:avLst/>
          </a:prstGeom>
          <a:noFill/>
        </p:spPr>
        <p:txBody>
          <a:bodyPr wrap="square">
            <a:spAutoFit/>
          </a:bodyPr>
          <a:lstStyle/>
          <a:p>
            <a:r>
              <a:rPr lang="ru-RU" altLang="ru-RU" sz="1600" b="1" dirty="0">
                <a:solidFill>
                  <a:schemeClr val="tx1"/>
                </a:solidFill>
                <a:latin typeface="Century Schoolbook" panose="02040604050505020304" pitchFamily="18" charset="0"/>
              </a:rPr>
              <a:t>Значимые победы и гранты 2022 года</a:t>
            </a:r>
            <a:r>
              <a:rPr lang="ru-RU" altLang="ru-RU" sz="1600" dirty="0">
                <a:solidFill>
                  <a:schemeClr val="tx1"/>
                </a:solidFill>
                <a:latin typeface="Century Schoolbook" panose="02040604050505020304" pitchFamily="18" charset="0"/>
              </a:rPr>
              <a:t>:</a:t>
            </a:r>
            <a:endParaRPr lang="ru-RU" sz="1600" dirty="0">
              <a:latin typeface="Century Schoolbook" panose="02040604050505020304" pitchFamily="18" charset="0"/>
            </a:endParaRPr>
          </a:p>
        </p:txBody>
      </p:sp>
      <p:sp>
        <p:nvSpPr>
          <p:cNvPr id="23" name="TextBox 22">
            <a:extLst>
              <a:ext uri="{FF2B5EF4-FFF2-40B4-BE49-F238E27FC236}">
                <a16:creationId xmlns:a16="http://schemas.microsoft.com/office/drawing/2014/main" id="{8A0CA42E-F4AB-1238-EE94-23EC089F0A52}"/>
              </a:ext>
            </a:extLst>
          </p:cNvPr>
          <p:cNvSpPr txBox="1"/>
          <p:nvPr/>
        </p:nvSpPr>
        <p:spPr>
          <a:xfrm>
            <a:off x="1371600" y="969770"/>
            <a:ext cx="10172699" cy="2298065"/>
          </a:xfrm>
          <a:prstGeom prst="rect">
            <a:avLst/>
          </a:prstGeom>
          <a:noFill/>
        </p:spPr>
        <p:txBody>
          <a:bodyPr wrap="square">
            <a:spAutoFit/>
          </a:bodyPr>
          <a:lstStyle/>
          <a:p>
            <a:pPr marL="171450" indent="-171450" algn="just">
              <a:buFont typeface="Wingdings" panose="05000000000000000000" pitchFamily="2" charset="2"/>
              <a:buChar char="v"/>
              <a:defRPr/>
            </a:pPr>
            <a:r>
              <a:rPr lang="ru-RU" altLang="ru-RU" sz="1200" b="1" dirty="0">
                <a:latin typeface="Century Schoolbook" panose="02040604050505020304" pitchFamily="18" charset="0"/>
              </a:rPr>
              <a:t>Грант Президента РФ образовательного фонда «Талант и успех»:</a:t>
            </a:r>
          </a:p>
          <a:p>
            <a:pPr algn="just">
              <a:defRPr/>
            </a:pPr>
            <a:r>
              <a:rPr lang="ru-RU" altLang="ru-RU" sz="1200" b="1" dirty="0">
                <a:latin typeface="Century Schoolbook" panose="02040604050505020304" pitchFamily="18" charset="0"/>
              </a:rPr>
              <a:t>-  4 студента продолжили получать Грант, полученный в 2021 году; </a:t>
            </a:r>
          </a:p>
          <a:p>
            <a:pPr algn="just">
              <a:defRPr/>
            </a:pPr>
            <a:r>
              <a:rPr lang="ru-RU" altLang="ru-RU" sz="1200" b="1" dirty="0">
                <a:latin typeface="Century Schoolbook" panose="02040604050505020304" pitchFamily="18" charset="0"/>
              </a:rPr>
              <a:t>-  6 студентов получили Грант в 2022 году.</a:t>
            </a:r>
          </a:p>
          <a:p>
            <a:pPr marL="171450" indent="-171450" algn="just">
              <a:spcBef>
                <a:spcPts val="700"/>
              </a:spcBef>
              <a:buFont typeface="Wingdings" panose="05000000000000000000" pitchFamily="2" charset="2"/>
              <a:buChar char="v"/>
              <a:defRPr/>
            </a:pPr>
            <a:r>
              <a:rPr lang="ru-RU" altLang="ru-RU" sz="1200" b="1" dirty="0">
                <a:latin typeface="Century Schoolbook" panose="02040604050505020304" pitchFamily="18" charset="0"/>
              </a:rPr>
              <a:t>Участие в Конгрессе молодых ученых (Парк науки и искусства на федеральной территории «Сириус») – 1 студент</a:t>
            </a:r>
          </a:p>
          <a:p>
            <a:pPr marL="171450" indent="-171450" algn="just">
              <a:spcBef>
                <a:spcPts val="700"/>
              </a:spcBef>
              <a:buFont typeface="Wingdings" panose="05000000000000000000" pitchFamily="2" charset="2"/>
              <a:buChar char="v"/>
              <a:defRPr/>
            </a:pPr>
            <a:r>
              <a:rPr lang="ru-RU" altLang="ru-RU" sz="1200" b="1" dirty="0">
                <a:latin typeface="Century Schoolbook" panose="02040604050505020304" pitchFamily="18" charset="0"/>
              </a:rPr>
              <a:t>Взаимодействие с СНО МГУ в рамках научно-образовательного консорциума «Вернадский» (2 студента – 1 место в медиа-конкурсе всероссийского студенческого клуба «Вернадский»)</a:t>
            </a:r>
          </a:p>
          <a:p>
            <a:pPr marL="171450" indent="-171450" algn="just">
              <a:spcBef>
                <a:spcPts val="700"/>
              </a:spcBef>
              <a:buFont typeface="Wingdings" panose="05000000000000000000" pitchFamily="2" charset="2"/>
              <a:buChar char="v"/>
              <a:defRPr/>
            </a:pPr>
            <a:r>
              <a:rPr lang="ru-RU" altLang="ru-RU" sz="1200" b="1" dirty="0">
                <a:latin typeface="Century Schoolbook" panose="02040604050505020304" pitchFamily="18" charset="0"/>
              </a:rPr>
              <a:t>Всероссийский конкурс на лучшую студенческую научную работу (г. Сочи) – 5 лауреатов </a:t>
            </a:r>
          </a:p>
          <a:p>
            <a:pPr marL="171450" indent="-171450" algn="just">
              <a:spcBef>
                <a:spcPts val="700"/>
              </a:spcBef>
              <a:buFont typeface="Wingdings" panose="05000000000000000000" pitchFamily="2" charset="2"/>
              <a:buChar char="v"/>
              <a:defRPr/>
            </a:pPr>
            <a:r>
              <a:rPr lang="ru-RU" altLang="ru-RU" sz="1200" b="1" dirty="0">
                <a:latin typeface="Century Schoolbook" panose="02040604050505020304" pitchFamily="18" charset="0"/>
              </a:rPr>
              <a:t>Победы в Международных Открытых Интернет-олимпиадах 2022 (2 лауреата):</a:t>
            </a:r>
          </a:p>
          <a:p>
            <a:pPr algn="just">
              <a:defRPr/>
            </a:pPr>
            <a:r>
              <a:rPr lang="ru-RU" altLang="ru-RU" sz="1200" b="1" dirty="0">
                <a:latin typeface="Century Schoolbook" panose="02040604050505020304" pitchFamily="18" charset="0"/>
              </a:rPr>
              <a:t>- серебряная медаль (дисциплина «Химия»);</a:t>
            </a:r>
          </a:p>
          <a:p>
            <a:pPr algn="just">
              <a:defRPr/>
            </a:pPr>
            <a:r>
              <a:rPr lang="ru-RU" altLang="ru-RU" sz="1200" b="1" dirty="0">
                <a:latin typeface="Century Schoolbook" panose="02040604050505020304" pitchFamily="18" charset="0"/>
              </a:rPr>
              <a:t>- бронзовая медаль (дисциплина «Педагогика»)</a:t>
            </a:r>
          </a:p>
        </p:txBody>
      </p:sp>
      <p:grpSp>
        <p:nvGrpSpPr>
          <p:cNvPr id="24" name="Gruppieren 19">
            <a:extLst>
              <a:ext uri="{FF2B5EF4-FFF2-40B4-BE49-F238E27FC236}">
                <a16:creationId xmlns:a16="http://schemas.microsoft.com/office/drawing/2014/main" id="{4E0682D6-1DF2-CB7A-EC53-D8E5BD7E3595}"/>
              </a:ext>
            </a:extLst>
          </p:cNvPr>
          <p:cNvGrpSpPr/>
          <p:nvPr/>
        </p:nvGrpSpPr>
        <p:grpSpPr>
          <a:xfrm>
            <a:off x="986862" y="3385771"/>
            <a:ext cx="10942173" cy="561975"/>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25" name="Pfeil nach links 15">
              <a:extLst>
                <a:ext uri="{FF2B5EF4-FFF2-40B4-BE49-F238E27FC236}">
                  <a16:creationId xmlns:a16="http://schemas.microsoft.com/office/drawing/2014/main" id="{557C2734-613D-83D0-2FD4-9EBCE2AFD593}"/>
                </a:ext>
              </a:extLst>
            </p:cNvPr>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26" name="Pfeil nach links 16">
              <a:extLst>
                <a:ext uri="{FF2B5EF4-FFF2-40B4-BE49-F238E27FC236}">
                  <a16:creationId xmlns:a16="http://schemas.microsoft.com/office/drawing/2014/main" id="{50170217-93D3-BCCC-CCF6-916F27EB4BAB}"/>
                </a:ext>
              </a:extLst>
            </p:cNvPr>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pic>
        <p:nvPicPr>
          <p:cNvPr id="20" name="Рисунок 19"/>
          <p:cNvPicPr>
            <a:picLocks noChangeAspect="1"/>
          </p:cNvPicPr>
          <p:nvPr/>
        </p:nvPicPr>
        <p:blipFill>
          <a:blip r:embed="rId3"/>
          <a:stretch>
            <a:fillRect/>
          </a:stretch>
        </p:blipFill>
        <p:spPr>
          <a:xfrm rot="1559598">
            <a:off x="10867773" y="187860"/>
            <a:ext cx="1397490" cy="513730"/>
          </a:xfrm>
          <a:prstGeom prst="rect">
            <a:avLst/>
          </a:prstGeom>
        </p:spPr>
      </p:pic>
      <p:sp>
        <p:nvSpPr>
          <p:cNvPr id="27" name="TextBox 26">
            <a:extLst>
              <a:ext uri="{FF2B5EF4-FFF2-40B4-BE49-F238E27FC236}">
                <a16:creationId xmlns:a16="http://schemas.microsoft.com/office/drawing/2014/main" id="{C675CAE0-A387-6D0D-9AE4-A8350E61B318}"/>
              </a:ext>
            </a:extLst>
          </p:cNvPr>
          <p:cNvSpPr txBox="1"/>
          <p:nvPr/>
        </p:nvSpPr>
        <p:spPr>
          <a:xfrm>
            <a:off x="3671813" y="16630"/>
            <a:ext cx="5324780" cy="388696"/>
          </a:xfrm>
          <a:prstGeom prst="rect">
            <a:avLst/>
          </a:prstGeom>
          <a:noFill/>
        </p:spPr>
        <p:txBody>
          <a:bodyPr wrap="square">
            <a:spAutoFit/>
          </a:bodyPr>
          <a:lstStyle/>
          <a:p>
            <a:pPr lvl="0">
              <a:lnSpc>
                <a:spcPct val="107000"/>
              </a:lnSpc>
              <a:spcAft>
                <a:spcPts val="0"/>
              </a:spcAft>
            </a:pPr>
            <a:r>
              <a:rPr lang="ru-RU" sz="1800" b="1" dirty="0">
                <a:latin typeface="Century Schoolbook" panose="02040604050505020304" pitchFamily="18" charset="0"/>
                <a:ea typeface="Times New Roman" panose="02020603050405020304" pitchFamily="18" charset="0"/>
              </a:rPr>
              <a:t>Научно-исследовательская деятельность</a:t>
            </a:r>
            <a:endParaRPr lang="ru-RU" sz="1800" dirty="0">
              <a:latin typeface="Century Schoolbook" panose="02040604050505020304" pitchFamily="18" charset="0"/>
              <a:ea typeface="Calibri" panose="020F0502020204030204" pitchFamily="34" charset="0"/>
            </a:endParaRPr>
          </a:p>
        </p:txBody>
      </p:sp>
    </p:spTree>
    <p:extLst>
      <p:ext uri="{BB962C8B-B14F-4D97-AF65-F5344CB8AC3E}">
        <p14:creationId xmlns:p14="http://schemas.microsoft.com/office/powerpoint/2010/main" val="29974900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fltVal val="0"/>
                                          </p:val>
                                        </p:tav>
                                        <p:tav tm="100000">
                                          <p:val>
                                            <p:strVal val="#ppt_w"/>
                                          </p:val>
                                        </p:tav>
                                      </p:tavLst>
                                    </p:anim>
                                    <p:anim calcmode="lin" valueType="num">
                                      <p:cBhvr>
                                        <p:cTn id="41" dur="1000" fill="hold"/>
                                        <p:tgtEl>
                                          <p:spTgt spid="13"/>
                                        </p:tgtEl>
                                        <p:attrNameLst>
                                          <p:attrName>ppt_h</p:attrName>
                                        </p:attrNameLst>
                                      </p:cBhvr>
                                      <p:tavLst>
                                        <p:tav tm="0">
                                          <p:val>
                                            <p:fltVal val="0"/>
                                          </p:val>
                                        </p:tav>
                                        <p:tav tm="100000">
                                          <p:val>
                                            <p:strVal val="#ppt_h"/>
                                          </p:val>
                                        </p:tav>
                                      </p:tavLst>
                                    </p:anim>
                                    <p:anim calcmode="lin" valueType="num">
                                      <p:cBhvr>
                                        <p:cTn id="42" dur="1000" fill="hold"/>
                                        <p:tgtEl>
                                          <p:spTgt spid="13"/>
                                        </p:tgtEl>
                                        <p:attrNameLst>
                                          <p:attrName>style.rotation</p:attrName>
                                        </p:attrNameLst>
                                      </p:cBhvr>
                                      <p:tavLst>
                                        <p:tav tm="0">
                                          <p:val>
                                            <p:fltVal val="90"/>
                                          </p:val>
                                        </p:tav>
                                        <p:tav tm="100000">
                                          <p:val>
                                            <p:fltVal val="0"/>
                                          </p:val>
                                        </p:tav>
                                      </p:tavLst>
                                    </p:anim>
                                    <p:animEffect transition="in" filter="fade">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 calcmode="lin" valueType="num">
                                      <p:cBhvr>
                                        <p:cTn id="57" dur="1000" fill="hold"/>
                                        <p:tgtEl>
                                          <p:spTgt spid="17"/>
                                        </p:tgtEl>
                                        <p:attrNameLst>
                                          <p:attrName>style.rotation</p:attrName>
                                        </p:attrNameLst>
                                      </p:cBhvr>
                                      <p:tavLst>
                                        <p:tav tm="0">
                                          <p:val>
                                            <p:fltVal val="90"/>
                                          </p:val>
                                        </p:tav>
                                        <p:tav tm="100000">
                                          <p:val>
                                            <p:fltVal val="0"/>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animBg="1"/>
      <p:bldP spid="21" grpId="0"/>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74411" y="29720"/>
            <a:ext cx="4227439" cy="369332"/>
          </a:xfrm>
          <a:prstGeom prst="rect">
            <a:avLst/>
          </a:prstGeom>
        </p:spPr>
        <p:txBody>
          <a:bodyPr wrap="none">
            <a:spAutoFit/>
          </a:bodyPr>
          <a:lstStyle/>
          <a:p>
            <a:r>
              <a:rPr lang="ru-RU" b="1" dirty="0">
                <a:latin typeface="Century Schoolbook" panose="02040604050505020304" pitchFamily="18" charset="0"/>
                <a:ea typeface="Calibri" panose="020F0502020204030204" pitchFamily="34" charset="0"/>
              </a:rPr>
              <a:t>Международное сотрудничество</a:t>
            </a:r>
            <a:endParaRPr lang="ru-RU" b="1" dirty="0">
              <a:latin typeface="Century Schoolbook" panose="020406040505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4" name="Прямоугольник 3"/>
          <p:cNvSpPr/>
          <p:nvPr/>
        </p:nvSpPr>
        <p:spPr>
          <a:xfrm>
            <a:off x="1131256" y="661571"/>
            <a:ext cx="10007126" cy="1569660"/>
          </a:xfrm>
          <a:prstGeom prst="rect">
            <a:avLst/>
          </a:prstGeom>
        </p:spPr>
        <p:txBody>
          <a:bodyPr wrap="square">
            <a:spAutoFit/>
          </a:bodyPr>
          <a:lstStyle/>
          <a:p>
            <a:pPr marL="171450" indent="-171450" algn="just">
              <a:spcAft>
                <a:spcPts val="0"/>
              </a:spcAft>
              <a:buFont typeface="Arial" panose="020B0604020202020204" pitchFamily="34" charset="0"/>
              <a:buChar char="•"/>
            </a:pPr>
            <a:r>
              <a:rPr lang="ru-RU" sz="1200" dirty="0">
                <a:latin typeface="Century Schoolbook" panose="02040604050505020304" pitchFamily="18" charset="0"/>
              </a:rPr>
              <a:t>Международное сотрудничество рассматривается как одно из основных направлений деятельности ГГТУ, главной целью которого является установление, поддержание и совершенствование взаимодействия с зарубежными партнерами в области образования, науки и культурных связей. </a:t>
            </a:r>
          </a:p>
          <a:p>
            <a:pPr marL="171450" indent="-171450" algn="just">
              <a:spcAft>
                <a:spcPts val="0"/>
              </a:spcAft>
              <a:buFont typeface="Arial" panose="020B0604020202020204" pitchFamily="34" charset="0"/>
              <a:buChar char="•"/>
            </a:pPr>
            <a:endParaRPr lang="ru-RU" sz="1200" dirty="0">
              <a:latin typeface="Century Schoolbook" panose="02040604050505020304" pitchFamily="18" charset="0"/>
            </a:endParaRPr>
          </a:p>
          <a:p>
            <a:pPr marL="171450" indent="-171450">
              <a:buFont typeface="Arial" panose="020B0604020202020204" pitchFamily="34" charset="0"/>
              <a:buChar char="•"/>
            </a:pPr>
            <a:r>
              <a:rPr lang="ru-RU" sz="1200" dirty="0">
                <a:latin typeface="Century Schoolbook" panose="02040604050505020304" pitchFamily="18" charset="0"/>
                <a:ea typeface="Calibri" panose="020F0502020204030204" pitchFamily="34" charset="0"/>
              </a:rPr>
              <a:t>Международное взаимодействие в образовательной, научной и социально-культурной сферах дает возможность использовать лучшие практики зарубежных вузов для повышения качества и эффективности образовательного процесса, развивать актуальные научные направления, формировать позитивный имидж университета в международном научно-образовательном сообществе. </a:t>
            </a:r>
            <a:endParaRPr lang="ru-RU" sz="1200" dirty="0">
              <a:latin typeface="Century Schoolbook" panose="02040604050505020304" pitchFamily="18" charset="0"/>
            </a:endParaRPr>
          </a:p>
        </p:txBody>
      </p:sp>
      <p:sp>
        <p:nvSpPr>
          <p:cNvPr id="6" name="Прямоугольник 5"/>
          <p:cNvSpPr/>
          <p:nvPr/>
        </p:nvSpPr>
        <p:spPr>
          <a:xfrm>
            <a:off x="1131256" y="2237492"/>
            <a:ext cx="9904577" cy="646331"/>
          </a:xfrm>
          <a:prstGeom prst="rect">
            <a:avLst/>
          </a:prstGeom>
        </p:spPr>
        <p:txBody>
          <a:bodyPr wrap="square">
            <a:spAutoFit/>
          </a:bodyPr>
          <a:lstStyle/>
          <a:p>
            <a:pPr marL="171450" indent="-171450" algn="just">
              <a:spcAft>
                <a:spcPts val="0"/>
              </a:spcAft>
              <a:buFont typeface="Arial" panose="020B0604020202020204" pitchFamily="34" charset="0"/>
              <a:buChar char="•"/>
            </a:pPr>
            <a:r>
              <a:rPr lang="ru-RU" sz="1200" dirty="0">
                <a:latin typeface="Century Schoolbook" panose="02040604050505020304" pitchFamily="18" charset="0"/>
              </a:rPr>
              <a:t>Основные партнеры ГГТУ – это образовательные, культурные и иные </a:t>
            </a:r>
            <a:r>
              <a:rPr lang="ru-RU" sz="1200" dirty="0" smtClean="0">
                <a:latin typeface="Century Schoolbook" panose="02040604050505020304" pitchFamily="18" charset="0"/>
              </a:rPr>
              <a:t>организации Азербайджана</a:t>
            </a:r>
            <a:r>
              <a:rPr lang="ru-RU" sz="1200" dirty="0">
                <a:latin typeface="Century Schoolbook" panose="02040604050505020304" pitchFamily="18" charset="0"/>
              </a:rPr>
              <a:t>, Армении, Беларуси, Казахстана, КНР, Приднестровской Молдавской Республики, Таджикистана, Узбекистана, Автономного Территориального Образования (АТО) </a:t>
            </a:r>
            <a:r>
              <a:rPr lang="ru-RU" sz="1200" dirty="0" err="1">
                <a:latin typeface="Century Schoolbook" panose="02040604050505020304" pitchFamily="18" charset="0"/>
              </a:rPr>
              <a:t>Гагаузия</a:t>
            </a:r>
            <a:r>
              <a:rPr lang="ru-RU" sz="1200" dirty="0">
                <a:latin typeface="Century Schoolbook" panose="02040604050505020304" pitchFamily="18" charset="0"/>
              </a:rPr>
              <a:t> в составе Республики </a:t>
            </a:r>
            <a:r>
              <a:rPr lang="ru-RU" sz="1200" dirty="0" smtClean="0">
                <a:latin typeface="Century Schoolbook" panose="02040604050505020304" pitchFamily="18" charset="0"/>
              </a:rPr>
              <a:t>Молдова.  </a:t>
            </a:r>
            <a:endParaRPr lang="ru-RU" sz="1200" dirty="0">
              <a:effectLst/>
              <a:latin typeface="Century Schoolbook" panose="02040604050505020304" pitchFamily="18" charset="0"/>
            </a:endParaRPr>
          </a:p>
        </p:txBody>
      </p:sp>
      <p:sp>
        <p:nvSpPr>
          <p:cNvPr id="7" name="Прямоугольник 6"/>
          <p:cNvSpPr/>
          <p:nvPr/>
        </p:nvSpPr>
        <p:spPr>
          <a:xfrm>
            <a:off x="1131256" y="2938946"/>
            <a:ext cx="10015031" cy="800219"/>
          </a:xfrm>
          <a:prstGeom prst="rect">
            <a:avLst/>
          </a:prstGeom>
        </p:spPr>
        <p:txBody>
          <a:bodyPr wrap="square">
            <a:spAutoFit/>
          </a:bodyPr>
          <a:lstStyle/>
          <a:p>
            <a:pPr marL="179388" indent="-179388" algn="just">
              <a:spcAft>
                <a:spcPts val="0"/>
              </a:spcAft>
              <a:buFont typeface="Arial" panose="020B0604020202020204" pitchFamily="34" charset="0"/>
              <a:buChar char="•"/>
            </a:pPr>
            <a:r>
              <a:rPr lang="ru-RU" sz="1200" dirty="0">
                <a:latin typeface="Century Schoolbook" panose="02040604050505020304" pitchFamily="18" charset="0"/>
              </a:rPr>
              <a:t>За отчетный период было заключено Соглашение о сотрудничестве в области образовательной, научной и общественно-культурной деятельности № 207 от 13.12.2022 с Учреждением образования «Витебский государственный университет имени П.М. </a:t>
            </a:r>
            <a:r>
              <a:rPr lang="ru-RU" sz="1200" dirty="0" err="1">
                <a:latin typeface="Century Schoolbook" panose="02040604050505020304" pitchFamily="18" charset="0"/>
              </a:rPr>
              <a:t>Машерова</a:t>
            </a:r>
            <a:r>
              <a:rPr lang="ru-RU" sz="1200" dirty="0">
                <a:latin typeface="Century Schoolbook" panose="02040604050505020304" pitchFamily="18" charset="0"/>
              </a:rPr>
              <a:t>» (Беларусь, г. Витебск).</a:t>
            </a:r>
          </a:p>
          <a:p>
            <a:pPr algn="just">
              <a:spcAft>
                <a:spcPts val="0"/>
              </a:spcAft>
            </a:pPr>
            <a:endParaRPr lang="ru-RU" sz="1000" dirty="0">
              <a:latin typeface="Century Schoolbook" panose="02040604050505020304" pitchFamily="18"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913" y="4379724"/>
            <a:ext cx="1216437" cy="2357336"/>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4358">
            <a:off x="1482805" y="4096355"/>
            <a:ext cx="1600062" cy="2133416"/>
          </a:xfrm>
          <a:prstGeom prst="rect">
            <a:avLst/>
          </a:prstGeom>
        </p:spPr>
      </p:pic>
      <p:pic>
        <p:nvPicPr>
          <p:cNvPr id="17" name="Рисунок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34988">
            <a:off x="9708399" y="3950790"/>
            <a:ext cx="1600245" cy="2133660"/>
          </a:xfrm>
          <a:prstGeom prst="rect">
            <a:avLst/>
          </a:prstGeom>
        </p:spPr>
      </p:pic>
      <p:sp>
        <p:nvSpPr>
          <p:cNvPr id="18" name="Прямоугольник 17"/>
          <p:cNvSpPr/>
          <p:nvPr/>
        </p:nvSpPr>
        <p:spPr>
          <a:xfrm>
            <a:off x="3082867" y="3894871"/>
            <a:ext cx="6096000" cy="400110"/>
          </a:xfrm>
          <a:prstGeom prst="rect">
            <a:avLst/>
          </a:prstGeom>
        </p:spPr>
        <p:txBody>
          <a:bodyPr>
            <a:spAutoFit/>
          </a:bodyPr>
          <a:lstStyle/>
          <a:p>
            <a:pPr marL="179388" indent="-179388" algn="just">
              <a:spcAft>
                <a:spcPts val="0"/>
              </a:spcAft>
              <a:buFont typeface="Arial" panose="020B0604020202020204" pitchFamily="34" charset="0"/>
              <a:buChar char="•"/>
            </a:pPr>
            <a:r>
              <a:rPr lang="ru-RU" sz="1000" dirty="0">
                <a:latin typeface="Century Schoolbook" panose="02040604050505020304" pitchFamily="18" charset="0"/>
              </a:rPr>
              <a:t>Студенты филологического факультета приняли участие в конференции, организованной ВГУ имени П.М. </a:t>
            </a:r>
            <a:r>
              <a:rPr lang="ru-RU" sz="1000" dirty="0" err="1">
                <a:latin typeface="Century Schoolbook" panose="02040604050505020304" pitchFamily="18" charset="0"/>
              </a:rPr>
              <a:t>Машерова</a:t>
            </a:r>
            <a:r>
              <a:rPr lang="ru-RU" sz="1000" dirty="0">
                <a:latin typeface="Century Schoolbook" panose="02040604050505020304" pitchFamily="18" charset="0"/>
              </a:rPr>
              <a:t> (Беларусь, г. Витебск). </a:t>
            </a:r>
          </a:p>
        </p:txBody>
      </p:sp>
      <p:pic>
        <p:nvPicPr>
          <p:cNvPr id="12" name="Рисунок 11"/>
          <p:cNvPicPr>
            <a:picLocks noChangeAspect="1"/>
          </p:cNvPicPr>
          <p:nvPr/>
        </p:nvPicPr>
        <p:blipFill>
          <a:blip r:embed="rId6"/>
          <a:stretch>
            <a:fillRect/>
          </a:stretch>
        </p:blipFill>
        <p:spPr>
          <a:xfrm rot="1559598">
            <a:off x="10867773" y="187860"/>
            <a:ext cx="1397490" cy="513730"/>
          </a:xfrm>
          <a:prstGeom prst="rect">
            <a:avLst/>
          </a:prstGeom>
        </p:spPr>
      </p:pic>
    </p:spTree>
    <p:extLst>
      <p:ext uri="{BB962C8B-B14F-4D97-AF65-F5344CB8AC3E}">
        <p14:creationId xmlns:p14="http://schemas.microsoft.com/office/powerpoint/2010/main" val="2279321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par>
                                <p:cTn id="31" presetID="6" presetClass="entr" presetSubtype="16"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in)">
                                      <p:cBhvr>
                                        <p:cTn id="3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67025" y="512741"/>
            <a:ext cx="10358097" cy="276999"/>
          </a:xfrm>
          <a:prstGeom prst="rect">
            <a:avLst/>
          </a:prstGeom>
        </p:spPr>
        <p:txBody>
          <a:bodyPr wrap="square">
            <a:spAutoFit/>
          </a:bodyPr>
          <a:lstStyle/>
          <a:p>
            <a:pPr algn="just">
              <a:spcAft>
                <a:spcPts val="0"/>
              </a:spcAft>
            </a:pPr>
            <a:r>
              <a:rPr lang="ru-RU" sz="1200" dirty="0">
                <a:latin typeface="Century Schoolbook" panose="02040604050505020304" pitchFamily="18" charset="0"/>
              </a:rPr>
              <a:t>В течение отчетного периода </a:t>
            </a:r>
            <a:r>
              <a:rPr lang="ru-RU" sz="1200" dirty="0" smtClean="0">
                <a:latin typeface="Century Schoolbook" panose="02040604050505020304" pitchFamily="18" charset="0"/>
              </a:rPr>
              <a:t>были реализованы </a:t>
            </a:r>
            <a:r>
              <a:rPr lang="ru-RU" sz="1200" dirty="0">
                <a:latin typeface="Century Schoolbook" panose="02040604050505020304" pitchFamily="18" charset="0"/>
              </a:rPr>
              <a:t>следующие виды деятельности в сфере международной кооперации:</a:t>
            </a:r>
            <a:endParaRPr lang="ru-RU" sz="1200" dirty="0">
              <a:effectLst/>
              <a:latin typeface="Century Schoolbook" panose="02040604050505020304" pitchFamily="18" charset="0"/>
            </a:endParaRPr>
          </a:p>
        </p:txBody>
      </p:sp>
      <p:sp>
        <p:nvSpPr>
          <p:cNvPr id="5" name="Прямоугольник 4"/>
          <p:cNvSpPr/>
          <p:nvPr/>
        </p:nvSpPr>
        <p:spPr>
          <a:xfrm>
            <a:off x="926846" y="922380"/>
            <a:ext cx="7529278" cy="276999"/>
          </a:xfrm>
          <a:prstGeom prst="rect">
            <a:avLst/>
          </a:prstGeom>
        </p:spPr>
        <p:txBody>
          <a:bodyPr wrap="square">
            <a:spAutoFit/>
          </a:bodyPr>
          <a:lstStyle/>
          <a:p>
            <a:pPr marL="285750" indent="-285750" algn="just">
              <a:spcAft>
                <a:spcPts val="0"/>
              </a:spcAft>
              <a:buFont typeface="Wingdings" panose="05000000000000000000" pitchFamily="2" charset="2"/>
              <a:buChar char="v"/>
            </a:pPr>
            <a:r>
              <a:rPr lang="ru-RU" sz="1200" b="1" dirty="0">
                <a:latin typeface="Century Schoolbook" panose="02040604050505020304" pitchFamily="18" charset="0"/>
              </a:rPr>
              <a:t> Исходящая международная академическая мобильность студентов: </a:t>
            </a:r>
            <a:endParaRPr lang="ru-RU" sz="1200" dirty="0">
              <a:effectLst/>
              <a:latin typeface="Century Schoolbook" panose="02040604050505020304" pitchFamily="18" charset="0"/>
            </a:endParaRPr>
          </a:p>
        </p:txBody>
      </p:sp>
      <p:sp>
        <p:nvSpPr>
          <p:cNvPr id="6" name="Прямоугольник 5"/>
          <p:cNvSpPr/>
          <p:nvPr/>
        </p:nvSpPr>
        <p:spPr>
          <a:xfrm>
            <a:off x="920148" y="1321019"/>
            <a:ext cx="6913547" cy="5170646"/>
          </a:xfrm>
          <a:prstGeom prst="rect">
            <a:avLst/>
          </a:prstGeom>
        </p:spPr>
        <p:txBody>
          <a:bodyPr wrap="square">
            <a:spAutoFit/>
          </a:bodyPr>
          <a:lstStyle/>
          <a:p>
            <a:pPr marL="171450" indent="-171450" algn="just">
              <a:spcAft>
                <a:spcPts val="0"/>
              </a:spcAft>
              <a:buFont typeface="Wingdings" panose="05000000000000000000" pitchFamily="2" charset="2"/>
              <a:buChar char="Ø"/>
            </a:pPr>
            <a:r>
              <a:rPr lang="ru-RU" sz="1000" b="1" u="sng" dirty="0">
                <a:latin typeface="Century Schoolbook" panose="02040604050505020304" pitchFamily="18" charset="0"/>
              </a:rPr>
              <a:t>обучающихся по основным образовательным программам высшего образования:</a:t>
            </a:r>
          </a:p>
          <a:p>
            <a:pPr algn="just">
              <a:spcAft>
                <a:spcPts val="0"/>
              </a:spcAft>
            </a:pPr>
            <a:r>
              <a:rPr lang="ru-RU" sz="1000" dirty="0">
                <a:latin typeface="Century Schoolbook" panose="02040604050505020304" pitchFamily="18" charset="0"/>
              </a:rPr>
              <a:t>- Международный молодежный форум в очном формате в Брестском государственном университете имени А.С. Пушкина (Беларусь) –   16   чел.</a:t>
            </a:r>
          </a:p>
          <a:p>
            <a:pPr algn="just">
              <a:spcAft>
                <a:spcPts val="0"/>
              </a:spcAft>
            </a:pPr>
            <a:r>
              <a:rPr lang="ru-RU" sz="1000" dirty="0">
                <a:latin typeface="Century Schoolbook" panose="02040604050505020304" pitchFamily="18" charset="0"/>
              </a:rPr>
              <a:t>- XVI </a:t>
            </a:r>
            <a:r>
              <a:rPr lang="ru-RU" sz="1000" dirty="0" err="1">
                <a:latin typeface="Century Schoolbook" panose="02040604050505020304" pitchFamily="18" charset="0"/>
              </a:rPr>
              <a:t>Машеровские</a:t>
            </a:r>
            <a:r>
              <a:rPr lang="ru-RU" sz="1000" dirty="0">
                <a:latin typeface="Century Schoolbook" panose="02040604050505020304" pitchFamily="18" charset="0"/>
              </a:rPr>
              <a:t> Чтения в очном формате на базе Витебского государственного университета имени П.М. </a:t>
            </a:r>
            <a:r>
              <a:rPr lang="ru-RU" sz="1000" dirty="0" err="1">
                <a:latin typeface="Century Schoolbook" panose="02040604050505020304" pitchFamily="18" charset="0"/>
              </a:rPr>
              <a:t>Машерова</a:t>
            </a:r>
            <a:r>
              <a:rPr lang="ru-RU" sz="1000" dirty="0">
                <a:latin typeface="Century Schoolbook" panose="02040604050505020304" pitchFamily="18" charset="0"/>
              </a:rPr>
              <a:t> (Беларусь) – 8 чел.</a:t>
            </a:r>
          </a:p>
          <a:p>
            <a:pPr algn="just">
              <a:spcAft>
                <a:spcPts val="0"/>
              </a:spcAft>
            </a:pPr>
            <a:r>
              <a:rPr lang="ru-RU" sz="1000" dirty="0">
                <a:latin typeface="Century Schoolbook" panose="02040604050505020304" pitchFamily="18" charset="0"/>
              </a:rPr>
              <a:t>- Программы международного межвузовского академического обмена в онлайн-формате в рамках проекта «Партнерство в образовании» на базе </a:t>
            </a:r>
            <a:r>
              <a:rPr lang="ru-RU" sz="1000" dirty="0" err="1">
                <a:latin typeface="Century Schoolbook" panose="02040604050505020304" pitchFamily="18" charset="0"/>
              </a:rPr>
              <a:t>Костанайского</a:t>
            </a:r>
            <a:r>
              <a:rPr lang="ru-RU" sz="1000" dirty="0">
                <a:latin typeface="Century Schoolbook" panose="02040604050505020304" pitchFamily="18" charset="0"/>
              </a:rPr>
              <a:t> регионального университета им. А. </a:t>
            </a:r>
            <a:r>
              <a:rPr lang="ru-RU" sz="1000" dirty="0" err="1">
                <a:latin typeface="Century Schoolbook" panose="02040604050505020304" pitchFamily="18" charset="0"/>
              </a:rPr>
              <a:t>Байтурсынова</a:t>
            </a:r>
            <a:r>
              <a:rPr lang="ru-RU" sz="1000" dirty="0">
                <a:latin typeface="Century Schoolbook" panose="02040604050505020304" pitchFamily="18" charset="0"/>
              </a:rPr>
              <a:t> (Казахстан) – 653 чел.</a:t>
            </a:r>
          </a:p>
          <a:p>
            <a:pPr algn="just">
              <a:spcAft>
                <a:spcPts val="0"/>
              </a:spcAft>
            </a:pPr>
            <a:r>
              <a:rPr lang="ru-RU" sz="1000" dirty="0">
                <a:latin typeface="Century Schoolbook" panose="02040604050505020304" pitchFamily="18" charset="0"/>
              </a:rPr>
              <a:t>- на базе Северо-восточного университета </a:t>
            </a:r>
            <a:r>
              <a:rPr lang="ru-RU" sz="1000" dirty="0" err="1">
                <a:latin typeface="Century Schoolbook" panose="02040604050505020304" pitchFamily="18" charset="0"/>
              </a:rPr>
              <a:t>г.Чань-чунь</a:t>
            </a:r>
            <a:r>
              <a:rPr lang="ru-RU" sz="1000" dirty="0">
                <a:latin typeface="Century Schoolbook" panose="02040604050505020304" pitchFamily="18" charset="0"/>
              </a:rPr>
              <a:t> (КНР) –   244 чел.</a:t>
            </a:r>
          </a:p>
          <a:p>
            <a:pPr algn="just">
              <a:spcAft>
                <a:spcPts val="0"/>
              </a:spcAft>
            </a:pPr>
            <a:r>
              <a:rPr lang="ru-RU" sz="1000" dirty="0">
                <a:latin typeface="Century Schoolbook" panose="02040604050505020304" pitchFamily="18" charset="0"/>
              </a:rPr>
              <a:t>- на базе Центра международных программ Министерства образования и науки Республики Таджикистан – 350 студентов.</a:t>
            </a:r>
          </a:p>
          <a:p>
            <a:pPr algn="just">
              <a:spcAft>
                <a:spcPts val="0"/>
              </a:spcAft>
            </a:pPr>
            <a:r>
              <a:rPr lang="ru-RU" sz="1000" dirty="0">
                <a:latin typeface="Century Schoolbook" panose="02040604050505020304" pitchFamily="18" charset="0"/>
              </a:rPr>
              <a:t>- </a:t>
            </a:r>
            <a:r>
              <a:rPr lang="ru-RU" sz="1000" dirty="0" err="1">
                <a:latin typeface="Century Schoolbook" panose="02040604050505020304" pitchFamily="18" charset="0"/>
              </a:rPr>
              <a:t>Двудипломное</a:t>
            </a:r>
            <a:r>
              <a:rPr lang="ru-RU" sz="1000" dirty="0">
                <a:latin typeface="Century Schoolbook" panose="02040604050505020304" pitchFamily="18" charset="0"/>
              </a:rPr>
              <a:t> образование по направлению подготовки 44.04.01 Педагогическое образование, профиль «Современные технологии в преподавании биологии» (ГОУ ВО МО «Государственный гуманитарно-технологический университет» (ГГТУ), РФ) и по образовательной программе «7М05101 Биология» (Некоммерческое акционерное общество «</a:t>
            </a:r>
            <a:r>
              <a:rPr lang="ru-RU" sz="1000" dirty="0" err="1">
                <a:latin typeface="Century Schoolbook" panose="02040604050505020304" pitchFamily="18" charset="0"/>
              </a:rPr>
              <a:t>Костанайский</a:t>
            </a:r>
            <a:r>
              <a:rPr lang="ru-RU" sz="1000" dirty="0">
                <a:latin typeface="Century Schoolbook" panose="02040604050505020304" pitchFamily="18" charset="0"/>
              </a:rPr>
              <a:t> региональный университет им. А. </a:t>
            </a:r>
            <a:r>
              <a:rPr lang="ru-RU" sz="1000" dirty="0" err="1">
                <a:latin typeface="Century Schoolbook" panose="02040604050505020304" pitchFamily="18" charset="0"/>
              </a:rPr>
              <a:t>Байтурсынова</a:t>
            </a:r>
            <a:r>
              <a:rPr lang="ru-RU" sz="1000" dirty="0">
                <a:latin typeface="Century Schoolbook" panose="02040604050505020304" pitchFamily="18" charset="0"/>
              </a:rPr>
              <a:t>» Министерства образования и науки Республики Казахстан, Республика Казахстан, г. </a:t>
            </a:r>
            <a:r>
              <a:rPr lang="ru-RU" sz="1000" dirty="0" err="1">
                <a:latin typeface="Century Schoolbook" panose="02040604050505020304" pitchFamily="18" charset="0"/>
              </a:rPr>
              <a:t>Костанай</a:t>
            </a:r>
            <a:r>
              <a:rPr lang="ru-RU" sz="1000" dirty="0">
                <a:latin typeface="Century Schoolbook" panose="02040604050505020304" pitchFamily="18" charset="0"/>
              </a:rPr>
              <a:t>) – 2 чел.</a:t>
            </a:r>
          </a:p>
          <a:p>
            <a:pPr algn="just">
              <a:spcAft>
                <a:spcPts val="0"/>
              </a:spcAft>
            </a:pPr>
            <a:r>
              <a:rPr lang="ru-RU" sz="1000" dirty="0">
                <a:latin typeface="Century Schoolbook" panose="02040604050505020304" pitchFamily="18" charset="0"/>
              </a:rPr>
              <a:t>-  Языковые   онлайн-стажировки (КНР) – 100 чел.</a:t>
            </a:r>
          </a:p>
          <a:p>
            <a:pPr algn="just">
              <a:spcAft>
                <a:spcPts val="0"/>
              </a:spcAft>
            </a:pPr>
            <a:r>
              <a:rPr lang="ru-RU" sz="1000" dirty="0">
                <a:latin typeface="Century Schoolbook" panose="02040604050505020304" pitchFamily="18" charset="0"/>
              </a:rPr>
              <a:t>-  Научно-методические семинары в онлайн-формате (Беларусь, Казахстан) – 30 чел.</a:t>
            </a:r>
          </a:p>
          <a:p>
            <a:pPr algn="just">
              <a:spcAft>
                <a:spcPts val="0"/>
              </a:spcAft>
            </a:pPr>
            <a:r>
              <a:rPr lang="ru-RU" sz="1000" dirty="0">
                <a:latin typeface="Century Schoolbook" panose="02040604050505020304" pitchFamily="18" charset="0"/>
              </a:rPr>
              <a:t>- Научно-практические конференции в онлайн-формате (Казахстан, Кыргызстан, Узбекистан) –   40 чел.</a:t>
            </a:r>
          </a:p>
          <a:p>
            <a:pPr algn="just">
              <a:spcAft>
                <a:spcPts val="0"/>
              </a:spcAft>
            </a:pPr>
            <a:r>
              <a:rPr lang="ru-RU" sz="1000" dirty="0">
                <a:latin typeface="Century Schoolbook" panose="02040604050505020304" pitchFamily="18" charset="0"/>
              </a:rPr>
              <a:t>- Международные научно-исследовательские конкурсы – 14 чел.</a:t>
            </a:r>
          </a:p>
          <a:p>
            <a:pPr algn="just">
              <a:spcAft>
                <a:spcPts val="0"/>
              </a:spcAft>
            </a:pPr>
            <a:r>
              <a:rPr lang="ru-RU" sz="1000" dirty="0">
                <a:latin typeface="Century Schoolbook" panose="02040604050505020304" pitchFamily="18" charset="0"/>
              </a:rPr>
              <a:t>- Международные конкурсы выпускных квалификационных работ – 2 чел.</a:t>
            </a:r>
          </a:p>
          <a:p>
            <a:pPr algn="just">
              <a:spcAft>
                <a:spcPts val="0"/>
              </a:spcAft>
            </a:pPr>
            <a:r>
              <a:rPr lang="ru-RU" sz="1000" dirty="0">
                <a:latin typeface="Century Schoolbook" panose="02040604050505020304" pitchFamily="18" charset="0"/>
              </a:rPr>
              <a:t>- Международные онлайн-олимпиады по английскому языку – 19 чел.</a:t>
            </a:r>
          </a:p>
          <a:p>
            <a:pPr algn="just">
              <a:spcAft>
                <a:spcPts val="0"/>
              </a:spcAft>
            </a:pPr>
            <a:r>
              <a:rPr lang="ru-RU" sz="1000" dirty="0">
                <a:latin typeface="Century Schoolbook" panose="02040604050505020304" pitchFamily="18" charset="0"/>
              </a:rPr>
              <a:t>- Международная олимпиада по </a:t>
            </a:r>
            <a:r>
              <a:rPr lang="ru-RU" sz="1000" dirty="0" err="1">
                <a:latin typeface="Century Schoolbook" panose="02040604050505020304" pitchFamily="18" charset="0"/>
              </a:rPr>
              <a:t>этнопедагогике</a:t>
            </a:r>
            <a:r>
              <a:rPr lang="ru-RU" sz="1000" dirty="0">
                <a:latin typeface="Century Schoolbook" panose="02040604050505020304" pitchFamily="18" charset="0"/>
              </a:rPr>
              <a:t> «Культура России – моя культура» (Казахстан) – 85 чел.</a:t>
            </a:r>
          </a:p>
          <a:p>
            <a:pPr marL="171450" indent="-171450" algn="just">
              <a:spcAft>
                <a:spcPts val="0"/>
              </a:spcAft>
              <a:buFontTx/>
              <a:buChar char="-"/>
            </a:pPr>
            <a:r>
              <a:rPr lang="ru-RU" sz="1000" dirty="0" smtClean="0">
                <a:latin typeface="Century Schoolbook" panose="02040604050505020304" pitchFamily="18" charset="0"/>
              </a:rPr>
              <a:t>Межвузовская </a:t>
            </a:r>
            <a:r>
              <a:rPr lang="ru-RU" sz="1000" dirty="0">
                <a:latin typeface="Century Schoolbook" panose="02040604050505020304" pitchFamily="18" charset="0"/>
              </a:rPr>
              <a:t>студенческая олимпиада по деловому французскому языку и экономике (организатор – Белорусский </a:t>
            </a:r>
            <a:endParaRPr lang="ru-RU" sz="1000" dirty="0" smtClean="0">
              <a:latin typeface="Century Schoolbook" panose="02040604050505020304" pitchFamily="18" charset="0"/>
            </a:endParaRPr>
          </a:p>
          <a:p>
            <a:pPr algn="just">
              <a:spcAft>
                <a:spcPts val="0"/>
              </a:spcAft>
            </a:pPr>
            <a:r>
              <a:rPr lang="ru-RU" sz="1000" dirty="0" smtClean="0">
                <a:latin typeface="Century Schoolbook" panose="02040604050505020304" pitchFamily="18" charset="0"/>
              </a:rPr>
              <a:t>государственный </a:t>
            </a:r>
            <a:r>
              <a:rPr lang="ru-RU" sz="1000" dirty="0">
                <a:latin typeface="Century Schoolbook" panose="02040604050505020304" pitchFamily="18" charset="0"/>
              </a:rPr>
              <a:t>экономический университет, г. Минск) – 11 чел.</a:t>
            </a:r>
          </a:p>
          <a:p>
            <a:pPr marL="171450" indent="-171450" algn="just">
              <a:spcAft>
                <a:spcPts val="0"/>
              </a:spcAft>
              <a:buFontTx/>
              <a:buChar char="-"/>
            </a:pPr>
            <a:r>
              <a:rPr lang="ru-RU" sz="1000" dirty="0">
                <a:latin typeface="Century Schoolbook" panose="02040604050505020304" pitchFamily="18" charset="0"/>
              </a:rPr>
              <a:t>Международный студенческий фестиваль «</a:t>
            </a:r>
            <a:r>
              <a:rPr lang="ru-RU" sz="1000" dirty="0" err="1">
                <a:latin typeface="Century Schoolbook" panose="02040604050505020304" pitchFamily="18" charset="0"/>
              </a:rPr>
              <a:t>GxP</a:t>
            </a:r>
            <a:r>
              <a:rPr lang="ru-RU" sz="1000" dirty="0">
                <a:latin typeface="Century Schoolbook" panose="02040604050505020304" pitchFamily="18" charset="0"/>
              </a:rPr>
              <a:t> – </a:t>
            </a:r>
            <a:r>
              <a:rPr lang="ru-RU" sz="1000" dirty="0" err="1">
                <a:latin typeface="Century Schoolbook" panose="02040604050505020304" pitchFamily="18" charset="0"/>
              </a:rPr>
              <a:t>Фест</a:t>
            </a:r>
            <a:r>
              <a:rPr lang="ru-RU" sz="1000" dirty="0">
                <a:latin typeface="Century Schoolbook" panose="02040604050505020304" pitchFamily="18" charset="0"/>
              </a:rPr>
              <a:t> 2023» - 4 чел.</a:t>
            </a:r>
          </a:p>
          <a:p>
            <a:pPr marL="171450" indent="-171450" algn="just">
              <a:spcAft>
                <a:spcPts val="0"/>
              </a:spcAft>
              <a:buFont typeface="Wingdings" panose="05000000000000000000" pitchFamily="2" charset="2"/>
              <a:buChar char="Ø"/>
            </a:pPr>
            <a:r>
              <a:rPr lang="ru-RU" sz="1000" u="sng" dirty="0">
                <a:latin typeface="Century Schoolbook" panose="02040604050505020304" pitchFamily="18" charset="0"/>
              </a:rPr>
              <a:t> </a:t>
            </a:r>
            <a:r>
              <a:rPr lang="ru-RU" sz="1000" b="1" u="sng" dirty="0">
                <a:latin typeface="Century Schoolbook" panose="02040604050505020304" pitchFamily="18" charset="0"/>
              </a:rPr>
              <a:t>обучающихся по основным образовательным программам среднего профессионального образования: </a:t>
            </a:r>
          </a:p>
          <a:p>
            <a:pPr algn="just">
              <a:spcAft>
                <a:spcPts val="0"/>
              </a:spcAft>
            </a:pPr>
            <a:r>
              <a:rPr lang="ru-RU" sz="1000" dirty="0">
                <a:latin typeface="Century Schoolbook" panose="02040604050505020304" pitchFamily="18" charset="0"/>
              </a:rPr>
              <a:t>- Профессиональные стажировки в очном формате (Беларусь) – 13 чел.</a:t>
            </a:r>
          </a:p>
          <a:p>
            <a:pPr algn="just">
              <a:spcAft>
                <a:spcPts val="0"/>
              </a:spcAft>
            </a:pPr>
            <a:r>
              <a:rPr lang="ru-RU" sz="1000" dirty="0">
                <a:latin typeface="Century Schoolbook" panose="02040604050505020304" pitchFamily="18" charset="0"/>
              </a:rPr>
              <a:t>- Профессиональные онлайн-стажировки (АТО </a:t>
            </a:r>
            <a:r>
              <a:rPr lang="ru-RU" sz="1000" dirty="0" err="1">
                <a:latin typeface="Century Schoolbook" panose="02040604050505020304" pitchFamily="18" charset="0"/>
              </a:rPr>
              <a:t>Гагаузия</a:t>
            </a:r>
            <a:r>
              <a:rPr lang="ru-RU" sz="1000" dirty="0">
                <a:latin typeface="Century Schoolbook" panose="02040604050505020304" pitchFamily="18" charset="0"/>
              </a:rPr>
              <a:t> в составе Республики Молдова, Беларусь, Приднестровская Молдавская Республика, Казахстан) – 1510 чел.</a:t>
            </a:r>
          </a:p>
          <a:p>
            <a:pPr algn="just">
              <a:spcAft>
                <a:spcPts val="0"/>
              </a:spcAft>
            </a:pPr>
            <a:r>
              <a:rPr lang="ru-RU" sz="1000" dirty="0">
                <a:latin typeface="Century Schoolbook" panose="02040604050505020304" pitchFamily="18" charset="0"/>
              </a:rPr>
              <a:t>- Иные мероприятия в онлайн-формате – конференции, круглые столы, семинары – 246 чел.</a:t>
            </a:r>
            <a:endParaRPr lang="ru-RU" sz="1000" dirty="0">
              <a:effectLst/>
              <a:latin typeface="Century Schoolbook" panose="02040604050505020304" pitchFamily="18" charset="0"/>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69"/>
            <a:ext cx="641575" cy="6858000"/>
          </a:xfrm>
          <a:prstGeom prst="rect">
            <a:avLst/>
          </a:prstGeom>
        </p:spPr>
      </p:pic>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20864">
            <a:off x="8567853" y="3654206"/>
            <a:ext cx="1750382" cy="2333843"/>
          </a:xfrm>
          <a:prstGeom prst="rect">
            <a:avLst/>
          </a:prstGeom>
        </p:spPr>
      </p:pic>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7825" y="3963416"/>
            <a:ext cx="1776098" cy="2368130"/>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41319" y="1164412"/>
            <a:ext cx="1950578" cy="1462934"/>
          </a:xfrm>
          <a:prstGeom prst="rect">
            <a:avLst/>
          </a:prstGeom>
        </p:spPr>
      </p:pic>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11349">
            <a:off x="10078890" y="2268206"/>
            <a:ext cx="1867746" cy="1400809"/>
          </a:xfrm>
          <a:prstGeom prst="rect">
            <a:avLst/>
          </a:prstGeom>
        </p:spPr>
      </p:pic>
      <p:sp>
        <p:nvSpPr>
          <p:cNvPr id="9" name="Прямоугольник 8"/>
          <p:cNvSpPr/>
          <p:nvPr/>
        </p:nvSpPr>
        <p:spPr>
          <a:xfrm>
            <a:off x="8964538" y="6471792"/>
            <a:ext cx="3091271" cy="215444"/>
          </a:xfrm>
          <a:prstGeom prst="rect">
            <a:avLst/>
          </a:prstGeom>
        </p:spPr>
        <p:txBody>
          <a:bodyPr wrap="square">
            <a:spAutoFit/>
          </a:bodyPr>
          <a:lstStyle/>
          <a:p>
            <a:pPr algn="ctr"/>
            <a:r>
              <a:rPr lang="ru-RU" sz="800" b="1" dirty="0" smtClean="0">
                <a:latin typeface="Century Schoolbook" panose="02040604050505020304" pitchFamily="18" charset="0"/>
              </a:rPr>
              <a:t>Обучающиеся в городах </a:t>
            </a:r>
            <a:r>
              <a:rPr lang="ru-RU" sz="800" b="1" dirty="0" err="1" smtClean="0">
                <a:latin typeface="Century Schoolbook" panose="02040604050505020304" pitchFamily="18" charset="0"/>
              </a:rPr>
              <a:t>Чань-Чунь</a:t>
            </a:r>
            <a:r>
              <a:rPr lang="ru-RU" sz="800" b="1" dirty="0" smtClean="0">
                <a:latin typeface="Century Schoolbook" panose="02040604050505020304" pitchFamily="18" charset="0"/>
              </a:rPr>
              <a:t> и Харбин</a:t>
            </a:r>
            <a:endParaRPr lang="ru-RU" sz="800" dirty="0"/>
          </a:p>
        </p:txBody>
      </p:sp>
      <p:pic>
        <p:nvPicPr>
          <p:cNvPr id="13" name="Рисунок 12"/>
          <p:cNvPicPr>
            <a:picLocks noChangeAspect="1"/>
          </p:cNvPicPr>
          <p:nvPr/>
        </p:nvPicPr>
        <p:blipFill>
          <a:blip r:embed="rId7"/>
          <a:stretch>
            <a:fillRect/>
          </a:stretch>
        </p:blipFill>
        <p:spPr>
          <a:xfrm rot="1559598">
            <a:off x="10867773" y="187860"/>
            <a:ext cx="1397490" cy="513730"/>
          </a:xfrm>
          <a:prstGeom prst="rect">
            <a:avLst/>
          </a:prstGeom>
        </p:spPr>
      </p:pic>
      <p:sp>
        <p:nvSpPr>
          <p:cNvPr id="14" name="Прямоугольник 13"/>
          <p:cNvSpPr/>
          <p:nvPr/>
        </p:nvSpPr>
        <p:spPr>
          <a:xfrm>
            <a:off x="4074411" y="29720"/>
            <a:ext cx="4227439" cy="369332"/>
          </a:xfrm>
          <a:prstGeom prst="rect">
            <a:avLst/>
          </a:prstGeom>
        </p:spPr>
        <p:txBody>
          <a:bodyPr wrap="none">
            <a:spAutoFit/>
          </a:bodyPr>
          <a:lstStyle/>
          <a:p>
            <a:r>
              <a:rPr lang="ru-RU" b="1" dirty="0">
                <a:latin typeface="Century Schoolbook" panose="02040604050505020304" pitchFamily="18" charset="0"/>
                <a:ea typeface="Calibri" panose="020F0502020204030204" pitchFamily="34" charset="0"/>
              </a:rPr>
              <a:t>Международное сотрудничество</a:t>
            </a:r>
            <a:endParaRPr lang="ru-RU" b="1" dirty="0">
              <a:latin typeface="Century Schoolbook" panose="02040604050505020304" pitchFamily="18" charset="0"/>
            </a:endParaRPr>
          </a:p>
        </p:txBody>
      </p:sp>
    </p:spTree>
    <p:extLst>
      <p:ext uri="{BB962C8B-B14F-4D97-AF65-F5344CB8AC3E}">
        <p14:creationId xmlns:p14="http://schemas.microsoft.com/office/powerpoint/2010/main" val="28613764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par>
                                <p:cTn id="16" presetID="6"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par>
                                <p:cTn id="19" presetID="6"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69"/>
            <a:ext cx="641575" cy="6858000"/>
          </a:xfrm>
          <a:prstGeom prst="rect">
            <a:avLst/>
          </a:prstGeom>
        </p:spPr>
      </p:pic>
      <p:grpSp>
        <p:nvGrpSpPr>
          <p:cNvPr id="4" name="Gruppieren 19">
            <a:extLst>
              <a:ext uri="{FF2B5EF4-FFF2-40B4-BE49-F238E27FC236}">
                <a16:creationId xmlns:a16="http://schemas.microsoft.com/office/drawing/2014/main" id="{4E0682D6-1DF2-CB7A-EC53-D8E5BD7E3595}"/>
              </a:ext>
            </a:extLst>
          </p:cNvPr>
          <p:cNvGrpSpPr/>
          <p:nvPr/>
        </p:nvGrpSpPr>
        <p:grpSpPr>
          <a:xfrm>
            <a:off x="1029582" y="3077784"/>
            <a:ext cx="10942173" cy="528907"/>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5" name="Pfeil nach links 15">
              <a:extLst>
                <a:ext uri="{FF2B5EF4-FFF2-40B4-BE49-F238E27FC236}">
                  <a16:creationId xmlns:a16="http://schemas.microsoft.com/office/drawing/2014/main" id="{557C2734-613D-83D0-2FD4-9EBCE2AFD593}"/>
                </a:ext>
              </a:extLst>
            </p:cNvPr>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6" name="Pfeil nach links 16">
              <a:extLst>
                <a:ext uri="{FF2B5EF4-FFF2-40B4-BE49-F238E27FC236}">
                  <a16:creationId xmlns:a16="http://schemas.microsoft.com/office/drawing/2014/main" id="{50170217-93D3-BCCC-CCF6-916F27EB4BAB}"/>
                </a:ext>
              </a:extLst>
            </p:cNvPr>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sp>
        <p:nvSpPr>
          <p:cNvPr id="7" name="Прямоугольник 6"/>
          <p:cNvSpPr/>
          <p:nvPr/>
        </p:nvSpPr>
        <p:spPr>
          <a:xfrm>
            <a:off x="783396" y="832607"/>
            <a:ext cx="7995924" cy="461665"/>
          </a:xfrm>
          <a:prstGeom prst="rect">
            <a:avLst/>
          </a:prstGeom>
        </p:spPr>
        <p:txBody>
          <a:bodyPr wrap="square">
            <a:spAutoFit/>
          </a:bodyPr>
          <a:lstStyle/>
          <a:p>
            <a:pPr marL="285750" indent="-285750" algn="just">
              <a:spcAft>
                <a:spcPts val="0"/>
              </a:spcAft>
              <a:buFont typeface="Wingdings" panose="05000000000000000000" pitchFamily="2" charset="2"/>
              <a:buChar char="v"/>
            </a:pPr>
            <a:r>
              <a:rPr lang="ru-RU" sz="1200" b="1" dirty="0">
                <a:latin typeface="Century Schoolbook" panose="02040604050505020304" pitchFamily="18" charset="0"/>
              </a:rPr>
              <a:t>Исходящая международная мобильность профессорско-преподавательского состава и административного персонала</a:t>
            </a:r>
            <a:endParaRPr lang="ru-RU" sz="1200" dirty="0">
              <a:latin typeface="Century Schoolbook" panose="02040604050505020304" pitchFamily="18" charset="0"/>
            </a:endParaRPr>
          </a:p>
        </p:txBody>
      </p:sp>
      <p:sp>
        <p:nvSpPr>
          <p:cNvPr id="8" name="Прямоугольник 7"/>
          <p:cNvSpPr/>
          <p:nvPr/>
        </p:nvSpPr>
        <p:spPr>
          <a:xfrm>
            <a:off x="836438" y="1212477"/>
            <a:ext cx="11025855" cy="2000548"/>
          </a:xfrm>
          <a:prstGeom prst="rect">
            <a:avLst/>
          </a:prstGeom>
        </p:spPr>
        <p:txBody>
          <a:bodyPr wrap="square">
            <a:spAutoFit/>
          </a:bodyPr>
          <a:lstStyle/>
          <a:p>
            <a:pPr marL="171450" indent="-171450" algn="just">
              <a:spcAft>
                <a:spcPts val="0"/>
              </a:spcAft>
              <a:buFont typeface="Wingdings" panose="05000000000000000000" pitchFamily="2" charset="2"/>
              <a:buChar char="Ø"/>
            </a:pPr>
            <a:r>
              <a:rPr lang="ru-RU" sz="1200" b="1" u="sng" dirty="0">
                <a:latin typeface="Century Schoolbook" panose="02040604050505020304" pitchFamily="18" charset="0"/>
              </a:rPr>
              <a:t>по основным образовательным программам высшего образования:</a:t>
            </a:r>
          </a:p>
          <a:p>
            <a:pPr marL="171450" indent="-171450" algn="just">
              <a:spcAft>
                <a:spcPts val="0"/>
              </a:spcAft>
              <a:buFontTx/>
              <a:buChar char="-"/>
            </a:pPr>
            <a:r>
              <a:rPr lang="ru-RU" sz="1000" dirty="0" smtClean="0">
                <a:latin typeface="Century Schoolbook" panose="02040604050505020304" pitchFamily="18" charset="0"/>
              </a:rPr>
              <a:t>Международный </a:t>
            </a:r>
            <a:r>
              <a:rPr lang="ru-RU" sz="1000" dirty="0">
                <a:latin typeface="Century Schoolbook" panose="02040604050505020304" pitchFamily="18" charset="0"/>
              </a:rPr>
              <a:t>молодежный форум в очном формате (Беларусь) в Брестском государственном университете имени А.С. Пушкина </a:t>
            </a:r>
            <a:endParaRPr lang="ru-RU" sz="1000" dirty="0" smtClean="0">
              <a:latin typeface="Century Schoolbook" panose="02040604050505020304" pitchFamily="18" charset="0"/>
            </a:endParaRPr>
          </a:p>
          <a:p>
            <a:pPr algn="just">
              <a:spcAft>
                <a:spcPts val="0"/>
              </a:spcAft>
            </a:pPr>
            <a:r>
              <a:rPr lang="ru-RU" sz="1000" dirty="0" smtClean="0">
                <a:latin typeface="Century Schoolbook" panose="02040604050505020304" pitchFamily="18" charset="0"/>
              </a:rPr>
              <a:t>(</a:t>
            </a:r>
            <a:r>
              <a:rPr lang="ru-RU" sz="1000" dirty="0">
                <a:latin typeface="Century Schoolbook" panose="02040604050505020304" pitchFamily="18" charset="0"/>
              </a:rPr>
              <a:t>Беларусь) – 3 чел.</a:t>
            </a:r>
          </a:p>
          <a:p>
            <a:pPr algn="just">
              <a:spcAft>
                <a:spcPts val="0"/>
              </a:spcAft>
            </a:pPr>
            <a:r>
              <a:rPr lang="ru-RU" sz="1000" dirty="0">
                <a:latin typeface="Century Schoolbook" panose="02040604050505020304" pitchFamily="18" charset="0"/>
              </a:rPr>
              <a:t>- Проведение работы по профессиональной ориентации в очном формате среди выпускников школ Узбекистана (Узбекистан) – 2 чел.</a:t>
            </a:r>
          </a:p>
          <a:p>
            <a:pPr algn="just">
              <a:spcAft>
                <a:spcPts val="0"/>
              </a:spcAft>
            </a:pPr>
            <a:r>
              <a:rPr lang="ru-RU" sz="1000" dirty="0">
                <a:latin typeface="Century Schoolbook" panose="02040604050505020304" pitchFamily="18" charset="0"/>
              </a:rPr>
              <a:t>- Профессиональные онлайн-стажировки (Казахстан, КНР) – 11 чел.</a:t>
            </a:r>
          </a:p>
          <a:p>
            <a:pPr algn="just">
              <a:spcAft>
                <a:spcPts val="0"/>
              </a:spcAft>
            </a:pPr>
            <a:r>
              <a:rPr lang="ru-RU" sz="1000" dirty="0">
                <a:latin typeface="Century Schoolbook" panose="02040604050505020304" pitchFamily="18" charset="0"/>
              </a:rPr>
              <a:t>- Конференции и семинары с международным участием в онлайн-формате (Беларусь, Казахстан, Кыргызстан, Узбекистан) – 33    чел.</a:t>
            </a:r>
          </a:p>
          <a:p>
            <a:pPr algn="just">
              <a:spcAft>
                <a:spcPts val="0"/>
              </a:spcAft>
            </a:pPr>
            <a:r>
              <a:rPr lang="ru-RU" sz="1000" dirty="0">
                <a:latin typeface="Century Schoolbook" panose="02040604050505020304" pitchFamily="18" charset="0"/>
              </a:rPr>
              <a:t>- Международные научно-исследовательские конкурсы – 10 чел.</a:t>
            </a:r>
          </a:p>
          <a:p>
            <a:pPr algn="just">
              <a:spcAft>
                <a:spcPts val="0"/>
              </a:spcAft>
            </a:pPr>
            <a:r>
              <a:rPr lang="ru-RU" sz="1000" dirty="0">
                <a:latin typeface="Century Schoolbook" panose="02040604050505020304" pitchFamily="18" charset="0"/>
              </a:rPr>
              <a:t>- Международные онлайн-олимпиады по английскому языку – 7 чел. </a:t>
            </a:r>
          </a:p>
          <a:p>
            <a:pPr marL="171450" indent="-171450" algn="just">
              <a:spcAft>
                <a:spcPts val="0"/>
              </a:spcAft>
              <a:buFont typeface="Wingdings" panose="05000000000000000000" pitchFamily="2" charset="2"/>
              <a:buChar char="Ø"/>
            </a:pPr>
            <a:r>
              <a:rPr lang="ru-RU" sz="1000" b="1" u="sng" dirty="0">
                <a:latin typeface="Century Schoolbook" panose="02040604050505020304" pitchFamily="18" charset="0"/>
              </a:rPr>
              <a:t>по основным образовательным программам среднего профессионального образования:</a:t>
            </a:r>
          </a:p>
          <a:p>
            <a:pPr algn="just">
              <a:spcAft>
                <a:spcPts val="0"/>
              </a:spcAft>
            </a:pPr>
            <a:r>
              <a:rPr lang="ru-RU" sz="1000" dirty="0">
                <a:latin typeface="Century Schoolbook" panose="02040604050505020304" pitchFamily="18" charset="0"/>
              </a:rPr>
              <a:t>- Профессиональные стажировки в очном формате (Беларусь) – 2 чел.</a:t>
            </a:r>
          </a:p>
          <a:p>
            <a:pPr algn="just">
              <a:spcAft>
                <a:spcPts val="0"/>
              </a:spcAft>
            </a:pPr>
            <a:r>
              <a:rPr lang="ru-RU" sz="1000" dirty="0">
                <a:latin typeface="Century Schoolbook" panose="02040604050505020304" pitchFamily="18" charset="0"/>
              </a:rPr>
              <a:t>- Профессиональные онлайн-стажировки (АТО </a:t>
            </a:r>
            <a:r>
              <a:rPr lang="ru-RU" sz="1000" dirty="0" err="1">
                <a:latin typeface="Century Schoolbook" panose="02040604050505020304" pitchFamily="18" charset="0"/>
              </a:rPr>
              <a:t>Гагаузия</a:t>
            </a:r>
            <a:r>
              <a:rPr lang="ru-RU" sz="1000" dirty="0">
                <a:latin typeface="Century Schoolbook" panose="02040604050505020304" pitchFamily="18" charset="0"/>
              </a:rPr>
              <a:t> в составе Республики Молдова, Беларусь, Приднестровская Молдавская Республика, Казахстан) –   208 чел.</a:t>
            </a:r>
          </a:p>
          <a:p>
            <a:pPr algn="just">
              <a:spcAft>
                <a:spcPts val="0"/>
              </a:spcAft>
            </a:pPr>
            <a:r>
              <a:rPr lang="ru-RU" sz="1000" dirty="0">
                <a:latin typeface="Century Schoolbook" panose="02040604050505020304" pitchFamily="18" charset="0"/>
              </a:rPr>
              <a:t>- Мероприятия – конференции, круглые столы, семинары, форумы -  в онлайн-формате (Беларусь, Казахстан, Приднестровская Молдавская Республика) – 63 чел.</a:t>
            </a:r>
            <a:endParaRPr lang="ru-RU" sz="1000" dirty="0">
              <a:effectLst/>
              <a:latin typeface="Century Schoolbook" panose="02040604050505020304"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327" y="928884"/>
            <a:ext cx="1349485" cy="1740125"/>
          </a:xfrm>
          <a:prstGeom prst="rect">
            <a:avLst/>
          </a:prstGeom>
        </p:spPr>
      </p:pic>
      <p:sp>
        <p:nvSpPr>
          <p:cNvPr id="11" name="Прямоугольник 10"/>
          <p:cNvSpPr/>
          <p:nvPr/>
        </p:nvSpPr>
        <p:spPr>
          <a:xfrm>
            <a:off x="1029581" y="3839164"/>
            <a:ext cx="10832711" cy="2246769"/>
          </a:xfrm>
          <a:prstGeom prst="rect">
            <a:avLst/>
          </a:prstGeom>
        </p:spPr>
        <p:txBody>
          <a:bodyPr wrap="square">
            <a:spAutoFit/>
          </a:bodyPr>
          <a:lstStyle/>
          <a:p>
            <a:pPr marL="171450" indent="-171450" algn="just">
              <a:spcAft>
                <a:spcPts val="0"/>
              </a:spcAft>
              <a:buFont typeface="Wingdings" panose="05000000000000000000" pitchFamily="2" charset="2"/>
              <a:buChar char="v"/>
            </a:pPr>
            <a:r>
              <a:rPr lang="ru-RU" sz="1000" b="1" dirty="0">
                <a:latin typeface="Century Schoolbook" panose="02040604050505020304" pitchFamily="18" charset="0"/>
              </a:rPr>
              <a:t>Прекращено сотрудничество </a:t>
            </a:r>
            <a:r>
              <a:rPr lang="ru-RU" sz="1000" b="1" dirty="0" smtClean="0">
                <a:latin typeface="Century Schoolbook" panose="02040604050505020304" pitchFamily="18" charset="0"/>
              </a:rPr>
              <a:t>с образовательными и научными структурами государств-участников </a:t>
            </a:r>
            <a:r>
              <a:rPr lang="ru-RU" sz="1000" b="1" dirty="0">
                <a:latin typeface="Century Schoolbook" panose="02040604050505020304" pitchFamily="18" charset="0"/>
              </a:rPr>
              <a:t>списка «недружественных стран</a:t>
            </a:r>
            <a:r>
              <a:rPr lang="ru-RU" sz="1000" b="1" dirty="0" smtClean="0">
                <a:latin typeface="Century Schoolbook" panose="02040604050505020304" pitchFamily="18" charset="0"/>
              </a:rPr>
              <a:t>».</a:t>
            </a:r>
          </a:p>
          <a:p>
            <a:pPr algn="just">
              <a:spcAft>
                <a:spcPts val="0"/>
              </a:spcAft>
            </a:pPr>
            <a:r>
              <a:rPr lang="ru-RU" sz="1000" b="1" dirty="0" smtClean="0">
                <a:latin typeface="Century Schoolbook" panose="02040604050505020304" pitchFamily="18" charset="0"/>
              </a:rPr>
              <a:t>     За расторжение договоров о сотрудничестве выступили структуры таких стран, как: </a:t>
            </a:r>
          </a:p>
          <a:p>
            <a:pPr marL="171450" indent="-171450" algn="just">
              <a:spcAft>
                <a:spcPts val="0"/>
              </a:spcAft>
              <a:buFont typeface="Century Schoolbook" panose="02040604050505020304" pitchFamily="18" charset="0"/>
              <a:buChar char="–"/>
            </a:pPr>
            <a:r>
              <a:rPr lang="ru-RU" sz="1000" b="1" dirty="0" smtClean="0">
                <a:latin typeface="Century Schoolbook" panose="02040604050505020304" pitchFamily="18" charset="0"/>
              </a:rPr>
              <a:t>Великобритания;</a:t>
            </a:r>
          </a:p>
          <a:p>
            <a:pPr marL="171450" indent="-171450" algn="just">
              <a:spcAft>
                <a:spcPts val="0"/>
              </a:spcAft>
              <a:buFont typeface="Century Schoolbook" panose="02040604050505020304" pitchFamily="18" charset="0"/>
              <a:buChar char="–"/>
            </a:pPr>
            <a:r>
              <a:rPr lang="ru-RU" sz="1000" b="1" dirty="0" smtClean="0">
                <a:latin typeface="Century Schoolbook" panose="02040604050505020304" pitchFamily="18" charset="0"/>
              </a:rPr>
              <a:t>Испания;</a:t>
            </a:r>
          </a:p>
          <a:p>
            <a:pPr marL="171450" indent="-171450" algn="just">
              <a:spcAft>
                <a:spcPts val="0"/>
              </a:spcAft>
              <a:buFont typeface="Century Schoolbook" panose="02040604050505020304" pitchFamily="18" charset="0"/>
              <a:buChar char="–"/>
            </a:pPr>
            <a:r>
              <a:rPr lang="ru-RU" sz="1000" b="1" dirty="0" smtClean="0">
                <a:latin typeface="Century Schoolbook" panose="02040604050505020304" pitchFamily="18" charset="0"/>
              </a:rPr>
              <a:t>Франция;</a:t>
            </a:r>
          </a:p>
          <a:p>
            <a:pPr marL="171450" indent="-171450" algn="just">
              <a:spcAft>
                <a:spcPts val="0"/>
              </a:spcAft>
              <a:buFont typeface="Century Schoolbook" panose="02040604050505020304" pitchFamily="18" charset="0"/>
              <a:buChar char="–"/>
            </a:pPr>
            <a:r>
              <a:rPr lang="ru-RU" sz="1000" b="1" dirty="0" smtClean="0">
                <a:latin typeface="Century Schoolbook" panose="02040604050505020304" pitchFamily="18" charset="0"/>
              </a:rPr>
              <a:t>Германия;</a:t>
            </a:r>
          </a:p>
          <a:p>
            <a:pPr marL="171450" indent="-171450" algn="just">
              <a:spcAft>
                <a:spcPts val="0"/>
              </a:spcAft>
              <a:buFont typeface="Century Schoolbook" panose="02040604050505020304" pitchFamily="18" charset="0"/>
              <a:buChar char="–"/>
            </a:pPr>
            <a:r>
              <a:rPr lang="ru-RU" sz="1000" b="1" dirty="0" smtClean="0">
                <a:latin typeface="Century Schoolbook" panose="02040604050505020304" pitchFamily="18" charset="0"/>
              </a:rPr>
              <a:t>Эстония;</a:t>
            </a:r>
          </a:p>
          <a:p>
            <a:pPr marL="171450" indent="-171450" algn="just">
              <a:spcAft>
                <a:spcPts val="0"/>
              </a:spcAft>
              <a:buFont typeface="Century Schoolbook" panose="02040604050505020304" pitchFamily="18" charset="0"/>
              <a:buChar char="–"/>
            </a:pPr>
            <a:r>
              <a:rPr lang="ru-RU" sz="1000" b="1" dirty="0" smtClean="0">
                <a:latin typeface="Century Schoolbook" panose="02040604050505020304" pitchFamily="18" charset="0"/>
              </a:rPr>
              <a:t>Кипр;</a:t>
            </a:r>
          </a:p>
          <a:p>
            <a:pPr marL="171450" indent="-171450" algn="just">
              <a:spcAft>
                <a:spcPts val="0"/>
              </a:spcAft>
              <a:buFont typeface="Century Schoolbook" panose="02040604050505020304" pitchFamily="18" charset="0"/>
              <a:buChar char="–"/>
            </a:pPr>
            <a:r>
              <a:rPr lang="ru-RU" sz="1000" b="1" dirty="0" smtClean="0">
                <a:latin typeface="Century Schoolbook" panose="02040604050505020304" pitchFamily="18" charset="0"/>
              </a:rPr>
              <a:t>Мальта;</a:t>
            </a:r>
          </a:p>
          <a:p>
            <a:pPr marL="171450" indent="-171450" algn="just">
              <a:spcAft>
                <a:spcPts val="0"/>
              </a:spcAft>
              <a:buFont typeface="Century Schoolbook" panose="02040604050505020304" pitchFamily="18" charset="0"/>
              <a:buChar char="–"/>
            </a:pPr>
            <a:r>
              <a:rPr lang="ru-RU" sz="1000" b="1" dirty="0" smtClean="0">
                <a:latin typeface="Century Schoolbook" panose="02040604050505020304" pitchFamily="18" charset="0"/>
              </a:rPr>
              <a:t>Болгария;</a:t>
            </a:r>
          </a:p>
          <a:p>
            <a:pPr marL="171450" indent="-171450" algn="just">
              <a:spcAft>
                <a:spcPts val="0"/>
              </a:spcAft>
              <a:buFont typeface="Century Schoolbook" panose="02040604050505020304" pitchFamily="18" charset="0"/>
              <a:buChar char="–"/>
            </a:pPr>
            <a:r>
              <a:rPr lang="ru-RU" sz="1000" b="1" dirty="0" smtClean="0">
                <a:latin typeface="Century Schoolbook" panose="02040604050505020304" pitchFamily="18" charset="0"/>
              </a:rPr>
              <a:t>Марокко;</a:t>
            </a:r>
          </a:p>
          <a:p>
            <a:pPr marL="171450" indent="-171450" algn="just">
              <a:spcAft>
                <a:spcPts val="0"/>
              </a:spcAft>
              <a:buFont typeface="Century Schoolbook" panose="02040604050505020304" pitchFamily="18" charset="0"/>
              <a:buChar char="–"/>
            </a:pPr>
            <a:r>
              <a:rPr lang="ru-RU" sz="1000" b="1" dirty="0" smtClean="0">
                <a:latin typeface="Century Schoolbook" panose="02040604050505020304" pitchFamily="18" charset="0"/>
              </a:rPr>
              <a:t>Ирландия;</a:t>
            </a:r>
          </a:p>
          <a:p>
            <a:pPr marL="171450" indent="-171450" algn="just">
              <a:spcAft>
                <a:spcPts val="0"/>
              </a:spcAft>
              <a:buFont typeface="Century Schoolbook" panose="02040604050505020304" pitchFamily="18" charset="0"/>
              <a:buChar char="–"/>
            </a:pPr>
            <a:r>
              <a:rPr lang="ru-RU" sz="1000" b="1" dirty="0" smtClean="0">
                <a:latin typeface="Century Schoolbook" panose="02040604050505020304" pitchFamily="18" charset="0"/>
              </a:rPr>
              <a:t>Финляндия.</a:t>
            </a:r>
          </a:p>
          <a:p>
            <a:pPr marL="171450" indent="-171450" algn="just">
              <a:spcAft>
                <a:spcPts val="0"/>
              </a:spcAft>
              <a:buFont typeface="Century Schoolbook" panose="02040604050505020304" pitchFamily="18" charset="0"/>
              <a:buChar char="–"/>
            </a:pPr>
            <a:endParaRPr lang="ru-RU" sz="1000" b="1" dirty="0"/>
          </a:p>
        </p:txBody>
      </p:sp>
      <p:pic>
        <p:nvPicPr>
          <p:cNvPr id="12" name="Рисунок 11"/>
          <p:cNvPicPr>
            <a:picLocks noChangeAspect="1"/>
          </p:cNvPicPr>
          <p:nvPr/>
        </p:nvPicPr>
        <p:blipFill>
          <a:blip r:embed="rId4"/>
          <a:stretch>
            <a:fillRect/>
          </a:stretch>
        </p:blipFill>
        <p:spPr>
          <a:xfrm rot="1559598">
            <a:off x="10867773" y="187860"/>
            <a:ext cx="1397490" cy="513730"/>
          </a:xfrm>
          <a:prstGeom prst="rect">
            <a:avLst/>
          </a:prstGeom>
        </p:spPr>
      </p:pic>
      <p:sp>
        <p:nvSpPr>
          <p:cNvPr id="14" name="Прямоугольник 13"/>
          <p:cNvSpPr/>
          <p:nvPr/>
        </p:nvSpPr>
        <p:spPr>
          <a:xfrm>
            <a:off x="4074411" y="29720"/>
            <a:ext cx="4227439" cy="369332"/>
          </a:xfrm>
          <a:prstGeom prst="rect">
            <a:avLst/>
          </a:prstGeom>
        </p:spPr>
        <p:txBody>
          <a:bodyPr wrap="none">
            <a:spAutoFit/>
          </a:bodyPr>
          <a:lstStyle/>
          <a:p>
            <a:r>
              <a:rPr lang="ru-RU" b="1" dirty="0">
                <a:latin typeface="Century Schoolbook" panose="02040604050505020304" pitchFamily="18" charset="0"/>
                <a:ea typeface="Calibri" panose="020F0502020204030204" pitchFamily="34" charset="0"/>
              </a:rPr>
              <a:t>Международное сотрудничество</a:t>
            </a:r>
            <a:endParaRPr lang="ru-RU" b="1" dirty="0">
              <a:latin typeface="Century Schoolbook" panose="02040604050505020304" pitchFamily="18" charset="0"/>
            </a:endParaRPr>
          </a:p>
        </p:txBody>
      </p:sp>
    </p:spTree>
    <p:extLst>
      <p:ext uri="{BB962C8B-B14F-4D97-AF65-F5344CB8AC3E}">
        <p14:creationId xmlns:p14="http://schemas.microsoft.com/office/powerpoint/2010/main" val="12966542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6FF9F28-3956-2654-6209-683F7797DA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08399">
            <a:off x="10854031" y="200074"/>
            <a:ext cx="1427524" cy="542459"/>
          </a:xfrm>
          <a:prstGeom prst="rect">
            <a:avLst/>
          </a:prstGeom>
        </p:spPr>
      </p:pic>
      <p:sp>
        <p:nvSpPr>
          <p:cNvPr id="4" name="Прямоугольник 3"/>
          <p:cNvSpPr/>
          <p:nvPr/>
        </p:nvSpPr>
        <p:spPr>
          <a:xfrm>
            <a:off x="641574" y="380101"/>
            <a:ext cx="4863388" cy="461665"/>
          </a:xfrm>
          <a:prstGeom prst="rect">
            <a:avLst/>
          </a:prstGeom>
        </p:spPr>
        <p:txBody>
          <a:bodyPr wrap="square">
            <a:spAutoFit/>
          </a:bodyPr>
          <a:lstStyle/>
          <a:p>
            <a:pPr marL="285750" indent="-285750" algn="just">
              <a:buFont typeface="Wingdings" panose="05000000000000000000" pitchFamily="2" charset="2"/>
              <a:buChar char="v"/>
            </a:pPr>
            <a:r>
              <a:rPr lang="ru-RU" sz="1200" b="1" dirty="0">
                <a:latin typeface="Century Schoolbook" panose="02040604050505020304" pitchFamily="18" charset="0"/>
              </a:rPr>
              <a:t>Входящая международная мобильность студентов: </a:t>
            </a:r>
            <a:endParaRPr lang="ru-RU" sz="1200" dirty="0">
              <a:latin typeface="Century Schoolbook" panose="02040604050505020304" pitchFamily="18" charset="0"/>
            </a:endParaRPr>
          </a:p>
          <a:p>
            <a:pPr marL="285750" indent="-285750" algn="just">
              <a:spcAft>
                <a:spcPts val="0"/>
              </a:spcAft>
              <a:buFont typeface="Wingdings" panose="05000000000000000000" pitchFamily="2" charset="2"/>
              <a:buChar char="v"/>
            </a:pPr>
            <a:endParaRPr lang="ru-RU" sz="1200" dirty="0">
              <a:effectLst/>
              <a:latin typeface="Century Schoolbook" panose="02040604050505020304" pitchFamily="18" charset="0"/>
            </a:endParaRPr>
          </a:p>
        </p:txBody>
      </p:sp>
      <p:sp>
        <p:nvSpPr>
          <p:cNvPr id="6" name="Прямоугольник 5"/>
          <p:cNvSpPr/>
          <p:nvPr/>
        </p:nvSpPr>
        <p:spPr>
          <a:xfrm>
            <a:off x="852672" y="632346"/>
            <a:ext cx="6096000" cy="3170099"/>
          </a:xfrm>
          <a:prstGeom prst="rect">
            <a:avLst/>
          </a:prstGeom>
        </p:spPr>
        <p:txBody>
          <a:bodyPr>
            <a:spAutoFit/>
          </a:bodyPr>
          <a:lstStyle/>
          <a:p>
            <a:pPr marL="171450" indent="-171450" algn="just">
              <a:spcAft>
                <a:spcPts val="0"/>
              </a:spcAft>
              <a:buFont typeface="Wingdings" panose="05000000000000000000" pitchFamily="2" charset="2"/>
              <a:buChar char="Ø"/>
            </a:pPr>
            <a:r>
              <a:rPr lang="ru-RU" sz="1000" b="1" u="sng" dirty="0">
                <a:latin typeface="Century Schoolbook" panose="02040604050505020304" pitchFamily="18" charset="0"/>
              </a:rPr>
              <a:t>по основным образовательным программам высшего образования:</a:t>
            </a:r>
          </a:p>
          <a:p>
            <a:pPr algn="just">
              <a:spcAft>
                <a:spcPts val="0"/>
              </a:spcAft>
            </a:pPr>
            <a:r>
              <a:rPr lang="ru-RU" sz="1000" dirty="0">
                <a:latin typeface="Century Schoolbook" panose="02040604050505020304" pitchFamily="18" charset="0"/>
              </a:rPr>
              <a:t>- </a:t>
            </a:r>
            <a:r>
              <a:rPr lang="ru-RU" sz="1000" dirty="0" err="1">
                <a:latin typeface="Century Schoolbook" panose="02040604050505020304" pitchFamily="18" charset="0"/>
              </a:rPr>
              <a:t>Двудипломное</a:t>
            </a:r>
            <a:r>
              <a:rPr lang="ru-RU" sz="1000" dirty="0">
                <a:latin typeface="Century Schoolbook" panose="02040604050505020304" pitchFamily="18" charset="0"/>
              </a:rPr>
              <a:t> образование по направлению подготовки 44.04.01 Педагогическое образование, профиль «Современные технологии в преподавании биологии» (ГОУ ВО МО «Государственный гуманитарно-технологический университет» (ГГТУ), РФ) и по образовательной программе «7М05101 Биология» (Некоммерческое акционерное общество «</a:t>
            </a:r>
            <a:r>
              <a:rPr lang="ru-RU" sz="1000" dirty="0" err="1">
                <a:latin typeface="Century Schoolbook" panose="02040604050505020304" pitchFamily="18" charset="0"/>
              </a:rPr>
              <a:t>Костанайский</a:t>
            </a:r>
            <a:r>
              <a:rPr lang="ru-RU" sz="1000" dirty="0">
                <a:latin typeface="Century Schoolbook" panose="02040604050505020304" pitchFamily="18" charset="0"/>
              </a:rPr>
              <a:t> региональный университет им. А. </a:t>
            </a:r>
            <a:r>
              <a:rPr lang="ru-RU" sz="1000" dirty="0" err="1">
                <a:latin typeface="Century Schoolbook" panose="02040604050505020304" pitchFamily="18" charset="0"/>
              </a:rPr>
              <a:t>Байтурсынова</a:t>
            </a:r>
            <a:r>
              <a:rPr lang="ru-RU" sz="1000" dirty="0">
                <a:latin typeface="Century Schoolbook" panose="02040604050505020304" pitchFamily="18" charset="0"/>
              </a:rPr>
              <a:t>» Министерства образования и науки Республики Казахстан, Республика Казахстан, г. </a:t>
            </a:r>
            <a:r>
              <a:rPr lang="ru-RU" sz="1000" dirty="0" err="1">
                <a:latin typeface="Century Schoolbook" panose="02040604050505020304" pitchFamily="18" charset="0"/>
              </a:rPr>
              <a:t>Костанай</a:t>
            </a:r>
            <a:r>
              <a:rPr lang="ru-RU" sz="1000" dirty="0">
                <a:latin typeface="Century Schoolbook" panose="02040604050505020304" pitchFamily="18" charset="0"/>
              </a:rPr>
              <a:t>) – 1 чел.</a:t>
            </a:r>
          </a:p>
          <a:p>
            <a:pPr algn="just">
              <a:spcAft>
                <a:spcPts val="0"/>
              </a:spcAft>
            </a:pPr>
            <a:r>
              <a:rPr lang="ru-RU" sz="1000" dirty="0">
                <a:latin typeface="Century Schoolbook" panose="02040604050505020304" pitchFamily="18" charset="0"/>
              </a:rPr>
              <a:t>-  Программы международного межвузовского академического обмена в онлайн-формате в рамках проекта «Партнерство в образовании» на базе ГГТУ для студентов </a:t>
            </a:r>
            <a:r>
              <a:rPr lang="ru-RU" sz="1000" dirty="0" err="1">
                <a:latin typeface="Century Schoolbook" panose="02040604050505020304" pitchFamily="18" charset="0"/>
              </a:rPr>
              <a:t>Костанайского</a:t>
            </a:r>
            <a:r>
              <a:rPr lang="ru-RU" sz="1000" dirty="0">
                <a:latin typeface="Century Schoolbook" panose="02040604050505020304" pitchFamily="18" charset="0"/>
              </a:rPr>
              <a:t> регионального университета им. А. </a:t>
            </a:r>
            <a:r>
              <a:rPr lang="ru-RU" sz="1000" dirty="0" err="1">
                <a:latin typeface="Century Schoolbook" panose="02040604050505020304" pitchFamily="18" charset="0"/>
              </a:rPr>
              <a:t>Байтурсынова</a:t>
            </a:r>
            <a:r>
              <a:rPr lang="ru-RU" sz="1000" dirty="0">
                <a:latin typeface="Century Schoolbook" panose="02040604050505020304" pitchFamily="18" charset="0"/>
              </a:rPr>
              <a:t> (Казахстан) – 225 чел.</a:t>
            </a:r>
          </a:p>
          <a:p>
            <a:pPr algn="just">
              <a:spcAft>
                <a:spcPts val="0"/>
              </a:spcAft>
            </a:pPr>
            <a:r>
              <a:rPr lang="ru-RU" sz="1000" dirty="0">
                <a:latin typeface="Century Schoolbook" panose="02040604050505020304" pitchFamily="18" charset="0"/>
              </a:rPr>
              <a:t>- Профессиональные онлайн-стажировки (Казахстан) на базе ГГТУ для магистрантов </a:t>
            </a:r>
            <a:r>
              <a:rPr lang="ru-RU" sz="1000" dirty="0" err="1">
                <a:latin typeface="Century Schoolbook" panose="02040604050505020304" pitchFamily="18" charset="0"/>
              </a:rPr>
              <a:t>Костанайского</a:t>
            </a:r>
            <a:r>
              <a:rPr lang="ru-RU" sz="1000" dirty="0">
                <a:latin typeface="Century Schoolbook" panose="02040604050505020304" pitchFamily="18" charset="0"/>
              </a:rPr>
              <a:t> регионального университета им. А. </a:t>
            </a:r>
            <a:r>
              <a:rPr lang="ru-RU" sz="1000" dirty="0" err="1">
                <a:latin typeface="Century Schoolbook" panose="02040604050505020304" pitchFamily="18" charset="0"/>
              </a:rPr>
              <a:t>Байтурсынова</a:t>
            </a:r>
            <a:r>
              <a:rPr lang="ru-RU" sz="1000" dirty="0">
                <a:latin typeface="Century Schoolbook" panose="02040604050505020304" pitchFamily="18" charset="0"/>
              </a:rPr>
              <a:t> (Казахстан) – 38 чел.</a:t>
            </a:r>
          </a:p>
          <a:p>
            <a:pPr algn="just">
              <a:spcAft>
                <a:spcPts val="0"/>
              </a:spcAft>
            </a:pPr>
            <a:r>
              <a:rPr lang="ru-RU" sz="1000" dirty="0">
                <a:latin typeface="Century Schoolbook" panose="02040604050505020304" pitchFamily="18" charset="0"/>
              </a:rPr>
              <a:t>- Международный научно-методический семинар (Казахстан) – 20 чел. </a:t>
            </a:r>
          </a:p>
          <a:p>
            <a:pPr algn="just">
              <a:spcAft>
                <a:spcPts val="0"/>
              </a:spcAft>
            </a:pPr>
            <a:r>
              <a:rPr lang="ru-RU" sz="1000" dirty="0">
                <a:latin typeface="Century Schoolbook" panose="02040604050505020304" pitchFamily="18" charset="0"/>
              </a:rPr>
              <a:t>Б) по основным образовательным программам среднего профессионального образования: </a:t>
            </a:r>
          </a:p>
          <a:p>
            <a:pPr algn="just">
              <a:spcAft>
                <a:spcPts val="0"/>
              </a:spcAft>
            </a:pPr>
            <a:r>
              <a:rPr lang="ru-RU" sz="1000" dirty="0">
                <a:latin typeface="Century Schoolbook" panose="02040604050505020304" pitchFamily="18" charset="0"/>
              </a:rPr>
              <a:t>- Профессиональная онлайн-стажировка на базе Гуманитарно-педагогического колледжа ГГТУ для студентов Государственного учреждения образования «Минский городской педагогический колледж» (Беларусь) – 29 чел. </a:t>
            </a:r>
          </a:p>
          <a:p>
            <a:pPr algn="just">
              <a:spcAft>
                <a:spcPts val="0"/>
              </a:spcAft>
            </a:pPr>
            <a:r>
              <a:rPr lang="ru-RU" sz="1000" dirty="0">
                <a:latin typeface="Century Schoolbook" panose="02040604050505020304" pitchFamily="18" charset="0"/>
              </a:rPr>
              <a:t>- Мероприятия – конференции, круглые столы, форумы - в онлайн-формате (АТО </a:t>
            </a:r>
            <a:r>
              <a:rPr lang="ru-RU" sz="1000" dirty="0" err="1">
                <a:latin typeface="Century Schoolbook" panose="02040604050505020304" pitchFamily="18" charset="0"/>
              </a:rPr>
              <a:t>Гагаузия</a:t>
            </a:r>
            <a:r>
              <a:rPr lang="ru-RU" sz="1000" dirty="0">
                <a:latin typeface="Century Schoolbook" panose="02040604050505020304" pitchFamily="18" charset="0"/>
              </a:rPr>
              <a:t> в составе Республики Молдова, Беларусь, Казахстан, Приднестровская Молдавская Республика) – 62 чел.</a:t>
            </a:r>
            <a:endParaRPr lang="ru-RU" sz="1000" dirty="0">
              <a:effectLst/>
              <a:latin typeface="Century Schoolbook" panose="02040604050505020304" pitchFamily="18" charset="0"/>
            </a:endParaRPr>
          </a:p>
        </p:txBody>
      </p:sp>
      <p:sp>
        <p:nvSpPr>
          <p:cNvPr id="7" name="Прямоугольник 6"/>
          <p:cNvSpPr/>
          <p:nvPr/>
        </p:nvSpPr>
        <p:spPr>
          <a:xfrm>
            <a:off x="641573" y="4251114"/>
            <a:ext cx="6247687" cy="2597634"/>
          </a:xfrm>
          <a:prstGeom prst="rect">
            <a:avLst/>
          </a:prstGeom>
        </p:spPr>
        <p:txBody>
          <a:bodyPr wrap="square">
            <a:spAutoFit/>
          </a:bodyPr>
          <a:lstStyle/>
          <a:p>
            <a:pPr marL="171450" indent="9525">
              <a:spcAft>
                <a:spcPts val="0"/>
              </a:spcAft>
              <a:buFont typeface="Wingdings" panose="05000000000000000000" pitchFamily="2" charset="2"/>
              <a:buChar char="Ø"/>
            </a:pPr>
            <a:r>
              <a:rPr lang="ru-RU" sz="1000" b="1" u="sng" dirty="0">
                <a:latin typeface="Century Schoolbook" panose="02040604050505020304" pitchFamily="18" charset="0"/>
              </a:rPr>
              <a:t> по основным образовательным программам высшего образования:</a:t>
            </a:r>
          </a:p>
          <a:p>
            <a:pPr marL="180975" algn="just">
              <a:spcAft>
                <a:spcPts val="0"/>
              </a:spcAft>
            </a:pPr>
            <a:r>
              <a:rPr lang="ru-RU" sz="1000" dirty="0">
                <a:latin typeface="Century Schoolbook" panose="02040604050505020304" pitchFamily="18" charset="0"/>
              </a:rPr>
              <a:t>- Преподавательская деятельность в ГГТУ (Нигерия) – 1 преподаватель работает в ГГТУ в очном формате с 01.01.2022 по настоящее время. </a:t>
            </a:r>
          </a:p>
          <a:p>
            <a:pPr marL="180975" algn="just">
              <a:spcAft>
                <a:spcPts val="0"/>
              </a:spcAft>
            </a:pPr>
            <a:r>
              <a:rPr lang="ru-RU" sz="1000" dirty="0">
                <a:latin typeface="Century Schoolbook" panose="02040604050505020304" pitchFamily="18" charset="0"/>
              </a:rPr>
              <a:t>- Международный научно-методический семинар в очном и онлайн-форматах (Беларусь, Казахстан) – 21 чел.</a:t>
            </a:r>
          </a:p>
          <a:p>
            <a:pPr marL="180975" algn="just">
              <a:spcAft>
                <a:spcPts val="0"/>
              </a:spcAft>
              <a:buFont typeface="Wingdings" panose="05000000000000000000" pitchFamily="2" charset="2"/>
              <a:buChar char="Ø"/>
            </a:pPr>
            <a:r>
              <a:rPr lang="ru-RU" sz="1000" b="1" u="sng" dirty="0">
                <a:latin typeface="Century Schoolbook" panose="02040604050505020304" pitchFamily="18" charset="0"/>
              </a:rPr>
              <a:t> по основным образовательным программам среднего профессионального образования: </a:t>
            </a:r>
          </a:p>
          <a:p>
            <a:pPr marL="180975" algn="just">
              <a:spcAft>
                <a:spcPts val="0"/>
              </a:spcAft>
            </a:pPr>
            <a:r>
              <a:rPr lang="ru-RU" sz="1000" dirty="0">
                <a:latin typeface="Century Schoolbook" panose="02040604050505020304" pitchFamily="18" charset="0"/>
              </a:rPr>
              <a:t>- Профессиональная онлайн-стажировка на базе Гуманитарно-педагогического колледжа ГГТУ для преподавателей Государственного учреждения образования «Минский городской педагогический колледж» (Беларусь)– 29 чел.</a:t>
            </a:r>
          </a:p>
          <a:p>
            <a:pPr marL="180975" algn="just">
              <a:spcAft>
                <a:spcPts val="0"/>
              </a:spcAft>
            </a:pPr>
            <a:r>
              <a:rPr lang="ru-RU" sz="1000" dirty="0">
                <a:latin typeface="Century Schoolbook" panose="02040604050505020304" pitchFamily="18" charset="0"/>
              </a:rPr>
              <a:t>- Мероприятия - конференции, круглые столы - в онлайн-формате (Беларусь, Казахстан, Приднестровская Молдавская Республика) – 8 чел.</a:t>
            </a:r>
          </a:p>
          <a:p>
            <a:pPr marL="180975" algn="just">
              <a:lnSpc>
                <a:spcPct val="107000"/>
              </a:lnSpc>
              <a:spcAft>
                <a:spcPts val="0"/>
              </a:spcAft>
            </a:pPr>
            <a:r>
              <a:rPr lang="ru-RU" sz="1000" dirty="0">
                <a:latin typeface="Century Schoolbook" panose="02040604050505020304" pitchFamily="18" charset="0"/>
                <a:ea typeface="Calibri" panose="020F0502020204030204" pitchFamily="34" charset="0"/>
              </a:rPr>
              <a:t>На регулярной основе ГГТУ выступает площадкой для проведения международных научных и культурных мероприятий: научных конференций, семинаров, круглых столов, совещаний, деятельности рабочих групп и др. В свою очередь обучающиеся и сотрудники ГГТУ постоянно принимают участие в зарубежных научных и культурных событиях.</a:t>
            </a:r>
            <a:endParaRPr lang="ru-RU" sz="1000" dirty="0">
              <a:effectLst/>
              <a:latin typeface="Century Schoolbook" panose="02040604050505020304" pitchFamily="18" charset="0"/>
              <a:ea typeface="Calibri" panose="020F0502020204030204" pitchFamily="34" charset="0"/>
            </a:endParaRPr>
          </a:p>
        </p:txBody>
      </p:sp>
      <p:sp>
        <p:nvSpPr>
          <p:cNvPr id="8" name="Прямоугольник 7"/>
          <p:cNvSpPr/>
          <p:nvPr/>
        </p:nvSpPr>
        <p:spPr>
          <a:xfrm>
            <a:off x="641574" y="3985569"/>
            <a:ext cx="9912350" cy="276999"/>
          </a:xfrm>
          <a:prstGeom prst="rect">
            <a:avLst/>
          </a:prstGeom>
        </p:spPr>
        <p:txBody>
          <a:bodyPr wrap="square">
            <a:spAutoFit/>
          </a:bodyPr>
          <a:lstStyle/>
          <a:p>
            <a:pPr marL="171450" indent="-171450">
              <a:spcAft>
                <a:spcPts val="0"/>
              </a:spcAft>
              <a:buFont typeface="Wingdings" panose="05000000000000000000" pitchFamily="2" charset="2"/>
              <a:buChar char="v"/>
            </a:pPr>
            <a:r>
              <a:rPr lang="ru-RU" sz="1200" b="1" dirty="0">
                <a:latin typeface="Century Schoolbook" panose="02040604050505020304" pitchFamily="18" charset="0"/>
              </a:rPr>
              <a:t> Входящая международная мобильность преподавателей и административного персонала</a:t>
            </a:r>
            <a:endParaRPr lang="ru-RU" sz="1200" dirty="0">
              <a:latin typeface="Century Schoolbook" panose="02040604050505020304" pitchFamily="18" charset="0"/>
            </a:endParaRPr>
          </a:p>
        </p:txBody>
      </p:sp>
      <p:grpSp>
        <p:nvGrpSpPr>
          <p:cNvPr id="9" name="Gruppieren 19">
            <a:extLst>
              <a:ext uri="{FF2B5EF4-FFF2-40B4-BE49-F238E27FC236}">
                <a16:creationId xmlns:a16="http://schemas.microsoft.com/office/drawing/2014/main" id="{4E0682D6-1DF2-CB7A-EC53-D8E5BD7E3595}"/>
              </a:ext>
            </a:extLst>
          </p:cNvPr>
          <p:cNvGrpSpPr/>
          <p:nvPr/>
        </p:nvGrpSpPr>
        <p:grpSpPr>
          <a:xfrm>
            <a:off x="767787" y="3550536"/>
            <a:ext cx="10942173" cy="528907"/>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10" name="Pfeil nach links 15">
              <a:extLst>
                <a:ext uri="{FF2B5EF4-FFF2-40B4-BE49-F238E27FC236}">
                  <a16:creationId xmlns:a16="http://schemas.microsoft.com/office/drawing/2014/main" id="{557C2734-613D-83D0-2FD4-9EBCE2AFD593}"/>
                </a:ext>
              </a:extLst>
            </p:cNvPr>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11" name="Pfeil nach links 16">
              <a:extLst>
                <a:ext uri="{FF2B5EF4-FFF2-40B4-BE49-F238E27FC236}">
                  <a16:creationId xmlns:a16="http://schemas.microsoft.com/office/drawing/2014/main" id="{50170217-93D3-BCCC-CCF6-916F27EB4BAB}"/>
                </a:ext>
              </a:extLst>
            </p:cNvPr>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pic>
        <p:nvPicPr>
          <p:cNvPr id="12" name="Рисунок 11"/>
          <p:cNvPicPr/>
          <p:nvPr/>
        </p:nvPicPr>
        <p:blipFill>
          <a:blip r:embed="rId3" cstate="print">
            <a:extLst>
              <a:ext uri="{28A0092B-C50C-407E-A947-70E740481C1C}">
                <a14:useLocalDpi xmlns:a14="http://schemas.microsoft.com/office/drawing/2010/main" val="0"/>
              </a:ext>
            </a:extLst>
          </a:blip>
          <a:stretch>
            <a:fillRect/>
          </a:stretch>
        </p:blipFill>
        <p:spPr>
          <a:xfrm>
            <a:off x="7159770" y="586487"/>
            <a:ext cx="2289743" cy="1571035"/>
          </a:xfrm>
          <a:prstGeom prst="rect">
            <a:avLst/>
          </a:prstGeom>
        </p:spPr>
      </p:pic>
      <p:pic>
        <p:nvPicPr>
          <p:cNvPr id="13" name="Рисунок 12"/>
          <p:cNvPicPr/>
          <p:nvPr/>
        </p:nvPicPr>
        <p:blipFill>
          <a:blip r:embed="rId4" cstate="print">
            <a:extLst>
              <a:ext uri="{28A0092B-C50C-407E-A947-70E740481C1C}">
                <a14:useLocalDpi xmlns:a14="http://schemas.microsoft.com/office/drawing/2010/main" val="0"/>
              </a:ext>
            </a:extLst>
          </a:blip>
          <a:stretch>
            <a:fillRect/>
          </a:stretch>
        </p:blipFill>
        <p:spPr>
          <a:xfrm>
            <a:off x="9137848" y="1674065"/>
            <a:ext cx="2490230" cy="1670085"/>
          </a:xfrm>
          <a:prstGeom prst="rect">
            <a:avLst/>
          </a:prstGeom>
        </p:spPr>
      </p:pic>
      <p:pic>
        <p:nvPicPr>
          <p:cNvPr id="14" name="Рисунок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6" y="-9252"/>
            <a:ext cx="641575" cy="6858000"/>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6666" y="4425120"/>
            <a:ext cx="2047798" cy="1542221"/>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6004" y="4884608"/>
            <a:ext cx="2383956" cy="1787967"/>
          </a:xfrm>
          <a:prstGeom prst="rect">
            <a:avLst/>
          </a:prstGeom>
        </p:spPr>
      </p:pic>
      <p:sp>
        <p:nvSpPr>
          <p:cNvPr id="16" name="Прямоугольник 15"/>
          <p:cNvSpPr/>
          <p:nvPr/>
        </p:nvSpPr>
        <p:spPr>
          <a:xfrm>
            <a:off x="8249505" y="3439726"/>
            <a:ext cx="2400016" cy="215444"/>
          </a:xfrm>
          <a:prstGeom prst="rect">
            <a:avLst/>
          </a:prstGeom>
        </p:spPr>
        <p:txBody>
          <a:bodyPr wrap="none">
            <a:spAutoFit/>
          </a:bodyPr>
          <a:lstStyle/>
          <a:p>
            <a:r>
              <a:rPr lang="ru-RU" sz="800" b="1" dirty="0" smtClean="0">
                <a:latin typeface="Century Schoolbook" panose="02040604050505020304" pitchFamily="18" charset="0"/>
              </a:rPr>
              <a:t>Международная </a:t>
            </a:r>
            <a:r>
              <a:rPr lang="ru-RU" sz="800" b="1" dirty="0">
                <a:latin typeface="Century Schoolbook" panose="02040604050505020304" pitchFamily="18" charset="0"/>
              </a:rPr>
              <a:t>мобильность студентов</a:t>
            </a:r>
            <a:endParaRPr lang="ru-RU" sz="800" dirty="0"/>
          </a:p>
        </p:txBody>
      </p:sp>
      <p:sp>
        <p:nvSpPr>
          <p:cNvPr id="17" name="Прямоугольник 16"/>
          <p:cNvSpPr/>
          <p:nvPr/>
        </p:nvSpPr>
        <p:spPr>
          <a:xfrm>
            <a:off x="7316666" y="6133107"/>
            <a:ext cx="1923607" cy="461665"/>
          </a:xfrm>
          <a:prstGeom prst="rect">
            <a:avLst/>
          </a:prstGeom>
        </p:spPr>
        <p:txBody>
          <a:bodyPr wrap="square">
            <a:spAutoFit/>
          </a:bodyPr>
          <a:lstStyle/>
          <a:p>
            <a:pPr algn="ctr"/>
            <a:r>
              <a:rPr lang="ru-RU" sz="800" b="1" dirty="0" smtClean="0">
                <a:latin typeface="Century Schoolbook" panose="02040604050505020304" pitchFamily="18" charset="0"/>
              </a:rPr>
              <a:t>Международная </a:t>
            </a:r>
            <a:r>
              <a:rPr lang="ru-RU" sz="800" b="1" dirty="0">
                <a:latin typeface="Century Schoolbook" panose="02040604050505020304" pitchFamily="18" charset="0"/>
              </a:rPr>
              <a:t>мобильность преподавателей и административного персонала</a:t>
            </a:r>
            <a:endParaRPr lang="ru-RU" sz="800" dirty="0"/>
          </a:p>
        </p:txBody>
      </p:sp>
      <p:sp>
        <p:nvSpPr>
          <p:cNvPr id="19" name="Прямоугольник 18"/>
          <p:cNvSpPr/>
          <p:nvPr/>
        </p:nvSpPr>
        <p:spPr>
          <a:xfrm>
            <a:off x="4074411" y="29720"/>
            <a:ext cx="4227439" cy="369332"/>
          </a:xfrm>
          <a:prstGeom prst="rect">
            <a:avLst/>
          </a:prstGeom>
        </p:spPr>
        <p:txBody>
          <a:bodyPr wrap="none">
            <a:spAutoFit/>
          </a:bodyPr>
          <a:lstStyle/>
          <a:p>
            <a:r>
              <a:rPr lang="ru-RU" b="1" dirty="0">
                <a:latin typeface="Century Schoolbook" panose="02040604050505020304" pitchFamily="18" charset="0"/>
                <a:ea typeface="Calibri" panose="020F0502020204030204" pitchFamily="34" charset="0"/>
              </a:rPr>
              <a:t>Международное сотрудничество</a:t>
            </a:r>
            <a:endParaRPr lang="ru-RU" b="1" dirty="0">
              <a:latin typeface="Century Schoolbook" panose="02040604050505020304" pitchFamily="18" charset="0"/>
            </a:endParaRPr>
          </a:p>
        </p:txBody>
      </p:sp>
    </p:spTree>
    <p:extLst>
      <p:ext uri="{BB962C8B-B14F-4D97-AF65-F5344CB8AC3E}">
        <p14:creationId xmlns:p14="http://schemas.microsoft.com/office/powerpoint/2010/main" val="42070197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par>
                                <p:cTn id="18" presetID="6"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6"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circle(in)">
                                      <p:cBhvr>
                                        <p:cTn id="47" dur="2000"/>
                                        <p:tgtEl>
                                          <p:spTgt spid="5"/>
                                        </p:tgtEl>
                                      </p:cBhvr>
                                    </p:animEffect>
                                  </p:childTnLst>
                                </p:cTn>
                              </p:par>
                              <p:par>
                                <p:cTn id="48" presetID="6" presetClass="entr" presetSubtype="16"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circle(in)">
                                      <p:cBhvr>
                                        <p:cTn id="50" dur="2000"/>
                                        <p:tgtEl>
                                          <p:spTgt spid="15"/>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6FF9F28-3956-2654-6209-683F7797DA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08399">
            <a:off x="10854031" y="200074"/>
            <a:ext cx="1427524" cy="542459"/>
          </a:xfrm>
          <a:prstGeom prst="rect">
            <a:avLst/>
          </a:prstGeom>
        </p:spPr>
      </p:pic>
      <p:sp>
        <p:nvSpPr>
          <p:cNvPr id="4" name="Прямоугольник 3"/>
          <p:cNvSpPr/>
          <p:nvPr/>
        </p:nvSpPr>
        <p:spPr>
          <a:xfrm>
            <a:off x="800100" y="471303"/>
            <a:ext cx="6096000" cy="1015663"/>
          </a:xfrm>
          <a:prstGeom prst="rect">
            <a:avLst/>
          </a:prstGeom>
        </p:spPr>
        <p:txBody>
          <a:bodyPr>
            <a:spAutoFit/>
          </a:bodyPr>
          <a:lstStyle/>
          <a:p>
            <a:pPr marL="180975" indent="-180975">
              <a:spcAft>
                <a:spcPts val="0"/>
              </a:spcAft>
              <a:buFont typeface="Arial" panose="020B0604020202020204" pitchFamily="34" charset="0"/>
              <a:buChar char="•"/>
            </a:pPr>
            <a:r>
              <a:rPr lang="ru-RU" sz="1000" dirty="0">
                <a:latin typeface="Century Schoolbook" panose="02040604050505020304" pitchFamily="18" charset="0"/>
              </a:rPr>
              <a:t>В университете функционирует </a:t>
            </a:r>
            <a:r>
              <a:rPr lang="ru-RU" sz="1000" b="1" dirty="0">
                <a:latin typeface="Century Schoolbook" panose="02040604050505020304" pitchFamily="18" charset="0"/>
              </a:rPr>
              <a:t>12 специализированных Центров, студенческих объединений и волонтерских отрядов</a:t>
            </a:r>
            <a:r>
              <a:rPr lang="ru-RU" sz="1000" dirty="0">
                <a:latin typeface="Century Schoolbook" panose="02040604050505020304" pitchFamily="18" charset="0"/>
              </a:rPr>
              <a:t>, принимающих активное участие в организации </a:t>
            </a:r>
            <a:r>
              <a:rPr lang="ru-RU" sz="1000" dirty="0" err="1">
                <a:latin typeface="Century Schoolbook" panose="02040604050505020304" pitchFamily="18" charset="0"/>
              </a:rPr>
              <a:t>внеучебной</a:t>
            </a:r>
            <a:r>
              <a:rPr lang="ru-RU" sz="1000" dirty="0">
                <a:latin typeface="Century Schoolbook" panose="02040604050505020304" pitchFamily="18" charset="0"/>
              </a:rPr>
              <a:t> работы со студентами. К числу наиболее популярных в студенческой среде структур относятся: педагогический отряд, эко-отряд, Центр </a:t>
            </a:r>
            <a:r>
              <a:rPr lang="ru-RU" sz="1000" dirty="0" err="1">
                <a:latin typeface="Century Schoolbook" panose="02040604050505020304" pitchFamily="18" charset="0"/>
              </a:rPr>
              <a:t>волонтерства</a:t>
            </a:r>
            <a:r>
              <a:rPr lang="ru-RU" sz="1000" dirty="0">
                <a:latin typeface="Century Schoolbook" panose="02040604050505020304" pitchFamily="18" charset="0"/>
              </a:rPr>
              <a:t> и добровольчества ГГТУ (направления социальное, </a:t>
            </a:r>
            <a:r>
              <a:rPr lang="en-US" sz="1000" dirty="0">
                <a:latin typeface="Century Schoolbook" panose="02040604050505020304" pitchFamily="18" charset="0"/>
              </a:rPr>
              <a:t>event</a:t>
            </a:r>
            <a:r>
              <a:rPr lang="ru-RU" sz="1000" dirty="0">
                <a:latin typeface="Century Schoolbook" panose="02040604050505020304" pitchFamily="18" charset="0"/>
              </a:rPr>
              <a:t>, педагогическое, </a:t>
            </a:r>
            <a:r>
              <a:rPr lang="ru-RU" sz="1000" dirty="0" err="1">
                <a:latin typeface="Century Schoolbook" panose="02040604050505020304" pitchFamily="18" charset="0"/>
              </a:rPr>
              <a:t>зоо-волонтерство</a:t>
            </a:r>
            <a:r>
              <a:rPr lang="ru-RU" sz="1000" dirty="0">
                <a:latin typeface="Century Schoolbook" panose="02040604050505020304" pitchFamily="18" charset="0"/>
              </a:rPr>
              <a:t>), студенческий </a:t>
            </a:r>
            <a:r>
              <a:rPr lang="ru-RU" sz="1000" dirty="0" err="1">
                <a:latin typeface="Century Schoolbook" panose="02040604050505020304" pitchFamily="18" charset="0"/>
              </a:rPr>
              <a:t>медиацентр</a:t>
            </a:r>
            <a:r>
              <a:rPr lang="ru-RU" sz="1000" dirty="0">
                <a:latin typeface="Century Schoolbook" panose="02040604050505020304" pitchFamily="18" charset="0"/>
              </a:rPr>
              <a:t> «#</a:t>
            </a:r>
            <a:r>
              <a:rPr lang="ru-RU" sz="1000" dirty="0" err="1">
                <a:latin typeface="Century Schoolbook" panose="02040604050505020304" pitchFamily="18" charset="0"/>
              </a:rPr>
              <a:t>ГГТУ_Медиа</a:t>
            </a:r>
            <a:r>
              <a:rPr lang="ru-RU" sz="1000" dirty="0">
                <a:latin typeface="Century Schoolbook" panose="02040604050505020304" pitchFamily="18" charset="0"/>
              </a:rPr>
              <a:t>».</a:t>
            </a:r>
            <a:endParaRPr lang="ru-RU" sz="1000" dirty="0">
              <a:effectLst/>
              <a:latin typeface="Century Schoolbook" panose="02040604050505020304" pitchFamily="18" charset="0"/>
            </a:endParaRPr>
          </a:p>
        </p:txBody>
      </p:sp>
      <p:sp>
        <p:nvSpPr>
          <p:cNvPr id="5" name="Прямоугольник 4"/>
          <p:cNvSpPr/>
          <p:nvPr/>
        </p:nvSpPr>
        <p:spPr>
          <a:xfrm>
            <a:off x="800100" y="1486966"/>
            <a:ext cx="6096000" cy="1323439"/>
          </a:xfrm>
          <a:prstGeom prst="rect">
            <a:avLst/>
          </a:prstGeom>
        </p:spPr>
        <p:txBody>
          <a:bodyPr>
            <a:spAutoFit/>
          </a:bodyPr>
          <a:lstStyle/>
          <a:p>
            <a:pPr marL="180975" indent="-180975">
              <a:spcAft>
                <a:spcPts val="0"/>
              </a:spcAft>
              <a:buFont typeface="Arial" panose="020B0604020202020204" pitchFamily="34" charset="0"/>
              <a:buChar char="•"/>
            </a:pPr>
            <a:r>
              <a:rPr lang="ru-RU" sz="1000" dirty="0">
                <a:latin typeface="Century Schoolbook" panose="02040604050505020304" pitchFamily="18" charset="0"/>
              </a:rPr>
              <a:t>Приоритетным направлением формирования социокультурной среды университета наряду с творческой и общественно-воспитательной деятельностью стала комплексная </a:t>
            </a:r>
            <a:r>
              <a:rPr lang="ru-RU" sz="1000" b="1" dirty="0">
                <a:latin typeface="Century Schoolbook" panose="02040604050505020304" pitchFamily="18" charset="0"/>
              </a:rPr>
              <a:t>работа по гражданско-патриотическому воспитанию и социально значимой работе</a:t>
            </a:r>
            <a:r>
              <a:rPr lang="ru-RU" sz="1000" dirty="0">
                <a:latin typeface="Century Schoolbook" panose="02040604050505020304" pitchFamily="18" charset="0"/>
              </a:rPr>
              <a:t>.</a:t>
            </a:r>
          </a:p>
          <a:p>
            <a:pPr>
              <a:spcAft>
                <a:spcPts val="0"/>
              </a:spcAft>
            </a:pPr>
            <a:endParaRPr lang="ru-RU" sz="1000" dirty="0">
              <a:latin typeface="Century Schoolbook" panose="02040604050505020304" pitchFamily="18" charset="0"/>
            </a:endParaRPr>
          </a:p>
          <a:p>
            <a:pPr marL="171450" indent="-171450" fontAlgn="base">
              <a:spcAft>
                <a:spcPts val="0"/>
              </a:spcAft>
              <a:buFont typeface="Arial" panose="020B0604020202020204" pitchFamily="34" charset="0"/>
              <a:buChar char="•"/>
            </a:pPr>
            <a:r>
              <a:rPr lang="ru-RU" sz="1000" dirty="0">
                <a:latin typeface="Century Schoolbook" panose="02040604050505020304" pitchFamily="18" charset="0"/>
                <a:ea typeface="Calibri" panose="020F0502020204030204" pitchFamily="34" charset="0"/>
              </a:rPr>
              <a:t>Уже с 1 курса студенты вовлечены в волонтерскую и социально значимую работу, позволяющую реализовать такие направления деятельности, как духовно-нравственное воспитание, профилактика экстремизма, формирование культуры здорового образа жизни, информационно-публицистическая деятельность и пр. </a:t>
            </a:r>
            <a:endParaRPr lang="ru-RU" sz="1000" dirty="0">
              <a:effectLst/>
              <a:latin typeface="Century Schoolbook" panose="0204060405050502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69"/>
            <a:ext cx="641575" cy="6858000"/>
          </a:xfrm>
          <a:prstGeom prst="rect">
            <a:avLst/>
          </a:prstGeom>
        </p:spPr>
      </p:pic>
      <p:pic>
        <p:nvPicPr>
          <p:cNvPr id="8" name="Рисунок 7" descr="C:\Users\ao_gracheva\Desktop\Объявления\картинки\3JByN0yq0i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2100" y="1225829"/>
            <a:ext cx="2495550" cy="1869440"/>
          </a:xfrm>
          <a:prstGeom prst="rect">
            <a:avLst/>
          </a:prstGeom>
          <a:noFill/>
          <a:ln>
            <a:noFill/>
          </a:ln>
        </p:spPr>
      </p:pic>
      <p:pic>
        <p:nvPicPr>
          <p:cNvPr id="10" name="Рисунок 9" descr="C:\Users\ao_gracheva\Desktop\Объявления\картинки\4kZ1DNwXb6c.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4764" y="2602191"/>
            <a:ext cx="2345762" cy="1552680"/>
          </a:xfrm>
          <a:prstGeom prst="rect">
            <a:avLst/>
          </a:prstGeom>
          <a:noFill/>
          <a:ln>
            <a:noFill/>
          </a:ln>
        </p:spPr>
      </p:pic>
      <p:sp>
        <p:nvSpPr>
          <p:cNvPr id="11" name="Прямоугольник 10"/>
          <p:cNvSpPr/>
          <p:nvPr/>
        </p:nvSpPr>
        <p:spPr>
          <a:xfrm>
            <a:off x="800100" y="2810405"/>
            <a:ext cx="6096000" cy="2400657"/>
          </a:xfrm>
          <a:prstGeom prst="rect">
            <a:avLst/>
          </a:prstGeom>
        </p:spPr>
        <p:txBody>
          <a:bodyPr>
            <a:spAutoFit/>
          </a:bodyPr>
          <a:lstStyle/>
          <a:p>
            <a:pPr marL="171450" indent="-171450">
              <a:spcAft>
                <a:spcPts val="0"/>
              </a:spcAft>
              <a:buFont typeface="Arial" panose="020B0604020202020204" pitchFamily="34" charset="0"/>
              <a:buChar char="•"/>
            </a:pPr>
            <a:r>
              <a:rPr lang="ru-RU" sz="1000" dirty="0">
                <a:latin typeface="Century Schoolbook" panose="02040604050505020304" pitchFamily="18" charset="0"/>
              </a:rPr>
              <a:t>Волонтеры ГГТУ ведут активную деятельность, принимая участие в общеуниверситетских, городских, региональных и международных мероприятиях. </a:t>
            </a:r>
          </a:p>
          <a:p>
            <a:pPr>
              <a:spcAft>
                <a:spcPts val="0"/>
              </a:spcAft>
            </a:pPr>
            <a:endParaRPr lang="ru-RU" sz="1000" dirty="0">
              <a:latin typeface="Century Schoolbook" panose="02040604050505020304" pitchFamily="18" charset="0"/>
            </a:endParaRPr>
          </a:p>
          <a:p>
            <a:pPr marL="171450" indent="-171450">
              <a:spcAft>
                <a:spcPts val="0"/>
              </a:spcAft>
              <a:buFont typeface="Arial" panose="020B0604020202020204" pitchFamily="34" charset="0"/>
              <a:buChar char="•"/>
            </a:pPr>
            <a:r>
              <a:rPr lang="ru-RU" sz="1000" dirty="0">
                <a:latin typeface="Century Schoolbook" panose="02040604050505020304" pitchFamily="18" charset="0"/>
              </a:rPr>
              <a:t>Налажены тесные творческие связи и заключены договоры о сотрудничестве и взаимодействии с Российскими студенческими отрядами (РСО), Российским союзом молодежи РСМ, Избирательной комиссией Московской области, движением «Молодая гвардия», Центром «Истоки» МУ «Молодежный клуб </a:t>
            </a:r>
            <a:r>
              <a:rPr lang="ru-RU" sz="1000" dirty="0" err="1">
                <a:latin typeface="Century Schoolbook" panose="02040604050505020304" pitchFamily="18" charset="0"/>
              </a:rPr>
              <a:t>г.о</a:t>
            </a:r>
            <a:r>
              <a:rPr lang="ru-RU" sz="1000" dirty="0">
                <a:latin typeface="Century Schoolbook" panose="02040604050505020304" pitchFamily="18" charset="0"/>
              </a:rPr>
              <a:t>. Орехово-Зуево», Орехово-Зуевским благочинием и пр.</a:t>
            </a:r>
          </a:p>
          <a:p>
            <a:pPr>
              <a:spcAft>
                <a:spcPts val="0"/>
              </a:spcAft>
            </a:pPr>
            <a:endParaRPr lang="ru-RU" sz="1000" dirty="0">
              <a:latin typeface="Century Schoolbook" panose="02040604050505020304" pitchFamily="18" charset="0"/>
            </a:endParaRPr>
          </a:p>
          <a:p>
            <a:pPr marL="171450" indent="-171450">
              <a:spcAft>
                <a:spcPts val="0"/>
              </a:spcAft>
              <a:buFont typeface="Arial" panose="020B0604020202020204" pitchFamily="34" charset="0"/>
              <a:buChar char="•"/>
            </a:pPr>
            <a:r>
              <a:rPr lang="ru-RU" sz="1000" dirty="0">
                <a:latin typeface="Century Schoolbook" panose="02040604050505020304" pitchFamily="18" charset="0"/>
              </a:rPr>
              <a:t>Студент может реализовать свои способности в 15 творческих коллективах, студиях по интересам, спортивных секциях, объединяющих более 1000 человек. Это патриотический клуб «Я горжусь», студия художественного слова «</a:t>
            </a:r>
            <a:r>
              <a:rPr lang="ru-RU" sz="1000" dirty="0" err="1">
                <a:latin typeface="Century Schoolbook" panose="02040604050505020304" pitchFamily="18" charset="0"/>
              </a:rPr>
              <a:t>СТИХиЯ</a:t>
            </a:r>
            <a:r>
              <a:rPr lang="ru-RU" sz="1000" dirty="0">
                <a:latin typeface="Century Schoolbook" panose="02040604050505020304" pitchFamily="18" charset="0"/>
              </a:rPr>
              <a:t>», хореографическая студия, студенческий спортивный клуб «Лидер», вокальная студия, хореографический коллектив, интеллектуальный клуб, клуб журналистики, спортивные секции по волейболу, мини-футболу, баскетболу, аэробике, боксу, самбо и пр.</a:t>
            </a:r>
            <a:endParaRPr lang="ru-RU" sz="1000" dirty="0">
              <a:effectLst/>
              <a:latin typeface="Century Schoolbook" panose="02040604050505020304" pitchFamily="18" charset="0"/>
            </a:endParaRPr>
          </a:p>
        </p:txBody>
      </p:sp>
      <p:pic>
        <p:nvPicPr>
          <p:cNvPr id="12" name="Рисунок 11" descr="C:\Users\ao_gracheva\Pictures\LqWl1y4Vf0o.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3000" y="3588346"/>
            <a:ext cx="2424650" cy="1622716"/>
          </a:xfrm>
          <a:prstGeom prst="rect">
            <a:avLst/>
          </a:prstGeom>
          <a:noFill/>
          <a:ln>
            <a:noFill/>
          </a:ln>
        </p:spPr>
      </p:pic>
      <p:pic>
        <p:nvPicPr>
          <p:cNvPr id="13" name="Рисунок 12" descr="C:\Users\ao_gracheva\Pictures\qGT4GA5mrlA.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75182" y="4653944"/>
            <a:ext cx="2304927" cy="1653063"/>
          </a:xfrm>
          <a:prstGeom prst="rect">
            <a:avLst/>
          </a:prstGeom>
          <a:noFill/>
          <a:ln>
            <a:noFill/>
          </a:ln>
        </p:spPr>
      </p:pic>
      <p:sp>
        <p:nvSpPr>
          <p:cNvPr id="14" name="Прямоугольник 13"/>
          <p:cNvSpPr/>
          <p:nvPr/>
        </p:nvSpPr>
        <p:spPr>
          <a:xfrm>
            <a:off x="800100" y="5211062"/>
            <a:ext cx="6096000" cy="1169551"/>
          </a:xfrm>
          <a:prstGeom prst="rect">
            <a:avLst/>
          </a:prstGeom>
        </p:spPr>
        <p:txBody>
          <a:bodyPr>
            <a:spAutoFit/>
          </a:bodyPr>
          <a:lstStyle/>
          <a:p>
            <a:pPr marL="171450" indent="-171450">
              <a:spcAft>
                <a:spcPts val="0"/>
              </a:spcAft>
              <a:buFont typeface="Arial" panose="020B0604020202020204" pitchFamily="34" charset="0"/>
              <a:buChar char="•"/>
            </a:pPr>
            <a:r>
              <a:rPr lang="ru-RU" sz="1000" dirty="0">
                <a:latin typeface="Century Schoolbook" panose="02040604050505020304" pitchFamily="18" charset="0"/>
              </a:rPr>
              <a:t>В каждом колледже университета работает танцевальная и вокальная студия, организованы спортивные секции по волейболу, мини-футболу, баскетболу.</a:t>
            </a:r>
          </a:p>
          <a:p>
            <a:pPr>
              <a:spcAft>
                <a:spcPts val="0"/>
              </a:spcAft>
            </a:pPr>
            <a:endParaRPr lang="ru-RU" sz="1000" dirty="0">
              <a:latin typeface="Century Schoolbook" panose="02040604050505020304" pitchFamily="18" charset="0"/>
            </a:endParaRPr>
          </a:p>
          <a:p>
            <a:pPr marL="171450" indent="-171450">
              <a:spcAft>
                <a:spcPts val="0"/>
              </a:spcAft>
              <a:buFont typeface="Arial" panose="020B0604020202020204" pitchFamily="34" charset="0"/>
              <a:buChar char="•"/>
            </a:pPr>
            <a:r>
              <a:rPr lang="ru-RU" sz="1000" dirty="0">
                <a:latin typeface="Century Schoolbook" panose="02040604050505020304" pitchFamily="18" charset="0"/>
              </a:rPr>
              <a:t>Творческие коллективы университета являются организаторами и участниками церемоний открытия и закрытия областных мероприятий, таких как «Воспитатель года Подмосковья», «Педагогический дебют», «Областной студенческий праздник «Татьянин день».  Традиционным стало участие в фестивале «Студенческая весна Московской области». </a:t>
            </a:r>
          </a:p>
        </p:txBody>
      </p:sp>
      <p:pic>
        <p:nvPicPr>
          <p:cNvPr id="16" name="Рисунок 15" descr="C:\Users\ao_gracheva\Pictures\E3yYilubG5w.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5714" y="471303"/>
            <a:ext cx="2344395" cy="1666240"/>
          </a:xfrm>
          <a:prstGeom prst="rect">
            <a:avLst/>
          </a:prstGeom>
          <a:noFill/>
          <a:ln>
            <a:noFill/>
          </a:ln>
        </p:spPr>
      </p:pic>
      <p:sp>
        <p:nvSpPr>
          <p:cNvPr id="7" name="TextBox 6">
            <a:extLst>
              <a:ext uri="{FF2B5EF4-FFF2-40B4-BE49-F238E27FC236}">
                <a16:creationId xmlns:a16="http://schemas.microsoft.com/office/drawing/2014/main" id="{8DDBCF8A-213F-731F-C459-F88792284B9D}"/>
              </a:ext>
            </a:extLst>
          </p:cNvPr>
          <p:cNvSpPr txBox="1"/>
          <p:nvPr/>
        </p:nvSpPr>
        <p:spPr>
          <a:xfrm>
            <a:off x="8941002" y="6353276"/>
            <a:ext cx="2082132" cy="246221"/>
          </a:xfrm>
          <a:prstGeom prst="rect">
            <a:avLst/>
          </a:prstGeom>
          <a:noFill/>
        </p:spPr>
        <p:txBody>
          <a:bodyPr wrap="square">
            <a:spAutoFit/>
          </a:bodyPr>
          <a:lstStyle/>
          <a:p>
            <a:r>
              <a:rPr lang="ru-RU" sz="1000" dirty="0">
                <a:latin typeface="Century Schoolbook" panose="02040604050505020304" pitchFamily="18" charset="0"/>
              </a:rPr>
              <a:t>Воспитательные мероприятия</a:t>
            </a:r>
          </a:p>
        </p:txBody>
      </p:sp>
      <p:sp>
        <p:nvSpPr>
          <p:cNvPr id="15" name="Прямоугольник 14"/>
          <p:cNvSpPr/>
          <p:nvPr/>
        </p:nvSpPr>
        <p:spPr>
          <a:xfrm>
            <a:off x="4569521" y="-11328"/>
            <a:ext cx="3105337" cy="369332"/>
          </a:xfrm>
          <a:prstGeom prst="rect">
            <a:avLst/>
          </a:prstGeom>
        </p:spPr>
        <p:txBody>
          <a:bodyPr wrap="none">
            <a:spAutoFit/>
          </a:bodyPr>
          <a:lstStyle/>
          <a:p>
            <a:r>
              <a:rPr lang="ru-RU" b="1" dirty="0">
                <a:latin typeface="Century Schoolbook" panose="02040604050505020304" pitchFamily="18" charset="0"/>
              </a:rPr>
              <a:t>Воспитательная работа</a:t>
            </a:r>
          </a:p>
        </p:txBody>
      </p:sp>
    </p:spTree>
    <p:extLst>
      <p:ext uri="{BB962C8B-B14F-4D97-AF65-F5344CB8AC3E}">
        <p14:creationId xmlns:p14="http://schemas.microsoft.com/office/powerpoint/2010/main" val="14487108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par>
                                <p:cTn id="28" presetID="6"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par>
                                <p:cTn id="31" presetID="6" presetClass="entr" presetSubtype="16"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par>
                                <p:cTn id="34" presetID="6"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circle(in)">
                                      <p:cBhvr>
                                        <p:cTn id="36" dur="2000"/>
                                        <p:tgtEl>
                                          <p:spTgt spid="12"/>
                                        </p:tgtEl>
                                      </p:cBhvr>
                                    </p:animEffect>
                                  </p:childTnLst>
                                </p:cTn>
                              </p:par>
                              <p:par>
                                <p:cTn id="37" presetID="6"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4"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5" name="Прямоугольник 4"/>
          <p:cNvSpPr/>
          <p:nvPr/>
        </p:nvSpPr>
        <p:spPr>
          <a:xfrm>
            <a:off x="5618066" y="586627"/>
            <a:ext cx="5811797" cy="3170099"/>
          </a:xfrm>
          <a:prstGeom prst="rect">
            <a:avLst/>
          </a:prstGeom>
        </p:spPr>
        <p:txBody>
          <a:bodyPr wrap="square">
            <a:spAutoFit/>
          </a:bodyPr>
          <a:lstStyle/>
          <a:p>
            <a:pPr marL="171450" indent="-171450">
              <a:spcAft>
                <a:spcPts val="0"/>
              </a:spcAft>
              <a:buFont typeface="Arial" panose="020B0604020202020204" pitchFamily="34" charset="0"/>
              <a:buChar char="•"/>
            </a:pPr>
            <a:r>
              <a:rPr lang="ru-RU" sz="1000" dirty="0">
                <a:latin typeface="Century Schoolbook" panose="02040604050505020304" pitchFamily="18" charset="0"/>
              </a:rPr>
              <a:t>В университете активно функционирует </a:t>
            </a:r>
            <a:r>
              <a:rPr lang="ru-RU" sz="1000" b="1" dirty="0">
                <a:latin typeface="Century Schoolbook" panose="02040604050505020304" pitchFamily="18" charset="0"/>
              </a:rPr>
              <a:t>система студенческого самоуправления. </a:t>
            </a:r>
            <a:r>
              <a:rPr lang="ru-RU" sz="1000" dirty="0">
                <a:latin typeface="Century Schoolbook" panose="02040604050505020304" pitchFamily="18" charset="0"/>
              </a:rPr>
              <a:t>Студенческий актив ГГТУ насчитывает более 100 человек. Действуют два основных органа студенческого самоуправления – Студенческий совет ГГТУ (8 участников), Студенческое профсоюзное бюро. По инициативе студентов проводятся массовые волонтерские акции «День донора», региональный этап Московского областного конкурса «Юный друг полиции», социальная акция «Сердце отдаю детям», социальная акция «Белая трость» и пр. Студенческое самоуправление является одной из форм организации жизнедеятельности обучающихся, обеспечивает развитие их самостоятельности в принятии и реализации решений для достижения общественно значимых целей.</a:t>
            </a:r>
          </a:p>
          <a:p>
            <a:pPr marL="171450" indent="-171450">
              <a:spcAft>
                <a:spcPts val="0"/>
              </a:spcAft>
              <a:buFont typeface="Arial" panose="020B0604020202020204" pitchFamily="34" charset="0"/>
              <a:buChar char="•"/>
            </a:pPr>
            <a:r>
              <a:rPr lang="ru-RU" sz="1000" dirty="0">
                <a:latin typeface="Century Schoolbook" panose="02040604050505020304" pitchFamily="18" charset="0"/>
              </a:rPr>
              <a:t>В ГГТУ функционируют следующие формы студенческого самоуправления:</a:t>
            </a:r>
          </a:p>
          <a:p>
            <a:pPr indent="180975">
              <a:spcAft>
                <a:spcPts val="0"/>
              </a:spcAft>
            </a:pPr>
            <a:r>
              <a:rPr lang="ru-RU" sz="1000" dirty="0">
                <a:latin typeface="Century Schoolbook" panose="02040604050505020304" pitchFamily="18" charset="0"/>
              </a:rPr>
              <a:t>- студенческие советы ГГТУ и колледжей;</a:t>
            </a:r>
          </a:p>
          <a:p>
            <a:pPr indent="180975">
              <a:spcAft>
                <a:spcPts val="0"/>
              </a:spcAft>
            </a:pPr>
            <a:r>
              <a:rPr lang="ru-RU" sz="1000" dirty="0">
                <a:latin typeface="Century Schoolbook" panose="02040604050505020304" pitchFamily="18" charset="0"/>
              </a:rPr>
              <a:t>- студенческие советы общежитий.</a:t>
            </a:r>
          </a:p>
          <a:p>
            <a:pPr marL="171450" indent="-171450">
              <a:spcAft>
                <a:spcPts val="0"/>
              </a:spcAft>
              <a:buFont typeface="Arial" panose="020B0604020202020204" pitchFamily="34" charset="0"/>
              <a:buChar char="•"/>
            </a:pPr>
            <a:r>
              <a:rPr lang="ru-RU" sz="1000" dirty="0">
                <a:latin typeface="Century Schoolbook" panose="02040604050505020304" pitchFamily="18" charset="0"/>
              </a:rPr>
              <a:t>Студенты университета принимают активное участие в городских мероприятиях и конкурсах. Наиболее значимые из них:</a:t>
            </a:r>
          </a:p>
          <a:p>
            <a:pPr marL="180975">
              <a:spcAft>
                <a:spcPts val="0"/>
              </a:spcAft>
            </a:pPr>
            <a:r>
              <a:rPr lang="ru-RU" sz="1000" dirty="0">
                <a:latin typeface="Century Schoolbook" panose="02040604050505020304" pitchFamily="18" charset="0"/>
              </a:rPr>
              <a:t>- «Антинаркотический марафон» Московской области;</a:t>
            </a:r>
          </a:p>
          <a:p>
            <a:pPr marL="180975">
              <a:spcAft>
                <a:spcPts val="0"/>
              </a:spcAft>
            </a:pPr>
            <a:r>
              <a:rPr lang="ru-RU" sz="1000" dirty="0">
                <a:latin typeface="Century Schoolbook" panose="02040604050505020304" pitchFamily="18" charset="0"/>
              </a:rPr>
              <a:t>- «Фестиваль военного искусства»;</a:t>
            </a:r>
          </a:p>
          <a:p>
            <a:pPr marL="180975">
              <a:spcAft>
                <a:spcPts val="0"/>
              </a:spcAft>
            </a:pPr>
            <a:r>
              <a:rPr lang="ru-RU" sz="1000" dirty="0">
                <a:latin typeface="Century Schoolbook" panose="02040604050505020304" pitchFamily="18" charset="0"/>
              </a:rPr>
              <a:t>- День города;</a:t>
            </a:r>
          </a:p>
          <a:p>
            <a:pPr marL="180975">
              <a:spcAft>
                <a:spcPts val="0"/>
              </a:spcAft>
            </a:pPr>
            <a:r>
              <a:rPr lang="ru-RU" sz="1000" dirty="0">
                <a:latin typeface="Century Schoolbook" panose="02040604050505020304" pitchFamily="18" charset="0"/>
              </a:rPr>
              <a:t>- Бессмертный полк;</a:t>
            </a:r>
          </a:p>
          <a:p>
            <a:pPr marL="180975">
              <a:spcAft>
                <a:spcPts val="0"/>
              </a:spcAft>
            </a:pPr>
            <a:r>
              <a:rPr lang="ru-RU" sz="1000" dirty="0">
                <a:latin typeface="Century Schoolbook" panose="02040604050505020304" pitchFamily="18" charset="0"/>
              </a:rPr>
              <a:t>- «День призывника» и др.</a:t>
            </a:r>
            <a:endParaRPr lang="ru-RU" sz="1000" dirty="0">
              <a:effectLst/>
              <a:latin typeface="Century Schoolbook" panose="02040604050505020304" pitchFamily="18" charset="0"/>
            </a:endParaRPr>
          </a:p>
        </p:txBody>
      </p:sp>
      <p:pic>
        <p:nvPicPr>
          <p:cNvPr id="8" name="Рисунок 7" descr="C:\Users\ao_gracheva\Pictures\puHJSW19Ois.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9544" y="2714625"/>
            <a:ext cx="2264093" cy="1837372"/>
          </a:xfrm>
          <a:prstGeom prst="rect">
            <a:avLst/>
          </a:prstGeom>
          <a:noFill/>
          <a:ln>
            <a:noFill/>
          </a:ln>
        </p:spPr>
      </p:pic>
      <p:pic>
        <p:nvPicPr>
          <p:cNvPr id="10" name="Рисунок 9" descr="C:\Users\ao_gracheva\Pictures\QAAuwDKEtL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8710" y="558517"/>
            <a:ext cx="2304927" cy="1499442"/>
          </a:xfrm>
          <a:prstGeom prst="rect">
            <a:avLst/>
          </a:prstGeom>
          <a:noFill/>
          <a:ln>
            <a:noFill/>
          </a:ln>
        </p:spPr>
      </p:pic>
      <p:pic>
        <p:nvPicPr>
          <p:cNvPr id="6" name="Рисунок 5" descr="C:\Users\ao_gracheva\Pictures\PpFRz6MWq1s.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004" y="1495462"/>
            <a:ext cx="2264093" cy="1522466"/>
          </a:xfrm>
          <a:prstGeom prst="rect">
            <a:avLst/>
          </a:prstGeom>
          <a:noFill/>
          <a:ln>
            <a:noFill/>
          </a:ln>
        </p:spPr>
      </p:pic>
      <p:sp>
        <p:nvSpPr>
          <p:cNvPr id="11" name="Прямоугольник 10"/>
          <p:cNvSpPr/>
          <p:nvPr/>
        </p:nvSpPr>
        <p:spPr>
          <a:xfrm>
            <a:off x="5645211" y="3756726"/>
            <a:ext cx="6149079" cy="1785104"/>
          </a:xfrm>
          <a:prstGeom prst="rect">
            <a:avLst/>
          </a:prstGeom>
        </p:spPr>
        <p:txBody>
          <a:bodyPr wrap="square">
            <a:spAutoFit/>
          </a:bodyPr>
          <a:lstStyle/>
          <a:p>
            <a:pPr marL="171450" indent="-171450">
              <a:spcAft>
                <a:spcPts val="0"/>
              </a:spcAft>
              <a:buFont typeface="Arial" panose="020B0604020202020204" pitchFamily="34" charset="0"/>
              <a:buChar char="•"/>
            </a:pPr>
            <a:r>
              <a:rPr lang="ru-RU" sz="1000" dirty="0">
                <a:latin typeface="Century Schoolbook" panose="02040604050505020304" pitchFamily="18" charset="0"/>
              </a:rPr>
              <a:t>Большое значение в вузе уделяется формированию профессиональной траектории студентов. Успешно реализуется образовательный проект </a:t>
            </a:r>
            <a:r>
              <a:rPr lang="ru-RU" sz="1000" b="1" dirty="0">
                <a:latin typeface="Century Schoolbook" panose="02040604050505020304" pitchFamily="18" charset="0"/>
              </a:rPr>
              <a:t>«Идеология лидерства». </a:t>
            </a:r>
            <a:r>
              <a:rPr lang="ru-RU" sz="1000" dirty="0">
                <a:latin typeface="Century Schoolbook" panose="02040604050505020304" pitchFamily="18" charset="0"/>
                <a:ea typeface="SimSun" panose="02010600030101010101" pitchFamily="2" charset="-122"/>
              </a:rPr>
              <a:t>Подготовка педагога, отвечающего современным стандартам образования и развития детей, требует освоения дополнительных навыков. Образовательный проект «Идеология лидерства» предусматривает формирование знаний, умений и навыков в таких сферах, как принятие эффективных решений, гибкость к изменениям, написание проектов, работа с командой и в команде, планирование и менеджмент проектов, организация </a:t>
            </a:r>
            <a:r>
              <a:rPr lang="ru-RU" sz="1000" dirty="0" err="1">
                <a:latin typeface="Century Schoolbook" panose="02040604050505020304" pitchFamily="18" charset="0"/>
                <a:ea typeface="SimSun" panose="02010600030101010101" pitchFamily="2" charset="-122"/>
              </a:rPr>
              <a:t>самопрезентации</a:t>
            </a:r>
            <a:r>
              <a:rPr lang="ru-RU" sz="1000" dirty="0">
                <a:latin typeface="Century Schoolbook" panose="02040604050505020304" pitchFamily="18" charset="0"/>
                <a:ea typeface="SimSun" panose="02010600030101010101" pitchFamily="2" charset="-122"/>
              </a:rPr>
              <a:t> и презентации проекта и пр. </a:t>
            </a:r>
            <a:endParaRPr lang="ru-RU" sz="1000" dirty="0">
              <a:latin typeface="Century Schoolbook" panose="02040604050505020304" pitchFamily="18" charset="0"/>
            </a:endParaRPr>
          </a:p>
          <a:p>
            <a:pPr marL="171450" indent="-171450">
              <a:spcAft>
                <a:spcPts val="0"/>
              </a:spcAft>
              <a:buFont typeface="Arial" panose="020B0604020202020204" pitchFamily="34" charset="0"/>
              <a:buChar char="•"/>
            </a:pPr>
            <a:r>
              <a:rPr lang="ru-RU" sz="1000" dirty="0">
                <a:latin typeface="Century Schoolbook" panose="02040604050505020304" pitchFamily="18" charset="0"/>
                <a:ea typeface="SimSun" panose="02010600030101010101" pitchFamily="2" charset="-122"/>
              </a:rPr>
              <a:t>Студенты ГГТУ активно принимают участие в федеральном проекте Федерального агентства по делам молодежи «</a:t>
            </a:r>
            <a:r>
              <a:rPr lang="ru-RU" sz="1000" b="1" dirty="0">
                <a:latin typeface="Century Schoolbook" panose="02040604050505020304" pitchFamily="18" charset="0"/>
                <a:ea typeface="SimSun" panose="02010600030101010101" pitchFamily="2" charset="-122"/>
              </a:rPr>
              <a:t>Диалог на равных</a:t>
            </a:r>
            <a:r>
              <a:rPr lang="ru-RU" sz="1000" dirty="0">
                <a:latin typeface="Century Schoolbook" panose="02040604050505020304" pitchFamily="18" charset="0"/>
                <a:ea typeface="SimSun" panose="02010600030101010101" pitchFamily="2" charset="-122"/>
              </a:rPr>
              <a:t>». встречаясь с известными людьми из мира политики, спорта, культуры и бизнеса. </a:t>
            </a:r>
            <a:endParaRPr lang="ru-RU" sz="1000" dirty="0">
              <a:effectLst/>
              <a:latin typeface="Century Schoolbook" panose="02040604050505020304" pitchFamily="18" charset="0"/>
            </a:endParaRPr>
          </a:p>
        </p:txBody>
      </p:sp>
      <p:pic>
        <p:nvPicPr>
          <p:cNvPr id="12" name="Рисунок 11" descr="C:\Users\ao_gracheva\Pictures\wbN_ahb4Xuc.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6689" y="5204743"/>
            <a:ext cx="2236948" cy="1562024"/>
          </a:xfrm>
          <a:prstGeom prst="rect">
            <a:avLst/>
          </a:prstGeom>
          <a:noFill/>
          <a:ln>
            <a:noFill/>
          </a:ln>
        </p:spPr>
      </p:pic>
      <p:pic>
        <p:nvPicPr>
          <p:cNvPr id="9" name="Рисунок 8" descr="Jgbhg2-PTaDYUF3xmcxGr7AuQOLfnPljKs0j79rXwurpTS_tjCQ_sOTyowXORh7azwwaB5aIbgysPJ6QORyhBTKY"/>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5170" y="3931583"/>
            <a:ext cx="2304927" cy="1921529"/>
          </a:xfrm>
          <a:prstGeom prst="rect">
            <a:avLst/>
          </a:prstGeom>
          <a:noFill/>
          <a:ln>
            <a:noFill/>
          </a:ln>
        </p:spPr>
      </p:pic>
      <p:sp>
        <p:nvSpPr>
          <p:cNvPr id="13" name="Прямоугольник 12"/>
          <p:cNvSpPr/>
          <p:nvPr/>
        </p:nvSpPr>
        <p:spPr>
          <a:xfrm>
            <a:off x="5645211" y="5541830"/>
            <a:ext cx="6096000" cy="1015663"/>
          </a:xfrm>
          <a:prstGeom prst="rect">
            <a:avLst/>
          </a:prstGeom>
        </p:spPr>
        <p:txBody>
          <a:bodyPr>
            <a:spAutoFit/>
          </a:bodyPr>
          <a:lstStyle/>
          <a:p>
            <a:pPr marL="171450" indent="-171450">
              <a:spcAft>
                <a:spcPts val="0"/>
              </a:spcAft>
              <a:buFont typeface="Arial" panose="020B0604020202020204" pitchFamily="34" charset="0"/>
              <a:buChar char="•"/>
            </a:pPr>
            <a:r>
              <a:rPr lang="ru-RU" sz="1000" dirty="0">
                <a:latin typeface="Century Schoolbook" panose="02040604050505020304" pitchFamily="18" charset="0"/>
                <a:ea typeface="SimSun" panose="02010600030101010101" pitchFamily="2" charset="-122"/>
              </a:rPr>
              <a:t>В 2022 году студенты-участники Профсоюзного бюро университета стали победителями конкурса </a:t>
            </a:r>
            <a:r>
              <a:rPr lang="ru-RU" sz="1000" b="1" dirty="0">
                <a:latin typeface="Century Schoolbook" panose="02040604050505020304" pitchFamily="18" charset="0"/>
                <a:ea typeface="SimSun" panose="02010600030101010101" pitchFamily="2" charset="-122"/>
              </a:rPr>
              <a:t>«Профсоюзный лидер» </a:t>
            </a:r>
            <a:r>
              <a:rPr lang="ru-RU" sz="1000" dirty="0">
                <a:latin typeface="Century Schoolbook" panose="02040604050505020304" pitchFamily="18" charset="0"/>
                <a:ea typeface="SimSun" panose="02010600030101010101" pitchFamily="2" charset="-122"/>
              </a:rPr>
              <a:t>в рамках форума «Профдвижение Московской области». </a:t>
            </a:r>
            <a:endParaRPr lang="ru-RU" sz="1000" dirty="0">
              <a:latin typeface="Century Schoolbook" panose="02040604050505020304" pitchFamily="18" charset="0"/>
            </a:endParaRPr>
          </a:p>
          <a:p>
            <a:pPr marL="171450" indent="-171450">
              <a:spcAft>
                <a:spcPts val="0"/>
              </a:spcAft>
              <a:buFont typeface="Arial" panose="020B0604020202020204" pitchFamily="34" charset="0"/>
              <a:buChar char="•"/>
            </a:pPr>
            <a:r>
              <a:rPr lang="ru-RU" sz="1000" dirty="0">
                <a:latin typeface="Century Schoolbook" panose="02040604050505020304" pitchFamily="18" charset="0"/>
              </a:rPr>
              <a:t>Также в 2022 году продолжалась реализация проекта «Педагогическое наставничество» в рамках направления «Педагогическое </a:t>
            </a:r>
            <a:r>
              <a:rPr lang="ru-RU" sz="1000" dirty="0" err="1">
                <a:latin typeface="Century Schoolbook" panose="02040604050505020304" pitchFamily="18" charset="0"/>
              </a:rPr>
              <a:t>волонтерство</a:t>
            </a:r>
            <a:r>
              <a:rPr lang="ru-RU" sz="1000" dirty="0">
                <a:latin typeface="Century Schoolbook" panose="02040604050505020304" pitchFamily="18" charset="0"/>
              </a:rPr>
              <a:t>». Студенты-волонтеры провели ряд мероприятий для школьников Орехово-Зуевского </a:t>
            </a:r>
            <a:r>
              <a:rPr lang="ru-RU" sz="1000" dirty="0" err="1">
                <a:latin typeface="Century Schoolbook" panose="02040604050505020304" pitchFamily="18" charset="0"/>
              </a:rPr>
              <a:t>г.о</a:t>
            </a:r>
            <a:r>
              <a:rPr lang="ru-RU" sz="1000" dirty="0">
                <a:latin typeface="Century Schoolbook" panose="02040604050505020304" pitchFamily="18" charset="0"/>
              </a:rPr>
              <a:t>., таких как «Умные каникулы», «Масленица», «Новогодняя ёлка», «Школа актива» и др. </a:t>
            </a:r>
            <a:endParaRPr lang="ru-RU" sz="1000" dirty="0">
              <a:effectLst/>
              <a:latin typeface="Century Schoolbook" panose="02040604050505020304" pitchFamily="18" charset="0"/>
            </a:endParaRPr>
          </a:p>
        </p:txBody>
      </p:sp>
      <p:sp>
        <p:nvSpPr>
          <p:cNvPr id="14" name="TextBox 13">
            <a:extLst>
              <a:ext uri="{FF2B5EF4-FFF2-40B4-BE49-F238E27FC236}">
                <a16:creationId xmlns:a16="http://schemas.microsoft.com/office/drawing/2014/main" id="{169BD6BA-D03D-9D39-C6A1-29DB1C7D6845}"/>
              </a:ext>
            </a:extLst>
          </p:cNvPr>
          <p:cNvSpPr txBox="1"/>
          <p:nvPr/>
        </p:nvSpPr>
        <p:spPr>
          <a:xfrm>
            <a:off x="965170" y="6299483"/>
            <a:ext cx="2077943" cy="246221"/>
          </a:xfrm>
          <a:prstGeom prst="rect">
            <a:avLst/>
          </a:prstGeom>
          <a:noFill/>
        </p:spPr>
        <p:txBody>
          <a:bodyPr wrap="square">
            <a:spAutoFit/>
          </a:bodyPr>
          <a:lstStyle/>
          <a:p>
            <a:r>
              <a:rPr lang="ru-RU" sz="1000" dirty="0">
                <a:latin typeface="Century Schoolbook" panose="02040604050505020304" pitchFamily="18" charset="0"/>
              </a:rPr>
              <a:t>Воспитательные мероприятия</a:t>
            </a:r>
          </a:p>
        </p:txBody>
      </p:sp>
      <p:pic>
        <p:nvPicPr>
          <p:cNvPr id="15" name="Рисунок 14"/>
          <p:cNvPicPr>
            <a:picLocks noChangeAspect="1"/>
          </p:cNvPicPr>
          <p:nvPr/>
        </p:nvPicPr>
        <p:blipFill>
          <a:blip r:embed="rId8"/>
          <a:stretch>
            <a:fillRect/>
          </a:stretch>
        </p:blipFill>
        <p:spPr>
          <a:xfrm rot="1559598">
            <a:off x="10867773" y="187860"/>
            <a:ext cx="1397490" cy="513730"/>
          </a:xfrm>
          <a:prstGeom prst="rect">
            <a:avLst/>
          </a:prstGeom>
        </p:spPr>
      </p:pic>
      <p:sp>
        <p:nvSpPr>
          <p:cNvPr id="18" name="Прямоугольник 17"/>
          <p:cNvSpPr/>
          <p:nvPr/>
        </p:nvSpPr>
        <p:spPr>
          <a:xfrm>
            <a:off x="4569521" y="-11328"/>
            <a:ext cx="3105337" cy="369332"/>
          </a:xfrm>
          <a:prstGeom prst="rect">
            <a:avLst/>
          </a:prstGeom>
        </p:spPr>
        <p:txBody>
          <a:bodyPr wrap="none">
            <a:spAutoFit/>
          </a:bodyPr>
          <a:lstStyle/>
          <a:p>
            <a:r>
              <a:rPr lang="ru-RU" b="1" dirty="0">
                <a:latin typeface="Century Schoolbook" panose="02040604050505020304" pitchFamily="18" charset="0"/>
              </a:rPr>
              <a:t>Воспитательная работа</a:t>
            </a:r>
          </a:p>
        </p:txBody>
      </p:sp>
    </p:spTree>
    <p:extLst>
      <p:ext uri="{BB962C8B-B14F-4D97-AF65-F5344CB8AC3E}">
        <p14:creationId xmlns:p14="http://schemas.microsoft.com/office/powerpoint/2010/main" val="38137735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6"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6" presetClass="entr" presetSubtype="1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in)">
                                      <p:cBhvr>
                                        <p:cTn id="3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5" name="Прямоугольник 4"/>
          <p:cNvSpPr/>
          <p:nvPr/>
        </p:nvSpPr>
        <p:spPr>
          <a:xfrm>
            <a:off x="771525" y="380101"/>
            <a:ext cx="10062287" cy="1169551"/>
          </a:xfrm>
          <a:prstGeom prst="rect">
            <a:avLst/>
          </a:prstGeom>
        </p:spPr>
        <p:txBody>
          <a:bodyPr wrap="square">
            <a:spAutoFit/>
          </a:bodyPr>
          <a:lstStyle/>
          <a:p>
            <a:pPr marL="171450" indent="-171450">
              <a:spcAft>
                <a:spcPts val="0"/>
              </a:spcAft>
              <a:buFont typeface="Arial" panose="020B0604020202020204" pitchFamily="34" charset="0"/>
              <a:buChar char="•"/>
            </a:pPr>
            <a:r>
              <a:rPr lang="ru-RU" sz="1000" dirty="0">
                <a:latin typeface="Century Schoolbook" panose="02040604050505020304" pitchFamily="18" charset="0"/>
              </a:rPr>
              <a:t>Университет совместно с ПАО «</a:t>
            </a:r>
            <a:r>
              <a:rPr lang="ru-RU" sz="1000" b="1" u="sng" dirty="0">
                <a:latin typeface="Century Schoolbook" panose="02040604050505020304" pitchFamily="18" charset="0"/>
              </a:rPr>
              <a:t>Сбербанк</a:t>
            </a:r>
            <a:r>
              <a:rPr lang="ru-RU" sz="1000" dirty="0">
                <a:latin typeface="Century Schoolbook" panose="02040604050505020304" pitchFamily="18" charset="0"/>
              </a:rPr>
              <a:t>» в рамках подписанного договора о сотрудничестве и взаимодействии реализует совместный проект </a:t>
            </a:r>
            <a:r>
              <a:rPr lang="ru-RU" sz="1000" b="1" dirty="0">
                <a:latin typeface="Century Schoolbook" panose="02040604050505020304" pitchFamily="18" charset="0"/>
              </a:rPr>
              <a:t>образовательный контент «Сбербанк &amp; УНИВЕРСИТЕТ». </a:t>
            </a:r>
            <a:r>
              <a:rPr lang="ru-RU" sz="1000" dirty="0">
                <a:latin typeface="Century Schoolbook" panose="02040604050505020304" pitchFamily="18" charset="0"/>
              </a:rPr>
              <a:t>В рамках проекта студенты формируют финансовую грамотность и лидерские качества путем участия в мастер-классах ведущих специалистов ПАО «Сбербанк».</a:t>
            </a:r>
          </a:p>
          <a:p>
            <a:pPr marL="171450" indent="-171450">
              <a:spcAft>
                <a:spcPts val="0"/>
              </a:spcAft>
              <a:buFont typeface="Arial" panose="020B0604020202020204" pitchFamily="34" charset="0"/>
              <a:buChar char="•"/>
            </a:pPr>
            <a:endParaRPr lang="ru-RU" sz="1000" dirty="0">
              <a:latin typeface="Century Schoolbook" panose="02040604050505020304" pitchFamily="18" charset="0"/>
            </a:endParaRPr>
          </a:p>
          <a:p>
            <a:pPr marL="171450" indent="-171450">
              <a:spcAft>
                <a:spcPts val="0"/>
              </a:spcAft>
              <a:buFont typeface="Arial" panose="020B0604020202020204" pitchFamily="34" charset="0"/>
              <a:buChar char="•"/>
            </a:pPr>
            <a:r>
              <a:rPr lang="ru-RU" sz="1000" dirty="0">
                <a:latin typeface="Century Schoolbook" panose="02040604050505020304" pitchFamily="18" charset="0"/>
              </a:rPr>
              <a:t>В течение года в университете студенческий актив успешно продолжает свою работу над проектом педагогических форумов «Образование Подмосковья». В октябре 2022 года более 100 студентов приняли участие в форумах «Образование Подмосковья. Я-организатор» и «Образование Подмосковья. Я-лидер» на базе отдыха «Ершово» Одинцовского района Московской области.</a:t>
            </a:r>
            <a:endParaRPr lang="ru-RU" sz="1000" dirty="0">
              <a:effectLst/>
              <a:latin typeface="Century Schoolbook" panose="02040604050505020304" pitchFamily="18" charset="0"/>
            </a:endParaRPr>
          </a:p>
        </p:txBody>
      </p:sp>
      <p:pic>
        <p:nvPicPr>
          <p:cNvPr id="6" name="Рисунок 5" descr="C:\Users\ao_gracheva\Pictures\Cs7H8mgR-b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3458" y="1616710"/>
            <a:ext cx="2389823" cy="1574165"/>
          </a:xfrm>
          <a:prstGeom prst="rect">
            <a:avLst/>
          </a:prstGeom>
          <a:noFill/>
          <a:ln>
            <a:noFill/>
          </a:ln>
        </p:spPr>
      </p:pic>
      <p:pic>
        <p:nvPicPr>
          <p:cNvPr id="7" name="Рисунок 6" descr="C:\Users\ao_gracheva\Pictures\rY58wGx1Au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0368" y="1616710"/>
            <a:ext cx="2326005" cy="1574165"/>
          </a:xfrm>
          <a:prstGeom prst="rect">
            <a:avLst/>
          </a:prstGeom>
          <a:noFill/>
          <a:ln>
            <a:noFill/>
          </a:ln>
        </p:spPr>
      </p:pic>
      <p:sp>
        <p:nvSpPr>
          <p:cNvPr id="8" name="Прямоугольник 7"/>
          <p:cNvSpPr/>
          <p:nvPr/>
        </p:nvSpPr>
        <p:spPr>
          <a:xfrm>
            <a:off x="8583931" y="1549652"/>
            <a:ext cx="3188970" cy="1785104"/>
          </a:xfrm>
          <a:prstGeom prst="rect">
            <a:avLst/>
          </a:prstGeom>
        </p:spPr>
        <p:txBody>
          <a:bodyPr wrap="square">
            <a:spAutoFit/>
          </a:bodyPr>
          <a:lstStyle/>
          <a:p>
            <a:pPr marL="285750" indent="-285750">
              <a:spcAft>
                <a:spcPts val="0"/>
              </a:spcAft>
              <a:buFont typeface="Arial" panose="020B0604020202020204" pitchFamily="34" charset="0"/>
              <a:buChar char="•"/>
            </a:pPr>
            <a:r>
              <a:rPr lang="ru-RU" sz="1000" dirty="0">
                <a:latin typeface="Century Schoolbook" panose="02040604050505020304" pitchFamily="18" charset="0"/>
              </a:rPr>
              <a:t>Важным звеном формирования профессиональной траектории студентов является формирование системы </a:t>
            </a:r>
            <a:r>
              <a:rPr lang="ru-RU" sz="1000" b="1" dirty="0">
                <a:latin typeface="Century Schoolbook" panose="02040604050505020304" pitchFamily="18" charset="0"/>
              </a:rPr>
              <a:t>наставничества</a:t>
            </a:r>
            <a:r>
              <a:rPr lang="ru-RU" sz="1000" dirty="0">
                <a:latin typeface="Century Schoolbook" panose="02040604050505020304" pitchFamily="18" charset="0"/>
              </a:rPr>
              <a:t>. В течение года студенты не только являлись волонтерами на различных мероприятиях, но и активно работали в педагогических классах ГГТУ в школах Московской области, проводили «Зимнюю школу ГГТУ», «Университетские субботы», благотворительные концерты и </a:t>
            </a:r>
            <a:r>
              <a:rPr lang="ru-RU" sz="1000" dirty="0" err="1">
                <a:latin typeface="Century Schoolbook" panose="02040604050505020304" pitchFamily="18" charset="0"/>
              </a:rPr>
              <a:t>квесты</a:t>
            </a:r>
            <a:r>
              <a:rPr lang="ru-RU" sz="1000" dirty="0">
                <a:latin typeface="Century Schoolbook" panose="02040604050505020304" pitchFamily="18" charset="0"/>
              </a:rPr>
              <a:t>.</a:t>
            </a:r>
            <a:endParaRPr lang="ru-RU" sz="1000" dirty="0">
              <a:effectLst/>
              <a:latin typeface="Century Schoolbook" panose="02040604050505020304" pitchFamily="18" charset="0"/>
            </a:endParaRPr>
          </a:p>
        </p:txBody>
      </p:sp>
      <p:pic>
        <p:nvPicPr>
          <p:cNvPr id="9" name="Рисунок 8" descr="C:\Users\ao_gracheva\Pictures\0mWO2OYfidM.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3461" y="1616710"/>
            <a:ext cx="2490470" cy="1564158"/>
          </a:xfrm>
          <a:prstGeom prst="rect">
            <a:avLst/>
          </a:prstGeom>
          <a:noFill/>
          <a:ln>
            <a:noFill/>
          </a:ln>
        </p:spPr>
      </p:pic>
      <p:sp>
        <p:nvSpPr>
          <p:cNvPr id="10" name="Прямоугольник 9"/>
          <p:cNvSpPr/>
          <p:nvPr/>
        </p:nvSpPr>
        <p:spPr>
          <a:xfrm>
            <a:off x="641575" y="3257933"/>
            <a:ext cx="11219988" cy="861774"/>
          </a:xfrm>
          <a:prstGeom prst="rect">
            <a:avLst/>
          </a:prstGeom>
        </p:spPr>
        <p:txBody>
          <a:bodyPr wrap="square">
            <a:spAutoFit/>
          </a:bodyPr>
          <a:lstStyle/>
          <a:p>
            <a:pPr marL="285750" indent="-200025">
              <a:spcAft>
                <a:spcPts val="0"/>
              </a:spcAft>
              <a:buFont typeface="Wingdings" panose="05000000000000000000" pitchFamily="2" charset="2"/>
              <a:buChar char="v"/>
            </a:pPr>
            <a:r>
              <a:rPr lang="ru-RU" sz="1000" b="1" dirty="0">
                <a:latin typeface="Century Schoolbook" panose="02040604050505020304" pitchFamily="18" charset="0"/>
              </a:rPr>
              <a:t>Духовно-нравственное воспитание, формирование патриотизма, политической культуры и культуры межнациональных отношений.</a:t>
            </a:r>
            <a:endParaRPr lang="ru-RU" sz="1000" dirty="0">
              <a:latin typeface="Century Schoolbook" panose="02040604050505020304" pitchFamily="18" charset="0"/>
            </a:endParaRPr>
          </a:p>
          <a:p>
            <a:pPr marL="285750" indent="-200025">
              <a:spcAft>
                <a:spcPts val="0"/>
              </a:spcAft>
              <a:buFont typeface="Arial" panose="020B0604020202020204" pitchFamily="34" charset="0"/>
              <a:buChar char="•"/>
            </a:pPr>
            <a:r>
              <a:rPr lang="ru-RU" sz="1000" dirty="0">
                <a:latin typeface="Century Schoolbook" panose="02040604050505020304" pitchFamily="18" charset="0"/>
              </a:rPr>
              <a:t>В рамках празднования знаменательных дат: битвы под Москвой в Великой Отечественной войне 1941-1945 гг., Дня города Орехово-Зуево и юбилея Университета проведено свыше 50 тематических мероприятий: тематический концерт на площади города «Орехово-Зуево: вчера, сегодня завтра», акции «Чтобы помнили», «Исторический </a:t>
            </a:r>
            <a:r>
              <a:rPr lang="ru-RU" sz="1000" dirty="0" err="1">
                <a:latin typeface="Century Schoolbook" panose="02040604050505020304" pitchFamily="18" charset="0"/>
              </a:rPr>
              <a:t>квест</a:t>
            </a:r>
            <a:r>
              <a:rPr lang="ru-RU" sz="1000" dirty="0">
                <a:latin typeface="Century Schoolbook" panose="02040604050505020304" pitchFamily="18" charset="0"/>
              </a:rPr>
              <a:t>», «Лес Победы», «Университетский диктант», участие в областной «Вахте Памяти», уборка воинских захоронений и мемориалов и др.</a:t>
            </a:r>
          </a:p>
          <a:p>
            <a:pPr marL="285750" indent="-200025">
              <a:spcAft>
                <a:spcPts val="0"/>
              </a:spcAft>
              <a:buFont typeface="Arial" panose="020B0604020202020204" pitchFamily="34" charset="0"/>
              <a:buChar char="•"/>
            </a:pPr>
            <a:r>
              <a:rPr lang="ru-RU" sz="1000" dirty="0">
                <a:latin typeface="Century Schoolbook" panose="02040604050505020304" pitchFamily="18" charset="0"/>
              </a:rPr>
              <a:t>Традиционно участие студенческих творческих коллективов университета в организации Московского областного праздника «Татьянин день». </a:t>
            </a:r>
            <a:endParaRPr lang="ru-RU" sz="1000" dirty="0">
              <a:effectLst/>
              <a:latin typeface="Century Schoolbook" panose="02040604050505020304" pitchFamily="18" charset="0"/>
            </a:endParaRPr>
          </a:p>
        </p:txBody>
      </p:sp>
      <p:sp>
        <p:nvSpPr>
          <p:cNvPr id="11" name="Прямоугольник 10"/>
          <p:cNvSpPr/>
          <p:nvPr/>
        </p:nvSpPr>
        <p:spPr>
          <a:xfrm>
            <a:off x="771525" y="5676793"/>
            <a:ext cx="10827314" cy="1323439"/>
          </a:xfrm>
          <a:prstGeom prst="rect">
            <a:avLst/>
          </a:prstGeom>
        </p:spPr>
        <p:txBody>
          <a:bodyPr wrap="square">
            <a:spAutoFit/>
          </a:bodyPr>
          <a:lstStyle/>
          <a:p>
            <a:pPr marL="180975" indent="-180975">
              <a:buFont typeface="Arial" panose="020B0604020202020204" pitchFamily="34" charset="0"/>
              <a:buChar char="•"/>
            </a:pPr>
            <a:r>
              <a:rPr lang="ru-RU" sz="1000" dirty="0">
                <a:latin typeface="Century Schoolbook" panose="02040604050505020304" pitchFamily="18" charset="0"/>
              </a:rPr>
              <a:t>Активно функционирует </a:t>
            </a:r>
            <a:r>
              <a:rPr lang="ru-RU" sz="1000" b="1" dirty="0">
                <a:latin typeface="Century Schoolbook" panose="02040604050505020304" pitchFamily="18" charset="0"/>
              </a:rPr>
              <a:t>Центр изучения социальных конфликтов и профилактики проявлений экстремизма в молодежной среде</a:t>
            </a:r>
            <a:r>
              <a:rPr lang="ru-RU" sz="1000" dirty="0">
                <a:latin typeface="Century Schoolbook" panose="02040604050505020304" pitchFamily="18" charset="0"/>
              </a:rPr>
              <a:t>. </a:t>
            </a:r>
          </a:p>
          <a:p>
            <a:pPr marL="180975"/>
            <a:r>
              <a:rPr lang="ru-RU" sz="1000" dirty="0">
                <a:latin typeface="Century Schoolbook" panose="02040604050505020304" pitchFamily="18" charset="0"/>
              </a:rPr>
              <a:t>Большое внимание в воспитательной работе уделяется </a:t>
            </a:r>
            <a:r>
              <a:rPr lang="ru-RU" sz="1000" b="1" dirty="0">
                <a:latin typeface="Century Schoolbook" panose="02040604050505020304" pitchFamily="18" charset="0"/>
              </a:rPr>
              <a:t>правовому просвещению, профилактике и предупреждению правонарушений</a:t>
            </a:r>
            <a:r>
              <a:rPr lang="ru-RU" sz="1000" dirty="0">
                <a:latin typeface="Century Schoolbook" panose="02040604050505020304" pitchFamily="18" charset="0"/>
              </a:rPr>
              <a:t> среди обучающихся колледжей и вуза. С этой целью регулярно выпускались бюллетени «Закон и мы» (Профилактика суицида, Экстремизм в молодежной среде и др.), проводились классные и кураторские часы «Административная и уголовная ответственность», «Конституция – основной закон государства», «Гражданские права и обязанности», «Правовой статус человека и гражданина в РФ», «Избирательное право».  Активно работает волонтерский проект </a:t>
            </a:r>
            <a:r>
              <a:rPr lang="ru-RU" sz="1000" b="1" dirty="0">
                <a:latin typeface="Century Schoolbook" panose="02040604050505020304" pitchFamily="18" charset="0"/>
              </a:rPr>
              <a:t>«Юридическая клиника»</a:t>
            </a:r>
            <a:r>
              <a:rPr lang="ru-RU" sz="1000" dirty="0">
                <a:latin typeface="Century Schoolbook" panose="02040604050505020304" pitchFamily="18" charset="0"/>
              </a:rPr>
              <a:t> на базе Центральной городской библиотеки. Более 30 студентов юридического факультета под руководством опытных наставников-преподавателей оказывают бесплатную юридическую помощь социально незащищенным категориям населения.</a:t>
            </a:r>
          </a:p>
          <a:p>
            <a:pPr marL="180975" indent="-180975">
              <a:spcAft>
                <a:spcPts val="0"/>
              </a:spcAft>
              <a:buFont typeface="Arial" panose="020B0604020202020204" pitchFamily="34" charset="0"/>
              <a:buChar char="•"/>
            </a:pPr>
            <a:endParaRPr lang="ru-RU" sz="1000" dirty="0">
              <a:latin typeface="Century Schoolbook" panose="02040604050505020304" pitchFamily="18" charset="0"/>
            </a:endParaRPr>
          </a:p>
        </p:txBody>
      </p:sp>
      <p:pic>
        <p:nvPicPr>
          <p:cNvPr id="12" name="Рисунок 11" descr="bKAhpGtyPG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6143" y="4211355"/>
            <a:ext cx="2298137" cy="1323975"/>
          </a:xfrm>
          <a:prstGeom prst="rect">
            <a:avLst/>
          </a:prstGeom>
          <a:noFill/>
          <a:ln>
            <a:noFill/>
          </a:ln>
        </p:spPr>
      </p:pic>
      <p:pic>
        <p:nvPicPr>
          <p:cNvPr id="13" name="Рисунок 12" descr="C:\Users\ao_gracheva\Pictures\4i29mALqv7Y.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22131" y="4211355"/>
            <a:ext cx="2350770" cy="1323975"/>
          </a:xfrm>
          <a:prstGeom prst="rect">
            <a:avLst/>
          </a:prstGeom>
          <a:noFill/>
          <a:ln>
            <a:noFill/>
          </a:ln>
        </p:spPr>
      </p:pic>
      <p:pic>
        <p:nvPicPr>
          <p:cNvPr id="14" name="Рисунок 13" descr="C:\Users\ao_gracheva\AppData\Local\Microsoft\Windows\INetCache\Content.Word\5bhueyP-oqk.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33925" y="4211355"/>
            <a:ext cx="2014367" cy="1323975"/>
          </a:xfrm>
          <a:prstGeom prst="rect">
            <a:avLst/>
          </a:prstGeom>
          <a:noFill/>
          <a:ln>
            <a:noFill/>
          </a:ln>
        </p:spPr>
      </p:pic>
      <p:sp>
        <p:nvSpPr>
          <p:cNvPr id="15" name="Прямоугольник 14"/>
          <p:cNvSpPr/>
          <p:nvPr/>
        </p:nvSpPr>
        <p:spPr>
          <a:xfrm>
            <a:off x="740859" y="4107817"/>
            <a:ext cx="3888291" cy="1477328"/>
          </a:xfrm>
          <a:prstGeom prst="rect">
            <a:avLst/>
          </a:prstGeom>
        </p:spPr>
        <p:txBody>
          <a:bodyPr wrap="square">
            <a:spAutoFit/>
          </a:bodyPr>
          <a:lstStyle/>
          <a:p>
            <a:pPr marL="171450" indent="-171450">
              <a:spcAft>
                <a:spcPts val="0"/>
              </a:spcAft>
              <a:buFont typeface="Arial" panose="020B0604020202020204" pitchFamily="34" charset="0"/>
              <a:buChar char="•"/>
              <a:tabLst>
                <a:tab pos="914400" algn="l"/>
              </a:tabLst>
            </a:pPr>
            <a:r>
              <a:rPr lang="ru-RU" sz="1000" dirty="0">
                <a:latin typeface="Century Schoolbook" panose="02040604050505020304" pitchFamily="18" charset="0"/>
              </a:rPr>
              <a:t>В рамках направления «социальное </a:t>
            </a:r>
            <a:r>
              <a:rPr lang="ru-RU" sz="1000" dirty="0" err="1">
                <a:latin typeface="Century Schoolbook" panose="02040604050505020304" pitchFamily="18" charset="0"/>
              </a:rPr>
              <a:t>волонтерство</a:t>
            </a:r>
            <a:r>
              <a:rPr lang="ru-RU" sz="1000" dirty="0">
                <a:latin typeface="Century Schoolbook" panose="02040604050505020304" pitchFamily="18" charset="0"/>
              </a:rPr>
              <a:t>» студенты занимаются вовлечением детей-сирот и детей, оставшихся без попечения родителей, детей с ОВЗ, детей с особенностями в развитии, пациентов социальных центров дневного пребывания в общественно-полезную, добровольческую и волонтерскую деятельность через развитие социальной активности, лидерских качеств, проектной культуры, формирование гражданской ответственности. </a:t>
            </a:r>
            <a:endParaRPr lang="ru-RU" sz="1000" dirty="0">
              <a:effectLst/>
              <a:latin typeface="Century Schoolbook" panose="02040604050505020304" pitchFamily="18" charset="0"/>
            </a:endParaRPr>
          </a:p>
        </p:txBody>
      </p:sp>
      <p:pic>
        <p:nvPicPr>
          <p:cNvPr id="16" name="Рисунок 15"/>
          <p:cNvPicPr>
            <a:picLocks noChangeAspect="1"/>
          </p:cNvPicPr>
          <p:nvPr/>
        </p:nvPicPr>
        <p:blipFill>
          <a:blip r:embed="rId9"/>
          <a:stretch>
            <a:fillRect/>
          </a:stretch>
        </p:blipFill>
        <p:spPr>
          <a:xfrm rot="1559598">
            <a:off x="10867773" y="187860"/>
            <a:ext cx="1397490" cy="513730"/>
          </a:xfrm>
          <a:prstGeom prst="rect">
            <a:avLst/>
          </a:prstGeom>
        </p:spPr>
      </p:pic>
      <p:sp>
        <p:nvSpPr>
          <p:cNvPr id="19" name="Прямоугольник 18"/>
          <p:cNvSpPr/>
          <p:nvPr/>
        </p:nvSpPr>
        <p:spPr>
          <a:xfrm>
            <a:off x="4569521" y="-11328"/>
            <a:ext cx="3105337" cy="369332"/>
          </a:xfrm>
          <a:prstGeom prst="rect">
            <a:avLst/>
          </a:prstGeom>
        </p:spPr>
        <p:txBody>
          <a:bodyPr wrap="none">
            <a:spAutoFit/>
          </a:bodyPr>
          <a:lstStyle/>
          <a:p>
            <a:r>
              <a:rPr lang="ru-RU" b="1" dirty="0">
                <a:latin typeface="Century Schoolbook" panose="02040604050505020304" pitchFamily="18" charset="0"/>
              </a:rPr>
              <a:t>Воспитательная работа</a:t>
            </a:r>
          </a:p>
        </p:txBody>
      </p:sp>
    </p:spTree>
    <p:extLst>
      <p:ext uri="{BB962C8B-B14F-4D97-AF65-F5344CB8AC3E}">
        <p14:creationId xmlns:p14="http://schemas.microsoft.com/office/powerpoint/2010/main" val="16777838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6"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6"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circle(in)">
                                      <p:cBhvr>
                                        <p:cTn id="41" dur="2000"/>
                                        <p:tgtEl>
                                          <p:spTgt spid="13"/>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6" presetClass="entr" presetSubtype="16"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circle(in)">
                                      <p:cBhvr>
                                        <p:cTn id="4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2" name="Прямоугольник 1"/>
          <p:cNvSpPr/>
          <p:nvPr/>
        </p:nvSpPr>
        <p:spPr>
          <a:xfrm>
            <a:off x="4957668" y="369332"/>
            <a:ext cx="2603983" cy="368755"/>
          </a:xfrm>
          <a:prstGeom prst="rect">
            <a:avLst/>
          </a:prstGeom>
        </p:spPr>
        <p:txBody>
          <a:bodyPr wrap="none">
            <a:spAutoFit/>
          </a:bodyPr>
          <a:lstStyle/>
          <a:p>
            <a:pPr lvl="0">
              <a:lnSpc>
                <a:spcPct val="107000"/>
              </a:lnSpc>
              <a:spcAft>
                <a:spcPts val="0"/>
              </a:spcAft>
            </a:pPr>
            <a:r>
              <a:rPr lang="ru-RU" b="1" dirty="0">
                <a:latin typeface="Times New Roman" panose="02020603050405020304" pitchFamily="18" charset="0"/>
                <a:ea typeface="Times New Roman" panose="02020603050405020304" pitchFamily="18" charset="0"/>
              </a:rPr>
              <a:t>Структура управления</a:t>
            </a:r>
            <a:endParaRPr lang="ru-RU" dirty="0">
              <a:latin typeface="Times New Roman" panose="02020603050405020304" pitchFamily="18" charset="0"/>
              <a:ea typeface="Calibri" panose="020F0502020204030204"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661945180"/>
              </p:ext>
            </p:extLst>
          </p:nvPr>
        </p:nvGraphicFramePr>
        <p:xfrm>
          <a:off x="1093859" y="981844"/>
          <a:ext cx="10673697" cy="3888486"/>
        </p:xfrm>
        <a:graphic>
          <a:graphicData uri="http://schemas.openxmlformats.org/drawingml/2006/table">
            <a:tbl>
              <a:tblPr firstRow="1" firstCol="1" bandRow="1"/>
              <a:tblGrid>
                <a:gridCol w="1082504">
                  <a:extLst>
                    <a:ext uri="{9D8B030D-6E8A-4147-A177-3AD203B41FA5}">
                      <a16:colId xmlns:a16="http://schemas.microsoft.com/office/drawing/2014/main" val="223940088"/>
                    </a:ext>
                  </a:extLst>
                </a:gridCol>
                <a:gridCol w="959940">
                  <a:extLst>
                    <a:ext uri="{9D8B030D-6E8A-4147-A177-3AD203B41FA5}">
                      <a16:colId xmlns:a16="http://schemas.microsoft.com/office/drawing/2014/main" val="1733151396"/>
                    </a:ext>
                  </a:extLst>
                </a:gridCol>
                <a:gridCol w="1059679">
                  <a:extLst>
                    <a:ext uri="{9D8B030D-6E8A-4147-A177-3AD203B41FA5}">
                      <a16:colId xmlns:a16="http://schemas.microsoft.com/office/drawing/2014/main" val="3085783770"/>
                    </a:ext>
                  </a:extLst>
                </a:gridCol>
                <a:gridCol w="1392964">
                  <a:extLst>
                    <a:ext uri="{9D8B030D-6E8A-4147-A177-3AD203B41FA5}">
                      <a16:colId xmlns:a16="http://schemas.microsoft.com/office/drawing/2014/main" val="1813374759"/>
                    </a:ext>
                  </a:extLst>
                </a:gridCol>
                <a:gridCol w="6178610">
                  <a:extLst>
                    <a:ext uri="{9D8B030D-6E8A-4147-A177-3AD203B41FA5}">
                      <a16:colId xmlns:a16="http://schemas.microsoft.com/office/drawing/2014/main" val="2977524903"/>
                    </a:ext>
                  </a:extLst>
                </a:gridCol>
              </a:tblGrid>
              <a:tr h="0">
                <a:tc>
                  <a:txBody>
                    <a:bodyPr/>
                    <a:lstStyle/>
                    <a:p>
                      <a:pPr algn="ctr">
                        <a:lnSpc>
                          <a:spcPct val="107000"/>
                        </a:lnSpc>
                        <a:spcAft>
                          <a:spcPts val="800"/>
                        </a:spcAft>
                      </a:pPr>
                      <a:r>
                        <a:rPr lang="ru-RU" sz="1000" dirty="0">
                          <a:effectLst/>
                          <a:latin typeface="Century Schoolbook" panose="02040604050505020304" pitchFamily="18" charset="0"/>
                          <a:ea typeface="Calibri" panose="020F0502020204030204" pitchFamily="34" charset="0"/>
                        </a:rPr>
                        <a:t> ФИО</a:t>
                      </a:r>
                    </a:p>
                  </a:txBody>
                  <a:tcPr marL="9525" marR="9525" marT="9525" marB="9525" anchor="ctr">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7000"/>
                        </a:lnSpc>
                        <a:spcAft>
                          <a:spcPts val="800"/>
                        </a:spcAft>
                      </a:pPr>
                      <a:r>
                        <a:rPr lang="ru-RU" sz="1000">
                          <a:effectLst/>
                          <a:latin typeface="Century Schoolbook" panose="02040604050505020304" pitchFamily="18" charset="0"/>
                          <a:ea typeface="Calibri" panose="020F0502020204030204" pitchFamily="34" charset="0"/>
                        </a:rPr>
                        <a:t> Должность</a:t>
                      </a:r>
                    </a:p>
                  </a:txBody>
                  <a:tcPr marL="9525" marR="9525" marT="9525" marB="9525" anchor="ctr">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Century Schoolbook" panose="02040604050505020304" pitchFamily="18" charset="0"/>
                          <a:ea typeface="Calibri" panose="020F0502020204030204" pitchFamily="34" charset="0"/>
                        </a:rPr>
                        <a:t> Контактный телефон</a:t>
                      </a:r>
                    </a:p>
                  </a:txBody>
                  <a:tcPr marL="9525" marR="9525" marT="9525" marB="9525" anchor="ctr">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Century Schoolbook" panose="02040604050505020304" pitchFamily="18" charset="0"/>
                          <a:ea typeface="Calibri" panose="020F0502020204030204" pitchFamily="34" charset="0"/>
                        </a:rPr>
                        <a:t> Электронная почта</a:t>
                      </a:r>
                    </a:p>
                  </a:txBody>
                  <a:tcPr marL="9525" marR="9525" marT="9525" marB="9525" anchor="ctr">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7000"/>
                        </a:lnSpc>
                        <a:spcAft>
                          <a:spcPts val="800"/>
                        </a:spcAft>
                      </a:pPr>
                      <a:r>
                        <a:rPr lang="ru-RU" sz="1000" dirty="0" smtClean="0">
                          <a:latin typeface="Century Schoolbook" panose="02040604050505020304" pitchFamily="18" charset="0"/>
                        </a:rPr>
                        <a:t>Сведения о руководстве</a:t>
                      </a:r>
                      <a:endParaRPr lang="ru-RU" sz="1000" dirty="0">
                        <a:latin typeface="Century Schoolbook" panose="02040604050505020304" pitchFamily="18"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extLst>
                  <a:ext uri="{0D108BD9-81ED-4DB2-BD59-A6C34878D82A}">
                    <a16:rowId xmlns:a16="http://schemas.microsoft.com/office/drawing/2014/main" val="2937712495"/>
                  </a:ext>
                </a:extLst>
              </a:tr>
              <a:tr h="1018006">
                <a:tc>
                  <a:txBody>
                    <a:bodyPr/>
                    <a:lstStyle/>
                    <a:p>
                      <a:pPr>
                        <a:lnSpc>
                          <a:spcPct val="107000"/>
                        </a:lnSpc>
                        <a:spcAft>
                          <a:spcPts val="800"/>
                        </a:spcAft>
                      </a:pPr>
                      <a:r>
                        <a:rPr lang="ru-RU" sz="1000" b="1" dirty="0" err="1">
                          <a:effectLst/>
                          <a:latin typeface="Century Schoolbook" panose="02040604050505020304" pitchFamily="18" charset="0"/>
                          <a:ea typeface="Calibri" panose="020F0502020204030204" pitchFamily="34" charset="0"/>
                        </a:rPr>
                        <a:t>Скударева</a:t>
                      </a:r>
                      <a:r>
                        <a:rPr lang="ru-RU" sz="1000" b="1" dirty="0">
                          <a:effectLst/>
                          <a:latin typeface="Century Schoolbook" panose="02040604050505020304" pitchFamily="18" charset="0"/>
                          <a:ea typeface="Calibri" panose="020F0502020204030204" pitchFamily="34" charset="0"/>
                        </a:rPr>
                        <a:t> Галина Николаевна</a:t>
                      </a:r>
                    </a:p>
                    <a:p>
                      <a:pPr>
                        <a:lnSpc>
                          <a:spcPct val="107000"/>
                        </a:lnSpc>
                        <a:spcAft>
                          <a:spcPts val="800"/>
                        </a:spcAft>
                      </a:pPr>
                      <a:endParaRPr lang="ru-RU" sz="1000" dirty="0">
                        <a:effectLst/>
                        <a:latin typeface="Century Schoolbook" panose="020406040505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Century Schoolbook" panose="02040604050505020304" pitchFamily="18" charset="0"/>
                          <a:ea typeface="Calibri" panose="020F0502020204030204" pitchFamily="34" charset="0"/>
                        </a:rPr>
                        <a:t>Ректор университета</a:t>
                      </a: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Century Schoolbook" panose="02040604050505020304" pitchFamily="18" charset="0"/>
                          <a:ea typeface="Calibri" panose="020F0502020204030204" pitchFamily="34" charset="0"/>
                        </a:rPr>
                        <a:t>(4964) 25-78-75</a:t>
                      </a:r>
                    </a:p>
                    <a:p>
                      <a:pPr algn="ctr">
                        <a:lnSpc>
                          <a:spcPct val="107000"/>
                        </a:lnSpc>
                        <a:spcAft>
                          <a:spcPts val="800"/>
                        </a:spcAft>
                      </a:pPr>
                      <a:r>
                        <a:rPr lang="ru-RU" sz="1000" dirty="0">
                          <a:effectLst/>
                          <a:latin typeface="Century Schoolbook" panose="02040604050505020304" pitchFamily="18" charset="0"/>
                          <a:ea typeface="Calibri" panose="020F0502020204030204" pitchFamily="34" charset="0"/>
                        </a:rPr>
                        <a:t> </a:t>
                      </a: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nSpc>
                          <a:spcPct val="107000"/>
                        </a:lnSpc>
                        <a:spcAft>
                          <a:spcPts val="800"/>
                        </a:spcAft>
                      </a:pPr>
                      <a:r>
                        <a:rPr lang="ru-RU" sz="1000" u="sng" dirty="0">
                          <a:solidFill>
                            <a:srgbClr val="0000FF"/>
                          </a:solidFill>
                          <a:effectLst/>
                          <a:latin typeface="Century Schoolbook" panose="02040604050505020304" pitchFamily="18" charset="0"/>
                          <a:ea typeface="Calibri" panose="020F0502020204030204" pitchFamily="34" charset="0"/>
                          <a:hlinkClick r:id="rId3"/>
                        </a:rPr>
                        <a:t>mo_ggtu@mosreg.ru</a:t>
                      </a:r>
                      <a:r>
                        <a:rPr lang="ru-RU" sz="1000" dirty="0">
                          <a:effectLst/>
                          <a:latin typeface="Century Schoolbook" panose="02040604050505020304" pitchFamily="18" charset="0"/>
                          <a:ea typeface="Calibri" panose="020F0502020204030204" pitchFamily="34" charset="0"/>
                        </a:rPr>
                        <a:t> </a:t>
                      </a: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r>
                        <a:rPr lang="ru-RU" sz="1000" b="1" kern="1200" dirty="0" smtClean="0">
                          <a:solidFill>
                            <a:schemeClr val="tx1"/>
                          </a:solidFill>
                          <a:effectLst/>
                          <a:latin typeface="Century Schoolbook" panose="02040604050505020304" pitchFamily="18" charset="0"/>
                          <a:ea typeface="+mn-ea"/>
                          <a:cs typeface="+mn-cs"/>
                        </a:rPr>
                        <a:t>Дата рождения: </a:t>
                      </a:r>
                      <a:r>
                        <a:rPr lang="ru-RU" sz="1000" kern="1200" dirty="0" smtClean="0">
                          <a:solidFill>
                            <a:schemeClr val="tx1"/>
                          </a:solidFill>
                          <a:effectLst/>
                          <a:latin typeface="Century Schoolbook" panose="02040604050505020304" pitchFamily="18" charset="0"/>
                          <a:ea typeface="+mn-ea"/>
                          <a:cs typeface="+mn-cs"/>
                        </a:rPr>
                        <a:t>09.09.1960 </a:t>
                      </a:r>
                    </a:p>
                    <a:p>
                      <a:r>
                        <a:rPr lang="ru-RU" sz="1000" b="1" kern="1200" dirty="0" smtClean="0">
                          <a:solidFill>
                            <a:schemeClr val="tx1"/>
                          </a:solidFill>
                          <a:effectLst/>
                          <a:latin typeface="Century Schoolbook" panose="02040604050505020304" pitchFamily="18" charset="0"/>
                          <a:ea typeface="+mn-ea"/>
                          <a:cs typeface="+mn-cs"/>
                        </a:rPr>
                        <a:t>Место проживания: г</a:t>
                      </a:r>
                      <a:r>
                        <a:rPr lang="ru-RU" sz="1000" kern="1200" dirty="0" smtClean="0">
                          <a:solidFill>
                            <a:schemeClr val="tx1"/>
                          </a:solidFill>
                          <a:effectLst/>
                          <a:latin typeface="Century Schoolbook" panose="02040604050505020304" pitchFamily="18" charset="0"/>
                          <a:ea typeface="+mn-ea"/>
                          <a:cs typeface="+mn-cs"/>
                        </a:rPr>
                        <a:t>. Орехово-Зуево, Московская область</a:t>
                      </a:r>
                    </a:p>
                    <a:p>
                      <a:r>
                        <a:rPr lang="ru-RU" sz="1000" b="1" kern="1200" dirty="0" smtClean="0">
                          <a:solidFill>
                            <a:schemeClr val="tx1"/>
                          </a:solidFill>
                          <a:effectLst/>
                          <a:latin typeface="Century Schoolbook" panose="02040604050505020304" pitchFamily="18" charset="0"/>
                          <a:ea typeface="+mn-ea"/>
                          <a:cs typeface="+mn-cs"/>
                        </a:rPr>
                        <a:t>Гражданство: </a:t>
                      </a:r>
                      <a:r>
                        <a:rPr lang="ru-RU" sz="1000" kern="1200" dirty="0" smtClean="0">
                          <a:solidFill>
                            <a:schemeClr val="tx1"/>
                          </a:solidFill>
                          <a:effectLst/>
                          <a:latin typeface="Century Schoolbook" panose="02040604050505020304" pitchFamily="18" charset="0"/>
                          <a:ea typeface="+mn-ea"/>
                          <a:cs typeface="+mn-cs"/>
                        </a:rPr>
                        <a:t>Российская Федерация</a:t>
                      </a:r>
                    </a:p>
                    <a:p>
                      <a:r>
                        <a:rPr lang="ru-RU" sz="1000" b="1" kern="1200" dirty="0" smtClean="0">
                          <a:solidFill>
                            <a:schemeClr val="tx1"/>
                          </a:solidFill>
                          <a:effectLst/>
                          <a:latin typeface="Century Schoolbook" panose="02040604050505020304" pitchFamily="18" charset="0"/>
                          <a:ea typeface="+mn-ea"/>
                          <a:cs typeface="+mn-cs"/>
                        </a:rPr>
                        <a:t>Образование:</a:t>
                      </a:r>
                      <a:r>
                        <a:rPr lang="ru-RU" sz="1000" kern="1200" dirty="0" smtClean="0">
                          <a:solidFill>
                            <a:schemeClr val="tx1"/>
                          </a:solidFill>
                          <a:effectLst/>
                          <a:latin typeface="Century Schoolbook" panose="02040604050505020304" pitchFamily="18" charset="0"/>
                          <a:ea typeface="+mn-ea"/>
                          <a:cs typeface="+mn-cs"/>
                        </a:rPr>
                        <a:t> </a:t>
                      </a:r>
                      <a:endParaRPr lang="ru-RU" sz="1000" kern="1200" dirty="0">
                        <a:solidFill>
                          <a:schemeClr val="tx1"/>
                        </a:solidFill>
                        <a:effectLst/>
                        <a:latin typeface="Century Schoolbook" panose="02040604050505020304" pitchFamily="18" charset="0"/>
                        <a:ea typeface="+mn-ea"/>
                        <a:cs typeface="+mn-cs"/>
                      </a:endParaRPr>
                    </a:p>
                    <a:p>
                      <a:pPr lvl="0"/>
                      <a:r>
                        <a:rPr lang="ru-RU" sz="1000" kern="1200" dirty="0">
                          <a:solidFill>
                            <a:schemeClr val="tx1"/>
                          </a:solidFill>
                          <a:effectLst/>
                          <a:latin typeface="Century Schoolbook" panose="02040604050505020304" pitchFamily="18" charset="0"/>
                          <a:ea typeface="+mn-ea"/>
                          <a:cs typeface="+mn-cs"/>
                        </a:rPr>
                        <a:t>Московский государственный  заочный педагогический институт (МГЗПИ) - «Педагогическое образование» </a:t>
                      </a:r>
                    </a:p>
                    <a:p>
                      <a:pPr lvl="0"/>
                      <a:r>
                        <a:rPr lang="ru-RU" sz="1000" kern="1200" dirty="0">
                          <a:solidFill>
                            <a:schemeClr val="tx1"/>
                          </a:solidFill>
                          <a:effectLst/>
                          <a:latin typeface="Century Schoolbook" panose="02040604050505020304" pitchFamily="18" charset="0"/>
                          <a:ea typeface="+mn-ea"/>
                          <a:cs typeface="+mn-cs"/>
                        </a:rPr>
                        <a:t>Егорьевское педагогическое училище</a:t>
                      </a:r>
                    </a:p>
                    <a:p>
                      <a:pPr lvl="0"/>
                      <a:r>
                        <a:rPr lang="ru-RU" sz="1000" kern="1200" dirty="0">
                          <a:solidFill>
                            <a:schemeClr val="tx1"/>
                          </a:solidFill>
                          <a:effectLst/>
                          <a:latin typeface="Century Schoolbook" panose="02040604050505020304" pitchFamily="18" charset="0"/>
                          <a:ea typeface="+mn-ea"/>
                          <a:cs typeface="+mn-cs"/>
                        </a:rPr>
                        <a:t>Московский педагогический государственный университет - аспирантура</a:t>
                      </a:r>
                    </a:p>
                    <a:p>
                      <a:pPr lvl="0"/>
                      <a:r>
                        <a:rPr lang="ru-RU" sz="1000" kern="1200" dirty="0">
                          <a:solidFill>
                            <a:schemeClr val="tx1"/>
                          </a:solidFill>
                          <a:effectLst/>
                          <a:latin typeface="Century Schoolbook" panose="02040604050505020304" pitchFamily="18" charset="0"/>
                          <a:ea typeface="+mn-ea"/>
                          <a:cs typeface="+mn-cs"/>
                        </a:rPr>
                        <a:t>Центр повышения квалификации и переподготовки - «Государственное и муниципальное управление</a:t>
                      </a:r>
                      <a:r>
                        <a:rPr lang="ru-RU" sz="1000" kern="1200" dirty="0" smtClean="0">
                          <a:solidFill>
                            <a:schemeClr val="tx1"/>
                          </a:solidFill>
                          <a:effectLst/>
                          <a:latin typeface="Century Schoolbook" panose="02040604050505020304" pitchFamily="18" charset="0"/>
                          <a:ea typeface="+mn-ea"/>
                          <a:cs typeface="+mn-cs"/>
                        </a:rPr>
                        <a:t>»</a:t>
                      </a:r>
                    </a:p>
                    <a:p>
                      <a:r>
                        <a:rPr lang="ru-RU" sz="1000" b="1" kern="1200" dirty="0" smtClean="0">
                          <a:solidFill>
                            <a:schemeClr val="tx1"/>
                          </a:solidFill>
                          <a:effectLst/>
                          <a:latin typeface="Century Schoolbook" panose="02040604050505020304" pitchFamily="18" charset="0"/>
                          <a:ea typeface="+mn-ea"/>
                          <a:cs typeface="+mn-cs"/>
                        </a:rPr>
                        <a:t>Ученая степень, звание:</a:t>
                      </a:r>
                      <a:endParaRPr lang="ru-RU" sz="1000" kern="1200" dirty="0" smtClean="0">
                        <a:solidFill>
                          <a:schemeClr val="tx1"/>
                        </a:solidFill>
                        <a:effectLst/>
                        <a:latin typeface="Century Schoolbook" panose="02040604050505020304" pitchFamily="18" charset="0"/>
                        <a:ea typeface="+mn-ea"/>
                        <a:cs typeface="+mn-cs"/>
                      </a:endParaRPr>
                    </a:p>
                    <a:p>
                      <a:pPr lvl="0"/>
                      <a:r>
                        <a:rPr lang="ru-RU" sz="1000" kern="1200" dirty="0" smtClean="0">
                          <a:solidFill>
                            <a:schemeClr val="tx1"/>
                          </a:solidFill>
                          <a:effectLst/>
                          <a:latin typeface="Century Schoolbook" panose="02040604050505020304" pitchFamily="18" charset="0"/>
                          <a:ea typeface="+mn-ea"/>
                          <a:cs typeface="+mn-cs"/>
                        </a:rPr>
                        <a:t>Учёная степень: кандидат педагогических наук</a:t>
                      </a:r>
                    </a:p>
                    <a:p>
                      <a:pPr lvl="0"/>
                      <a:r>
                        <a:rPr lang="ru-RU" sz="1000" kern="1200" dirty="0" smtClean="0">
                          <a:solidFill>
                            <a:schemeClr val="tx1"/>
                          </a:solidFill>
                          <a:effectLst/>
                          <a:latin typeface="Century Schoolbook" panose="02040604050505020304" pitchFamily="18" charset="0"/>
                          <a:ea typeface="+mn-ea"/>
                          <a:cs typeface="+mn-cs"/>
                        </a:rPr>
                        <a:t>Учёное звание: доцент</a:t>
                      </a:r>
                      <a:r>
                        <a:rPr lang="ru-RU" sz="1000" dirty="0" smtClean="0">
                          <a:effectLst/>
                          <a:latin typeface="Century Schoolbook" panose="02040604050505020304" pitchFamily="18" charset="0"/>
                          <a:ea typeface="Calibri" panose="020F0502020204030204" pitchFamily="34" charset="0"/>
                        </a:rPr>
                        <a:t> </a:t>
                      </a:r>
                      <a:r>
                        <a:rPr lang="ru-RU" sz="1000" kern="1200" dirty="0" smtClean="0">
                          <a:solidFill>
                            <a:schemeClr val="tx1"/>
                          </a:solidFill>
                          <a:effectLst/>
                          <a:latin typeface="Century Schoolbook" panose="02040604050505020304" pitchFamily="18" charset="0"/>
                          <a:ea typeface="+mn-ea"/>
                          <a:cs typeface="+mn-cs"/>
                        </a:rPr>
                        <a:t> </a:t>
                      </a:r>
                      <a:endParaRPr lang="ru-RU" sz="1000" kern="1200" dirty="0">
                        <a:solidFill>
                          <a:schemeClr val="tx1"/>
                        </a:solidFill>
                        <a:effectLst/>
                        <a:latin typeface="Century Schoolbook" panose="02040604050505020304" pitchFamily="18" charset="0"/>
                        <a:ea typeface="+mn-ea"/>
                        <a:cs typeface="+mn-cs"/>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extLst>
                  <a:ext uri="{0D108BD9-81ED-4DB2-BD59-A6C34878D82A}">
                    <a16:rowId xmlns:a16="http://schemas.microsoft.com/office/drawing/2014/main" val="2136614103"/>
                  </a:ext>
                </a:extLst>
              </a:tr>
              <a:tr h="701708">
                <a:tc>
                  <a:txBody>
                    <a:bodyPr/>
                    <a:lstStyle/>
                    <a:p>
                      <a:pPr>
                        <a:lnSpc>
                          <a:spcPct val="107000"/>
                        </a:lnSpc>
                      </a:pPr>
                      <a:r>
                        <a:rPr lang="ru-RU" sz="1000" b="1" dirty="0">
                          <a:effectLst/>
                          <a:latin typeface="Century Schoolbook" panose="02040604050505020304" pitchFamily="18" charset="0"/>
                          <a:ea typeface="Times New Roman" panose="02020603050405020304" pitchFamily="18" charset="0"/>
                          <a:cs typeface="Times New Roman" panose="02020603050405020304" pitchFamily="18" charset="0"/>
                        </a:rPr>
                        <a:t>Юсупова </a:t>
                      </a:r>
                      <a:r>
                        <a:rPr lang="ru-RU" sz="1000" b="1" dirty="0" err="1">
                          <a:effectLst/>
                          <a:latin typeface="Century Schoolbook" panose="02040604050505020304" pitchFamily="18" charset="0"/>
                          <a:ea typeface="Times New Roman" panose="02020603050405020304" pitchFamily="18" charset="0"/>
                          <a:cs typeface="Times New Roman" panose="02020603050405020304" pitchFamily="18" charset="0"/>
                        </a:rPr>
                        <a:t>Надия</a:t>
                      </a:r>
                      <a:r>
                        <a:rPr lang="ru-RU" sz="1000" b="1" dirty="0">
                          <a:effectLst/>
                          <a:latin typeface="Century Schoolbook" panose="02040604050505020304" pitchFamily="18" charset="0"/>
                          <a:ea typeface="Times New Roman" panose="02020603050405020304" pitchFamily="18" charset="0"/>
                          <a:cs typeface="Times New Roman" panose="02020603050405020304" pitchFamily="18" charset="0"/>
                        </a:rPr>
                        <a:t> </a:t>
                      </a:r>
                      <a:r>
                        <a:rPr lang="ru-RU" sz="1000" b="1" dirty="0" smtClean="0">
                          <a:effectLst/>
                          <a:latin typeface="Century Schoolbook" panose="02040604050505020304" pitchFamily="18" charset="0"/>
                          <a:ea typeface="Times New Roman" panose="02020603050405020304" pitchFamily="18" charset="0"/>
                          <a:cs typeface="Times New Roman" panose="02020603050405020304" pitchFamily="18" charset="0"/>
                        </a:rPr>
                        <a:t>Геннадьевна</a:t>
                      </a:r>
                      <a:endParaRPr lang="ru-RU" sz="1000" dirty="0">
                        <a:effectLst/>
                        <a:latin typeface="Century Schoolbook" panose="02040604050505020304" pitchFamily="18" charset="0"/>
                        <a:ea typeface="Times New Roman" panose="02020603050405020304" pitchFamily="18"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Century Schoolbook" panose="02040604050505020304" pitchFamily="18" charset="0"/>
                          <a:ea typeface="Calibri" panose="020F0502020204030204" pitchFamily="34" charset="0"/>
                        </a:rPr>
                        <a:t>Президент университета</a:t>
                      </a: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Century Schoolbook" panose="02040604050505020304" pitchFamily="18" charset="0"/>
                          <a:ea typeface="Calibri" panose="020F0502020204030204" pitchFamily="34" charset="0"/>
                        </a:rPr>
                        <a:t>8-499-955-25-20 (доб.201,202,203)</a:t>
                      </a: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nSpc>
                          <a:spcPct val="107000"/>
                        </a:lnSpc>
                        <a:spcAft>
                          <a:spcPts val="800"/>
                        </a:spcAft>
                      </a:pPr>
                      <a:r>
                        <a:rPr lang="ru-RU" sz="1000" u="sng" dirty="0">
                          <a:solidFill>
                            <a:srgbClr val="0000FF"/>
                          </a:solidFill>
                          <a:effectLst/>
                          <a:latin typeface="Century Schoolbook" panose="02040604050505020304" pitchFamily="18" charset="0"/>
                          <a:ea typeface="Calibri" panose="020F0502020204030204" pitchFamily="34" charset="0"/>
                          <a:hlinkClick r:id="rId4"/>
                        </a:rPr>
                        <a:t>rektorat@ggtu.ru</a:t>
                      </a:r>
                      <a:endParaRPr lang="ru-RU" sz="1000" dirty="0">
                        <a:effectLst/>
                        <a:latin typeface="Century Schoolbook" panose="020406040505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r>
                        <a:rPr lang="ru-RU" sz="1000" b="1" kern="1200" dirty="0" smtClean="0">
                          <a:solidFill>
                            <a:schemeClr val="tx1"/>
                          </a:solidFill>
                          <a:effectLst/>
                          <a:latin typeface="Century Schoolbook" panose="02040604050505020304" pitchFamily="18" charset="0"/>
                          <a:ea typeface="+mn-ea"/>
                          <a:cs typeface="+mn-cs"/>
                        </a:rPr>
                        <a:t>Дата рождения: </a:t>
                      </a:r>
                      <a:r>
                        <a:rPr lang="ru-RU" sz="1000" b="0" kern="1200" dirty="0" smtClean="0">
                          <a:solidFill>
                            <a:schemeClr val="tx1"/>
                          </a:solidFill>
                          <a:effectLst/>
                          <a:latin typeface="Century Schoolbook" panose="02040604050505020304" pitchFamily="18" charset="0"/>
                          <a:ea typeface="+mn-ea"/>
                          <a:cs typeface="+mn-cs"/>
                        </a:rPr>
                        <a:t>2</a:t>
                      </a:r>
                      <a:r>
                        <a:rPr lang="ru-RU" sz="1000" kern="1200" dirty="0" smtClean="0">
                          <a:solidFill>
                            <a:schemeClr val="tx1"/>
                          </a:solidFill>
                          <a:effectLst/>
                          <a:latin typeface="Century Schoolbook" panose="02040604050505020304" pitchFamily="18" charset="0"/>
                          <a:ea typeface="+mn-ea"/>
                          <a:cs typeface="+mn-cs"/>
                        </a:rPr>
                        <a:t>9.10.1952</a:t>
                      </a:r>
                    </a:p>
                    <a:p>
                      <a:r>
                        <a:rPr lang="ru-RU" sz="1000" b="1" kern="1200" dirty="0" smtClean="0">
                          <a:solidFill>
                            <a:schemeClr val="tx1"/>
                          </a:solidFill>
                          <a:effectLst/>
                          <a:latin typeface="Century Schoolbook" panose="02040604050505020304" pitchFamily="18" charset="0"/>
                          <a:ea typeface="+mn-ea"/>
                          <a:cs typeface="+mn-cs"/>
                        </a:rPr>
                        <a:t>Место проживания: г</a:t>
                      </a:r>
                      <a:r>
                        <a:rPr lang="ru-RU" sz="1000" kern="1200" dirty="0" smtClean="0">
                          <a:solidFill>
                            <a:schemeClr val="tx1"/>
                          </a:solidFill>
                          <a:effectLst/>
                          <a:latin typeface="Century Schoolbook" panose="02040604050505020304" pitchFamily="18" charset="0"/>
                          <a:ea typeface="+mn-ea"/>
                          <a:cs typeface="+mn-cs"/>
                        </a:rPr>
                        <a:t>. Орехово-Зуево, Московская область</a:t>
                      </a:r>
                    </a:p>
                    <a:p>
                      <a:r>
                        <a:rPr lang="ru-RU" sz="1000" b="1" kern="1200" dirty="0" smtClean="0">
                          <a:solidFill>
                            <a:schemeClr val="tx1"/>
                          </a:solidFill>
                          <a:effectLst/>
                          <a:latin typeface="Century Schoolbook" panose="02040604050505020304" pitchFamily="18" charset="0"/>
                          <a:ea typeface="+mn-ea"/>
                          <a:cs typeface="+mn-cs"/>
                        </a:rPr>
                        <a:t>Гражданство: </a:t>
                      </a:r>
                      <a:r>
                        <a:rPr lang="ru-RU" sz="1000" kern="1200" dirty="0" smtClean="0">
                          <a:solidFill>
                            <a:schemeClr val="tx1"/>
                          </a:solidFill>
                          <a:effectLst/>
                          <a:latin typeface="Century Schoolbook" panose="02040604050505020304" pitchFamily="18" charset="0"/>
                          <a:ea typeface="+mn-ea"/>
                          <a:cs typeface="+mn-cs"/>
                        </a:rPr>
                        <a:t>Российская Федерация</a:t>
                      </a:r>
                    </a:p>
                    <a:p>
                      <a:r>
                        <a:rPr lang="ru-RU" sz="1000" b="1" kern="1200" dirty="0" smtClean="0">
                          <a:solidFill>
                            <a:schemeClr val="tx1"/>
                          </a:solidFill>
                          <a:effectLst/>
                          <a:latin typeface="Century Schoolbook" panose="02040604050505020304" pitchFamily="18" charset="0"/>
                          <a:ea typeface="+mn-ea"/>
                          <a:cs typeface="+mn-cs"/>
                        </a:rPr>
                        <a:t>Образование:</a:t>
                      </a:r>
                      <a:r>
                        <a:rPr lang="ru-RU" sz="1000" kern="1200" dirty="0" smtClean="0">
                          <a:solidFill>
                            <a:schemeClr val="tx1"/>
                          </a:solidFill>
                          <a:effectLst/>
                          <a:latin typeface="Century Schoolbook" panose="02040604050505020304" pitchFamily="18" charset="0"/>
                          <a:ea typeface="+mn-ea"/>
                          <a:cs typeface="+mn-cs"/>
                        </a:rPr>
                        <a:t> Орехово-Зуевский педагогический институт</a:t>
                      </a:r>
                    </a:p>
                    <a:p>
                      <a:r>
                        <a:rPr lang="ru-RU" sz="1000" u="none" kern="1200" dirty="0" smtClean="0">
                          <a:solidFill>
                            <a:schemeClr val="tx1"/>
                          </a:solidFill>
                          <a:effectLst/>
                          <a:latin typeface="Century Schoolbook" panose="02040604050505020304" pitchFamily="18" charset="0"/>
                          <a:ea typeface="+mn-ea"/>
                          <a:cs typeface="+mn-cs"/>
                        </a:rPr>
                        <a:t>НАНО ВО «Институт мировых цивилизаций» - профессиональная переподготовка по программе ДПО «Менеджмент в образовании»</a:t>
                      </a:r>
                    </a:p>
                    <a:p>
                      <a:r>
                        <a:rPr lang="ru-RU" sz="1000" b="1" kern="1200" dirty="0" smtClean="0">
                          <a:solidFill>
                            <a:schemeClr val="tx1"/>
                          </a:solidFill>
                          <a:effectLst/>
                          <a:latin typeface="Century Schoolbook" panose="02040604050505020304" pitchFamily="18" charset="0"/>
                          <a:ea typeface="+mn-ea"/>
                          <a:cs typeface="+mn-cs"/>
                        </a:rPr>
                        <a:t>Ученая степень, звание:</a:t>
                      </a:r>
                      <a:endParaRPr lang="ru-RU" sz="1000" kern="1200" dirty="0" smtClean="0">
                        <a:solidFill>
                          <a:schemeClr val="tx1"/>
                        </a:solidFill>
                        <a:effectLst/>
                        <a:latin typeface="Century Schoolbook" panose="02040604050505020304" pitchFamily="18" charset="0"/>
                        <a:ea typeface="+mn-ea"/>
                        <a:cs typeface="+mn-cs"/>
                      </a:endParaRPr>
                    </a:p>
                    <a:p>
                      <a:pPr lvl="0"/>
                      <a:r>
                        <a:rPr lang="ru-RU" sz="1000" kern="1200" dirty="0" smtClean="0">
                          <a:solidFill>
                            <a:schemeClr val="tx1"/>
                          </a:solidFill>
                          <a:effectLst/>
                          <a:latin typeface="Century Schoolbook" panose="02040604050505020304" pitchFamily="18" charset="0"/>
                          <a:ea typeface="+mn-ea"/>
                          <a:cs typeface="+mn-cs"/>
                        </a:rPr>
                        <a:t>Учёная степень: кандидат филологических наук</a:t>
                      </a:r>
                    </a:p>
                    <a:p>
                      <a:pPr lvl="0"/>
                      <a:r>
                        <a:rPr lang="ru-RU" sz="1000" kern="1200" dirty="0" smtClean="0">
                          <a:solidFill>
                            <a:schemeClr val="tx1"/>
                          </a:solidFill>
                          <a:effectLst/>
                          <a:latin typeface="Century Schoolbook" panose="02040604050505020304" pitchFamily="18" charset="0"/>
                          <a:ea typeface="+mn-ea"/>
                          <a:cs typeface="+mn-cs"/>
                        </a:rPr>
                        <a:t>Учёное звание: доцент</a:t>
                      </a:r>
                      <a:r>
                        <a:rPr lang="ru-RU" sz="1000" dirty="0" smtClean="0">
                          <a:effectLst/>
                          <a:latin typeface="Century Schoolbook" panose="02040604050505020304" pitchFamily="18" charset="0"/>
                          <a:ea typeface="Calibri" panose="020F0502020204030204" pitchFamily="34" charset="0"/>
                        </a:rPr>
                        <a:t> </a:t>
                      </a:r>
                    </a:p>
                    <a:p>
                      <a:endParaRPr lang="ru-RU" sz="1000" kern="1200" dirty="0">
                        <a:solidFill>
                          <a:schemeClr val="tx1"/>
                        </a:solidFill>
                        <a:effectLst/>
                        <a:latin typeface="Century Schoolbook" panose="02040604050505020304" pitchFamily="18" charset="0"/>
                        <a:ea typeface="+mn-ea"/>
                        <a:cs typeface="+mn-cs"/>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extLst>
                  <a:ext uri="{0D108BD9-81ED-4DB2-BD59-A6C34878D82A}">
                    <a16:rowId xmlns:a16="http://schemas.microsoft.com/office/drawing/2014/main" val="3269073353"/>
                  </a:ext>
                </a:extLst>
              </a:tr>
            </a:tbl>
          </a:graphicData>
        </a:graphic>
      </p:graphicFrame>
      <p:pic>
        <p:nvPicPr>
          <p:cNvPr id="9" name="Рисунок 8"/>
          <p:cNvPicPr>
            <a:picLocks noChangeAspect="1"/>
          </p:cNvPicPr>
          <p:nvPr/>
        </p:nvPicPr>
        <p:blipFill>
          <a:blip r:embed="rId5"/>
          <a:stretch>
            <a:fillRect/>
          </a:stretch>
        </p:blipFill>
        <p:spPr>
          <a:xfrm rot="1559598">
            <a:off x="10867773" y="187860"/>
            <a:ext cx="1397490" cy="513730"/>
          </a:xfrm>
          <a:prstGeom prst="rect">
            <a:avLst/>
          </a:prstGeom>
        </p:spPr>
      </p:pic>
      <p:sp>
        <p:nvSpPr>
          <p:cNvPr id="3" name="Прямоугольник 2"/>
          <p:cNvSpPr/>
          <p:nvPr/>
        </p:nvSpPr>
        <p:spPr>
          <a:xfrm>
            <a:off x="4026044" y="0"/>
            <a:ext cx="4809329" cy="369332"/>
          </a:xfrm>
          <a:prstGeom prst="rect">
            <a:avLst/>
          </a:prstGeom>
        </p:spPr>
        <p:txBody>
          <a:bodyPr wrap="none">
            <a:spAutoFit/>
          </a:bodyPr>
          <a:lstStyle/>
          <a:p>
            <a:pPr algn="ctr"/>
            <a:r>
              <a:rPr lang="ru-RU" b="1" dirty="0">
                <a:latin typeface="Century Schoolbook" panose="02040604050505020304" pitchFamily="18" charset="0"/>
                <a:ea typeface="Times New Roman" panose="02020603050405020304" pitchFamily="18" charset="0"/>
              </a:rPr>
              <a:t>Общая </a:t>
            </a:r>
            <a:r>
              <a:rPr lang="ru-RU" b="1" dirty="0" smtClean="0">
                <a:latin typeface="Century Schoolbook" panose="02040604050505020304" pitchFamily="18" charset="0"/>
                <a:ea typeface="Times New Roman" panose="02020603050405020304" pitchFamily="18" charset="0"/>
              </a:rPr>
              <a:t>информация </a:t>
            </a:r>
            <a:r>
              <a:rPr lang="ru-RU" b="1" dirty="0">
                <a:latin typeface="Century Schoolbook" panose="02040604050505020304" pitchFamily="18" charset="0"/>
                <a:ea typeface="Times New Roman" panose="02020603050405020304" pitchFamily="18" charset="0"/>
              </a:rPr>
              <a:t>об Университете</a:t>
            </a:r>
            <a:endParaRPr lang="ru-RU" b="1" dirty="0">
              <a:latin typeface="Century Schoolbook" panose="02040604050505020304" pitchFamily="18" charset="0"/>
            </a:endParaRPr>
          </a:p>
        </p:txBody>
      </p:sp>
      <p:pic>
        <p:nvPicPr>
          <p:cNvPr id="11" name="Рисунок 10">
            <a:extLst>
              <a:ext uri="{FF2B5EF4-FFF2-40B4-BE49-F238E27FC236}">
                <a16:creationId xmlns:a16="http://schemas.microsoft.com/office/drawing/2014/main" id="{76F7D206-A78A-9371-4F26-EFD6FF979FB3}"/>
              </a:ext>
            </a:extLst>
          </p:cNvPr>
          <p:cNvPicPr>
            <a:picLocks noChangeAspect="1"/>
          </p:cNvPicPr>
          <p:nvPr/>
        </p:nvPicPr>
        <p:blipFill>
          <a:blip r:embed="rId6"/>
          <a:stretch>
            <a:fillRect/>
          </a:stretch>
        </p:blipFill>
        <p:spPr>
          <a:xfrm>
            <a:off x="4294335" y="5049599"/>
            <a:ext cx="3267316" cy="1808401"/>
          </a:xfrm>
          <a:prstGeom prst="rect">
            <a:avLst/>
          </a:prstGeom>
        </p:spPr>
      </p:pic>
    </p:spTree>
    <p:extLst>
      <p:ext uri="{BB962C8B-B14F-4D97-AF65-F5344CB8AC3E}">
        <p14:creationId xmlns:p14="http://schemas.microsoft.com/office/powerpoint/2010/main" val="32053302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5" name="Прямоугольник 4"/>
          <p:cNvSpPr/>
          <p:nvPr/>
        </p:nvSpPr>
        <p:spPr>
          <a:xfrm>
            <a:off x="1057275" y="339715"/>
            <a:ext cx="8458200" cy="276999"/>
          </a:xfrm>
          <a:prstGeom prst="rect">
            <a:avLst/>
          </a:prstGeom>
        </p:spPr>
        <p:txBody>
          <a:bodyPr wrap="square">
            <a:spAutoFit/>
          </a:bodyPr>
          <a:lstStyle/>
          <a:p>
            <a:pPr marL="285750" indent="-285750">
              <a:spcAft>
                <a:spcPts val="0"/>
              </a:spcAft>
              <a:buFont typeface="Wingdings" panose="05000000000000000000" pitchFamily="2" charset="2"/>
              <a:buChar char="v"/>
            </a:pPr>
            <a:r>
              <a:rPr lang="ru-RU" sz="1200" b="1" dirty="0"/>
              <a:t>Спортивная работа и воспитание потребности в здоровом образе жизни.</a:t>
            </a:r>
            <a:endParaRPr lang="ru-RU" sz="1200" dirty="0">
              <a:effectLst/>
            </a:endParaRPr>
          </a:p>
        </p:txBody>
      </p:sp>
      <p:sp>
        <p:nvSpPr>
          <p:cNvPr id="6" name="Прямоугольник 5"/>
          <p:cNvSpPr/>
          <p:nvPr/>
        </p:nvSpPr>
        <p:spPr>
          <a:xfrm>
            <a:off x="733425" y="620179"/>
            <a:ext cx="8607898" cy="1631216"/>
          </a:xfrm>
          <a:prstGeom prst="rect">
            <a:avLst/>
          </a:prstGeom>
        </p:spPr>
        <p:txBody>
          <a:bodyPr wrap="square">
            <a:spAutoFit/>
          </a:bodyPr>
          <a:lstStyle/>
          <a:p>
            <a:pPr marL="285750" indent="-285750">
              <a:spcAft>
                <a:spcPts val="0"/>
              </a:spcAft>
              <a:buFont typeface="Arial" panose="020B0604020202020204" pitchFamily="34" charset="0"/>
              <a:buChar char="•"/>
            </a:pPr>
            <a:r>
              <a:rPr lang="ru-RU" sz="1000" dirty="0">
                <a:latin typeface="Century Schoolbook" panose="02040604050505020304" pitchFamily="18" charset="0"/>
              </a:rPr>
              <a:t>Спортивная работа университета объединяет секции волейбола, мини-футбола, </a:t>
            </a:r>
            <a:r>
              <a:rPr lang="ru-RU" sz="1000" dirty="0" err="1">
                <a:latin typeface="Century Schoolbook" panose="02040604050505020304" pitchFamily="18" charset="0"/>
              </a:rPr>
              <a:t>стритбола</a:t>
            </a:r>
            <a:r>
              <a:rPr lang="ru-RU" sz="1000" dirty="0">
                <a:latin typeface="Century Schoolbook" panose="02040604050505020304" pitchFamily="18" charset="0"/>
              </a:rPr>
              <a:t>, аэробики, настольного тенниса, общефизической подготовки, йоги. Традиционным стало проведение на базе института Дней здоровья, участие в спортивной акции «Лыжня России», «Гонка ГТО», «Гонка героев». Традиционно спортивные команды университета участвуют в Спартакиаде МООП Московской области. </a:t>
            </a:r>
          </a:p>
          <a:p>
            <a:pPr marL="285750" indent="-285750">
              <a:spcAft>
                <a:spcPts val="0"/>
              </a:spcAft>
              <a:buFont typeface="Arial" panose="020B0604020202020204" pitchFamily="34" charset="0"/>
              <a:buChar char="•"/>
            </a:pPr>
            <a:r>
              <a:rPr lang="ru-RU" sz="1000" dirty="0">
                <a:latin typeface="Century Schoolbook" panose="02040604050505020304" pitchFamily="18" charset="0"/>
              </a:rPr>
              <a:t>В текущем учебном году на территории ГГТУ было проведено более 35 спортивно-массовых мероприятий, в том числе кроссы, турниры, соревнования, эстафеты, спортивные праздники. </a:t>
            </a:r>
          </a:p>
          <a:p>
            <a:pPr marL="285750" indent="-285750">
              <a:spcAft>
                <a:spcPts val="0"/>
              </a:spcAft>
              <a:buFont typeface="Arial" panose="020B0604020202020204" pitchFamily="34" charset="0"/>
              <a:buChar char="•"/>
            </a:pPr>
            <a:r>
              <a:rPr lang="ru-RU" sz="1000" dirty="0">
                <a:latin typeface="Century Schoolbook" panose="02040604050505020304" pitchFamily="18" charset="0"/>
              </a:rPr>
              <a:t>Проводятся регулярные занятия на базе ДС «Восток», ДС «Спартак-ОРЕХОВО», студенты посещают тренажёрный зал, плавательный бассейн и мультифункциональный игровой зал. В 2022 году продолжается сотрудничество со спортивным комплексом «Атлант» Орехово-Зуевского </a:t>
            </a:r>
            <a:r>
              <a:rPr lang="ru-RU" sz="1000" dirty="0" err="1">
                <a:latin typeface="Century Schoolbook" panose="02040604050505020304" pitchFamily="18" charset="0"/>
              </a:rPr>
              <a:t>г.о</a:t>
            </a:r>
            <a:r>
              <a:rPr lang="ru-RU" sz="1000" dirty="0">
                <a:latin typeface="Century Schoolbook" panose="02040604050505020304" pitchFamily="18" charset="0"/>
              </a:rPr>
              <a:t>., на базе которого студентам и сотрудникам оказываются санаторно-оздоровительные мероприятия. </a:t>
            </a:r>
          </a:p>
        </p:txBody>
      </p:sp>
      <p:pic>
        <p:nvPicPr>
          <p:cNvPr id="7" name="Рисунок 6" descr="C:\Users\ao_gracheva\Pictures\JyWpO1b4rVI.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7358" y="1498841"/>
            <a:ext cx="2587625" cy="1940560"/>
          </a:xfrm>
          <a:prstGeom prst="rect">
            <a:avLst/>
          </a:prstGeom>
          <a:noFill/>
          <a:ln>
            <a:noFill/>
          </a:ln>
        </p:spPr>
      </p:pic>
      <p:pic>
        <p:nvPicPr>
          <p:cNvPr id="10" name="Рисунок 9" descr="C:\Users\ao_gracheva\Pictures\aMXBETiM8q8 (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41323" y="3757324"/>
            <a:ext cx="2613660" cy="1960245"/>
          </a:xfrm>
          <a:prstGeom prst="rect">
            <a:avLst/>
          </a:prstGeom>
          <a:noFill/>
          <a:ln>
            <a:noFill/>
          </a:ln>
        </p:spPr>
      </p:pic>
      <p:pic>
        <p:nvPicPr>
          <p:cNvPr id="11"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0443" y="3548449"/>
            <a:ext cx="4319032" cy="2957300"/>
          </a:xfrm>
          <a:prstGeom prst="rect">
            <a:avLst/>
          </a:prstGeom>
        </p:spPr>
      </p:pic>
      <p:cxnSp>
        <p:nvCxnSpPr>
          <p:cNvPr id="12" name="直接连接符 20"/>
          <p:cNvCxnSpPr/>
          <p:nvPr/>
        </p:nvCxnSpPr>
        <p:spPr>
          <a:xfrm>
            <a:off x="2979851" y="3448581"/>
            <a:ext cx="0" cy="376692"/>
          </a:xfrm>
          <a:prstGeom prst="line">
            <a:avLst/>
          </a:prstGeom>
          <a:noFill/>
          <a:ln w="19050" cap="flat" cmpd="sng" algn="ctr">
            <a:solidFill>
              <a:srgbClr val="0075CC"/>
            </a:solidFill>
            <a:prstDash val="solid"/>
          </a:ln>
          <a:effectLst>
            <a:outerShdw dist="12700" sx="101000" sy="101000" algn="l" rotWithShape="0">
              <a:srgbClr val="43CEFF"/>
            </a:outerShdw>
          </a:effectLst>
        </p:spPr>
      </p:cxnSp>
      <p:cxnSp>
        <p:nvCxnSpPr>
          <p:cNvPr id="13" name="直接连接符 21"/>
          <p:cNvCxnSpPr/>
          <p:nvPr/>
        </p:nvCxnSpPr>
        <p:spPr>
          <a:xfrm>
            <a:off x="2979851" y="4584184"/>
            <a:ext cx="0" cy="376692"/>
          </a:xfrm>
          <a:prstGeom prst="line">
            <a:avLst/>
          </a:prstGeom>
          <a:noFill/>
          <a:ln w="19050" cap="flat" cmpd="sng" algn="ctr">
            <a:solidFill>
              <a:srgbClr val="F79646">
                <a:lumMod val="50000"/>
              </a:srgbClr>
            </a:solidFill>
            <a:prstDash val="solid"/>
          </a:ln>
          <a:effectLst>
            <a:outerShdw dist="12700" sx="101000" sy="101000" algn="l" rotWithShape="0">
              <a:srgbClr val="FFC819"/>
            </a:outerShdw>
          </a:effectLst>
        </p:spPr>
      </p:cxnSp>
      <p:cxnSp>
        <p:nvCxnSpPr>
          <p:cNvPr id="14" name="直接连接符 22"/>
          <p:cNvCxnSpPr/>
          <p:nvPr/>
        </p:nvCxnSpPr>
        <p:spPr>
          <a:xfrm>
            <a:off x="2934564" y="6129057"/>
            <a:ext cx="0" cy="376692"/>
          </a:xfrm>
          <a:prstGeom prst="line">
            <a:avLst/>
          </a:prstGeom>
          <a:noFill/>
          <a:ln w="19050" cap="flat" cmpd="sng" algn="ctr">
            <a:solidFill>
              <a:srgbClr val="3A8A1E"/>
            </a:solidFill>
            <a:prstDash val="solid"/>
          </a:ln>
          <a:effectLst>
            <a:outerShdw dist="12700" sx="101000" sy="101000" algn="l" rotWithShape="0">
              <a:srgbClr val="C7EF85"/>
            </a:outerShdw>
          </a:effectLst>
        </p:spPr>
      </p:cxnSp>
      <p:sp>
        <p:nvSpPr>
          <p:cNvPr id="15" name="TextBox 23"/>
          <p:cNvSpPr txBox="1"/>
          <p:nvPr/>
        </p:nvSpPr>
        <p:spPr>
          <a:xfrm>
            <a:off x="790136" y="3364909"/>
            <a:ext cx="2152305" cy="78483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spcBef>
                <a:spcPts val="0"/>
              </a:spcBef>
              <a:spcAft>
                <a:spcPts val="0"/>
              </a:spcAft>
              <a:buClrTx/>
              <a:buSzTx/>
              <a:buFontTx/>
              <a:buNone/>
              <a:tabLst/>
              <a:defRPr/>
            </a:pPr>
            <a:r>
              <a:rPr kumimoji="0" lang="ru-RU" altLang="zh-CN" sz="9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Гражданско-патриотическое воспитание</a:t>
            </a:r>
          </a:p>
          <a:p>
            <a:pPr marL="0" marR="0" lvl="0" indent="0" algn="ctr" defTabSz="914400" eaLnBrk="1" fontAlgn="auto" latinLnBrk="0" hangingPunct="1">
              <a:spcBef>
                <a:spcPts val="0"/>
              </a:spcBef>
              <a:spcAft>
                <a:spcPts val="0"/>
              </a:spcAft>
              <a:buClrTx/>
              <a:buSzTx/>
              <a:buFontTx/>
              <a:buNone/>
              <a:tabLst/>
              <a:defRPr/>
            </a:pPr>
            <a:r>
              <a:rPr kumimoji="0" lang="ru-RU" altLang="zh-CN" sz="9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Культурно-массовые</a:t>
            </a:r>
          </a:p>
          <a:p>
            <a:pPr marL="0" marR="0" lvl="0" indent="0" algn="ctr" defTabSz="914400" eaLnBrk="1" fontAlgn="auto" latinLnBrk="0" hangingPunct="1">
              <a:spcBef>
                <a:spcPts val="0"/>
              </a:spcBef>
              <a:spcAft>
                <a:spcPts val="0"/>
              </a:spcAft>
              <a:buClrTx/>
              <a:buSzTx/>
              <a:buFontTx/>
              <a:buNone/>
              <a:tabLst/>
              <a:defRPr/>
            </a:pPr>
            <a:r>
              <a:rPr lang="ru-RU" altLang="zh-CN" sz="900" b="1" kern="0" dirty="0" smtClean="0">
                <a:latin typeface="Century Schoolbook" panose="02040604050505020304" pitchFamily="18" charset="0"/>
                <a:ea typeface="微软雅黑" pitchFamily="34" charset="-122"/>
              </a:rPr>
              <a:t>Физкультурно-оздоровительные</a:t>
            </a:r>
            <a:endParaRPr kumimoji="0" lang="zh-CN" altLang="en-US" sz="900" b="1" i="0" u="none" strike="noStrike" kern="0" cap="none" spc="0" normalizeH="0" baseline="0" noProof="0" dirty="0">
              <a:ln>
                <a:noFill/>
              </a:ln>
              <a:effectLst/>
              <a:uLnTx/>
              <a:uFillTx/>
              <a:latin typeface="Century Schoolbook" panose="02040604050505020304" pitchFamily="18" charset="0"/>
              <a:ea typeface="微软雅黑" pitchFamily="34" charset="-122"/>
            </a:endParaRPr>
          </a:p>
        </p:txBody>
      </p:sp>
      <p:sp>
        <p:nvSpPr>
          <p:cNvPr id="16" name="TextBox 24"/>
          <p:cNvSpPr txBox="1"/>
          <p:nvPr/>
        </p:nvSpPr>
        <p:spPr>
          <a:xfrm>
            <a:off x="733425" y="4584184"/>
            <a:ext cx="2209016" cy="632481"/>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ru-RU" altLang="zh-CN" sz="9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Событийное </a:t>
            </a:r>
            <a:r>
              <a:rPr kumimoji="0" lang="ru-RU" altLang="zh-CN" sz="900" b="1" i="0" u="none" strike="noStrike" kern="0" cap="none" spc="0" normalizeH="0" baseline="0" noProof="0" dirty="0" err="1" smtClean="0">
                <a:ln>
                  <a:noFill/>
                </a:ln>
                <a:effectLst/>
                <a:uLnTx/>
                <a:uFillTx/>
                <a:latin typeface="Century Schoolbook" panose="02040604050505020304" pitchFamily="18" charset="0"/>
                <a:ea typeface="微软雅黑" pitchFamily="34" charset="-122"/>
              </a:rPr>
              <a:t>волонтёрство</a:t>
            </a:r>
            <a:endParaRPr kumimoji="0" lang="ru-RU" altLang="zh-CN" sz="900" b="1" i="0" u="none" strike="noStrike" kern="0" cap="none" spc="0" normalizeH="0" baseline="0" noProof="0" dirty="0" smtClean="0">
              <a:ln>
                <a:noFill/>
              </a:ln>
              <a:effectLst/>
              <a:uLnTx/>
              <a:uFillTx/>
              <a:latin typeface="Century Schoolbook" panose="02040604050505020304" pitchFamily="18" charset="0"/>
              <a:ea typeface="微软雅黑" pitchFamily="34" charset="-122"/>
            </a:endParaRPr>
          </a:p>
          <a:p>
            <a:pPr marL="0" marR="0" lvl="0" indent="0" algn="ctr" defTabSz="914400" eaLnBrk="1" fontAlgn="auto" latinLnBrk="0" hangingPunct="1">
              <a:lnSpc>
                <a:spcPct val="130000"/>
              </a:lnSpc>
              <a:spcBef>
                <a:spcPts val="0"/>
              </a:spcBef>
              <a:spcAft>
                <a:spcPts val="0"/>
              </a:spcAft>
              <a:buClrTx/>
              <a:buSzTx/>
              <a:buFontTx/>
              <a:buNone/>
              <a:tabLst/>
              <a:defRPr/>
            </a:pPr>
            <a:r>
              <a:rPr lang="ru-RU" altLang="zh-CN" sz="900" b="1" kern="0" dirty="0" smtClean="0">
                <a:latin typeface="Century Schoolbook" panose="02040604050505020304" pitchFamily="18" charset="0"/>
                <a:ea typeface="微软雅黑" pitchFamily="34" charset="-122"/>
              </a:rPr>
              <a:t>Социальное </a:t>
            </a:r>
            <a:r>
              <a:rPr lang="ru-RU" altLang="zh-CN" sz="900" b="1" kern="0" dirty="0" err="1" smtClean="0">
                <a:latin typeface="Century Schoolbook" panose="02040604050505020304" pitchFamily="18" charset="0"/>
                <a:ea typeface="微软雅黑" pitchFamily="34" charset="-122"/>
              </a:rPr>
              <a:t>волонтёрство</a:t>
            </a:r>
            <a:endParaRPr lang="ru-RU" altLang="zh-CN" sz="900" b="1" kern="0" dirty="0" smtClean="0">
              <a:latin typeface="Century Schoolbook" panose="02040604050505020304" pitchFamily="18" charset="0"/>
              <a:ea typeface="微软雅黑" pitchFamily="34" charset="-122"/>
            </a:endParaRPr>
          </a:p>
          <a:p>
            <a:pPr marL="0" marR="0" lvl="0" indent="0" algn="ctr" defTabSz="914400" eaLnBrk="1" fontAlgn="auto" latinLnBrk="0" hangingPunct="1">
              <a:lnSpc>
                <a:spcPct val="130000"/>
              </a:lnSpc>
              <a:spcBef>
                <a:spcPts val="0"/>
              </a:spcBef>
              <a:spcAft>
                <a:spcPts val="0"/>
              </a:spcAft>
              <a:buClrTx/>
              <a:buSzTx/>
              <a:buFontTx/>
              <a:buNone/>
              <a:tabLst/>
              <a:defRPr/>
            </a:pPr>
            <a:r>
              <a:rPr kumimoji="0" lang="ru-RU" altLang="zh-CN" sz="9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Студенческий </a:t>
            </a:r>
            <a:r>
              <a:rPr kumimoji="0" lang="ru-RU" altLang="zh-CN" sz="900" b="1" i="0" u="none" strike="noStrike" kern="0" cap="none" spc="0" normalizeH="0" baseline="0" noProof="0" dirty="0" err="1" smtClean="0">
                <a:ln>
                  <a:noFill/>
                </a:ln>
                <a:effectLst/>
                <a:uLnTx/>
                <a:uFillTx/>
                <a:latin typeface="Century Schoolbook" panose="02040604050505020304" pitchFamily="18" charset="0"/>
                <a:ea typeface="微软雅黑" pitchFamily="34" charset="-122"/>
              </a:rPr>
              <a:t>медиацентр</a:t>
            </a:r>
            <a:r>
              <a:rPr kumimoji="0" lang="ru-RU" altLang="zh-CN" sz="9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 ГГТУ</a:t>
            </a:r>
            <a:endParaRPr kumimoji="0" lang="zh-CN" altLang="en-US" sz="900" b="1" i="0" u="none" strike="noStrike" kern="0" cap="none" spc="0" normalizeH="0" baseline="0" noProof="0" dirty="0">
              <a:ln>
                <a:noFill/>
              </a:ln>
              <a:effectLst/>
              <a:uLnTx/>
              <a:uFillTx/>
              <a:latin typeface="Century Schoolbook" panose="02040604050505020304" pitchFamily="18" charset="0"/>
              <a:ea typeface="微软雅黑" pitchFamily="34" charset="-122"/>
            </a:endParaRPr>
          </a:p>
        </p:txBody>
      </p:sp>
      <p:sp>
        <p:nvSpPr>
          <p:cNvPr id="17" name="TextBox 25"/>
          <p:cNvSpPr txBox="1"/>
          <p:nvPr/>
        </p:nvSpPr>
        <p:spPr>
          <a:xfrm>
            <a:off x="785431" y="5923199"/>
            <a:ext cx="2144428" cy="692497"/>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ru-RU" altLang="zh-CN" sz="10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Психолого-педагогическое</a:t>
            </a:r>
          </a:p>
          <a:p>
            <a:pPr marL="0" marR="0" lvl="0" indent="0" algn="ctr" defTabSz="914400" eaLnBrk="1" fontAlgn="auto" latinLnBrk="0" hangingPunct="1">
              <a:lnSpc>
                <a:spcPct val="130000"/>
              </a:lnSpc>
              <a:spcBef>
                <a:spcPts val="0"/>
              </a:spcBef>
              <a:spcAft>
                <a:spcPts val="0"/>
              </a:spcAft>
              <a:buClrTx/>
              <a:buSzTx/>
              <a:buFontTx/>
              <a:buNone/>
              <a:tabLst/>
              <a:defRPr/>
            </a:pPr>
            <a:r>
              <a:rPr lang="ru-RU" altLang="zh-CN" sz="1000" b="1" kern="0" dirty="0" smtClean="0">
                <a:latin typeface="Century Schoolbook" panose="02040604050505020304" pitchFamily="18" charset="0"/>
                <a:ea typeface="微软雅黑" pitchFamily="34" charset="-122"/>
              </a:rPr>
              <a:t>Социально-педагогическое</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ru-RU" altLang="zh-CN" sz="10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Просветительское</a:t>
            </a:r>
            <a:endParaRPr kumimoji="0" lang="zh-CN" altLang="en-US" sz="1000" b="1" i="0" u="none" strike="noStrike" kern="0" cap="none" spc="0" normalizeH="0" baseline="0" noProof="0" dirty="0">
              <a:ln>
                <a:noFill/>
              </a:ln>
              <a:effectLst/>
              <a:uLnTx/>
              <a:uFillTx/>
              <a:latin typeface="Century Schoolbook" panose="02040604050505020304" pitchFamily="18" charset="0"/>
              <a:ea typeface="微软雅黑" pitchFamily="34" charset="-122"/>
            </a:endParaRPr>
          </a:p>
        </p:txBody>
      </p:sp>
      <p:sp>
        <p:nvSpPr>
          <p:cNvPr id="21" name="圆角矩形 13"/>
          <p:cNvSpPr/>
          <p:nvPr/>
        </p:nvSpPr>
        <p:spPr>
          <a:xfrm>
            <a:off x="7362273" y="3777468"/>
            <a:ext cx="1247775" cy="1540949"/>
          </a:xfrm>
          <a:custGeom>
            <a:avLst/>
            <a:gdLst/>
            <a:ahLst/>
            <a:cxnLst/>
            <a:rect l="l" t="t" r="r" b="b"/>
            <a:pathLst>
              <a:path w="1080120" h="3342305">
                <a:moveTo>
                  <a:pt x="0" y="0"/>
                </a:moveTo>
                <a:lnTo>
                  <a:pt x="1080120" y="0"/>
                </a:lnTo>
                <a:lnTo>
                  <a:pt x="1080120" y="2811642"/>
                </a:lnTo>
                <a:cubicBezTo>
                  <a:pt x="1080120" y="3104719"/>
                  <a:pt x="842534" y="3342305"/>
                  <a:pt x="549457" y="3342305"/>
                </a:cubicBezTo>
                <a:lnTo>
                  <a:pt x="530663" y="3342305"/>
                </a:lnTo>
                <a:cubicBezTo>
                  <a:pt x="237586" y="3342305"/>
                  <a:pt x="0" y="3104719"/>
                  <a:pt x="0" y="2811642"/>
                </a:cubicBezTo>
                <a:close/>
              </a:path>
            </a:pathLst>
          </a:custGeom>
          <a:solidFill>
            <a:srgbClr val="0070C0"/>
          </a:solidFill>
          <a:ln w="25400" cap="flat" cmpd="sng" algn="ctr">
            <a:noFill/>
            <a:prstDash val="solid"/>
          </a:ln>
          <a:effectLst/>
        </p:spPr>
        <p:txBody>
          <a:bodyPr rtlCol="0" anchor="ct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effectLst/>
              <a:uLnTx/>
              <a:uFillTx/>
              <a:latin typeface="Calibri"/>
              <a:ea typeface="宋体"/>
              <a:cs typeface="+mn-cs"/>
            </a:endParaRPr>
          </a:p>
        </p:txBody>
      </p:sp>
      <p:sp>
        <p:nvSpPr>
          <p:cNvPr id="22" name="TextBox 30"/>
          <p:cNvSpPr txBox="1"/>
          <p:nvPr/>
        </p:nvSpPr>
        <p:spPr>
          <a:xfrm>
            <a:off x="7287453" y="4222837"/>
            <a:ext cx="1397414" cy="646331"/>
          </a:xfrm>
          <a:prstGeom prst="rect">
            <a:avLst/>
          </a:prstGeom>
          <a:noFill/>
        </p:spPr>
        <p:txBody>
          <a:bodyPr vert="horz"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zh-CN" sz="1200" b="1" i="0" u="none" strike="noStrike" kern="0" cap="none" spc="0" normalizeH="0" baseline="0" noProof="0" dirty="0">
                <a:ln>
                  <a:noFill/>
                </a:ln>
                <a:solidFill>
                  <a:schemeClr val="bg1"/>
                </a:solidFill>
                <a:effectLst/>
                <a:uLnTx/>
                <a:uFillTx/>
                <a:latin typeface="Century Schoolbook" panose="02040604050505020304" pitchFamily="18" charset="0"/>
                <a:ea typeface="微软雅黑" pitchFamily="34" charset="-122"/>
              </a:rPr>
              <a:t>Всего:                </a:t>
            </a:r>
            <a:r>
              <a:rPr kumimoji="0" lang="ru-RU" altLang="zh-CN" sz="1200" b="1" i="0" u="none" strike="noStrike" kern="0" cap="none" spc="0" normalizeH="0" baseline="0" noProof="0" dirty="0" smtClean="0">
                <a:ln>
                  <a:noFill/>
                </a:ln>
                <a:solidFill>
                  <a:schemeClr val="bg1"/>
                </a:solidFill>
                <a:effectLst/>
                <a:uLnTx/>
                <a:uFillTx/>
                <a:latin typeface="Century Schoolbook" panose="02040604050505020304" pitchFamily="18" charset="0"/>
                <a:ea typeface="微软雅黑" pitchFamily="34" charset="-122"/>
              </a:rPr>
              <a:t>1088</a:t>
            </a:r>
            <a:r>
              <a:rPr kumimoji="0" lang="ru-RU" altLang="zh-CN" sz="1200" b="1" i="0" u="none" strike="noStrike" kern="0" cap="none" spc="0" normalizeH="0" baseline="0" noProof="0" dirty="0" smtClean="0">
                <a:ln>
                  <a:noFill/>
                </a:ln>
                <a:solidFill>
                  <a:srgbClr val="FF0000"/>
                </a:solidFill>
                <a:effectLst/>
                <a:uLnTx/>
                <a:uFillTx/>
                <a:latin typeface="Century Schoolbook" panose="02040604050505020304" pitchFamily="18" charset="0"/>
                <a:ea typeface="微软雅黑" pitchFamily="34" charset="-122"/>
              </a:rPr>
              <a:t> </a:t>
            </a:r>
            <a:r>
              <a:rPr kumimoji="0" lang="ru-RU" altLang="zh-CN" sz="1200" b="1" i="0" u="none" strike="noStrike" kern="0" cap="none" spc="0" normalizeH="0" baseline="0" noProof="0" dirty="0">
                <a:ln>
                  <a:noFill/>
                </a:ln>
                <a:solidFill>
                  <a:schemeClr val="bg1"/>
                </a:solidFill>
                <a:effectLst/>
                <a:uLnTx/>
                <a:uFillTx/>
                <a:latin typeface="Century Schoolbook" panose="02040604050505020304" pitchFamily="18" charset="0"/>
                <a:ea typeface="微软雅黑" pitchFamily="34" charset="-122"/>
              </a:rPr>
              <a:t>мероприятий</a:t>
            </a:r>
            <a:endParaRPr kumimoji="0" lang="zh-CN" altLang="en-US" sz="1200" b="1" i="0" u="none" strike="noStrike" kern="0" cap="none" spc="0" normalizeH="0" baseline="0" noProof="0" dirty="0">
              <a:ln>
                <a:noFill/>
              </a:ln>
              <a:solidFill>
                <a:schemeClr val="bg1"/>
              </a:solidFill>
              <a:effectLst/>
              <a:uLnTx/>
              <a:uFillTx/>
              <a:latin typeface="Century Schoolbook" panose="02040604050505020304" pitchFamily="18" charset="0"/>
              <a:ea typeface="微软雅黑" pitchFamily="34" charset="-122"/>
            </a:endParaRPr>
          </a:p>
        </p:txBody>
      </p:sp>
      <p:sp>
        <p:nvSpPr>
          <p:cNvPr id="23" name="TextBox 31"/>
          <p:cNvSpPr txBox="1"/>
          <p:nvPr/>
        </p:nvSpPr>
        <p:spPr>
          <a:xfrm>
            <a:off x="3386678" y="3523517"/>
            <a:ext cx="2279249" cy="81253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ru-RU" altLang="zh-CN" sz="12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180 мероприятий</a:t>
            </a:r>
          </a:p>
          <a:p>
            <a:pPr marL="0" marR="0" lvl="0" indent="0" algn="ctr" defTabSz="914400" eaLnBrk="1" fontAlgn="auto" latinLnBrk="0" hangingPunct="1">
              <a:lnSpc>
                <a:spcPct val="130000"/>
              </a:lnSpc>
              <a:spcBef>
                <a:spcPts val="0"/>
              </a:spcBef>
              <a:spcAft>
                <a:spcPts val="0"/>
              </a:spcAft>
              <a:buClrTx/>
              <a:buSzTx/>
              <a:buFontTx/>
              <a:buNone/>
              <a:tabLst/>
              <a:defRPr/>
            </a:pPr>
            <a:r>
              <a:rPr lang="ru-RU" altLang="zh-CN" sz="1200" b="1" kern="0" dirty="0" smtClean="0">
                <a:latin typeface="Century Schoolbook" panose="02040604050505020304" pitchFamily="18" charset="0"/>
                <a:ea typeface="微软雅黑" pitchFamily="34" charset="-122"/>
              </a:rPr>
              <a:t>201 мероприятие</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ru-RU" altLang="zh-CN" sz="12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87</a:t>
            </a:r>
            <a:r>
              <a:rPr kumimoji="0" lang="ru-RU" altLang="zh-CN" sz="1200" b="1" i="0" u="none" strike="noStrike" kern="0" cap="none" spc="0" normalizeH="0" noProof="0" dirty="0" smtClean="0">
                <a:ln>
                  <a:noFill/>
                </a:ln>
                <a:effectLst/>
                <a:uLnTx/>
                <a:uFillTx/>
                <a:latin typeface="Century Schoolbook" panose="02040604050505020304" pitchFamily="18" charset="0"/>
                <a:ea typeface="微软雅黑" pitchFamily="34" charset="-122"/>
              </a:rPr>
              <a:t> мероприятий</a:t>
            </a:r>
            <a:endParaRPr kumimoji="0" lang="en-US" altLang="zh-CN" sz="1200" b="1" i="0" u="none" strike="noStrike" kern="0" cap="none" spc="0" normalizeH="0" baseline="0" noProof="0" dirty="0">
              <a:ln>
                <a:noFill/>
              </a:ln>
              <a:effectLst/>
              <a:uLnTx/>
              <a:uFillTx/>
              <a:latin typeface="Century Schoolbook" panose="02040604050505020304" pitchFamily="18" charset="0"/>
              <a:ea typeface="微软雅黑" pitchFamily="34" charset="-122"/>
            </a:endParaRPr>
          </a:p>
        </p:txBody>
      </p:sp>
      <p:sp>
        <p:nvSpPr>
          <p:cNvPr id="41" name="TextBox 31"/>
          <p:cNvSpPr txBox="1"/>
          <p:nvPr/>
        </p:nvSpPr>
        <p:spPr>
          <a:xfrm>
            <a:off x="3408523" y="4636003"/>
            <a:ext cx="2279249" cy="1052596"/>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ru-RU" altLang="zh-CN" sz="12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150 мероприятий</a:t>
            </a:r>
          </a:p>
          <a:p>
            <a:pPr marL="0" marR="0" lvl="0" indent="0" algn="ctr" defTabSz="914400" eaLnBrk="1" fontAlgn="auto" latinLnBrk="0" hangingPunct="1">
              <a:lnSpc>
                <a:spcPct val="130000"/>
              </a:lnSpc>
              <a:spcBef>
                <a:spcPts val="0"/>
              </a:spcBef>
              <a:spcAft>
                <a:spcPts val="0"/>
              </a:spcAft>
              <a:buClrTx/>
              <a:buSzTx/>
              <a:buFontTx/>
              <a:buNone/>
              <a:tabLst/>
              <a:defRPr/>
            </a:pPr>
            <a:r>
              <a:rPr lang="ru-RU" altLang="zh-CN" sz="1200" b="1" kern="0" dirty="0" smtClean="0">
                <a:latin typeface="Century Schoolbook" panose="02040604050505020304" pitchFamily="18" charset="0"/>
                <a:ea typeface="微软雅黑" pitchFamily="34" charset="-122"/>
              </a:rPr>
              <a:t>82 мероприятия</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ru-RU" altLang="zh-CN" sz="12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120 мероприятий</a:t>
            </a:r>
          </a:p>
          <a:p>
            <a:pPr marL="0" marR="0" lvl="0" indent="0" algn="ctr" defTabSz="914400" eaLnBrk="1" fontAlgn="auto" latinLnBrk="0" hangingPunct="1">
              <a:lnSpc>
                <a:spcPct val="130000"/>
              </a:lnSpc>
              <a:spcBef>
                <a:spcPts val="0"/>
              </a:spcBef>
              <a:spcAft>
                <a:spcPts val="0"/>
              </a:spcAft>
              <a:buClrTx/>
              <a:buSzTx/>
              <a:buFontTx/>
              <a:buNone/>
              <a:tabLst/>
              <a:defRPr/>
            </a:pPr>
            <a:endParaRPr kumimoji="0" lang="en-US" altLang="zh-CN" sz="1200" b="1" i="0" u="none" strike="noStrike" kern="0" cap="none" spc="0" normalizeH="0" baseline="0" noProof="0" dirty="0">
              <a:ln>
                <a:noFill/>
              </a:ln>
              <a:solidFill>
                <a:srgbClr val="FF0000"/>
              </a:solidFill>
              <a:effectLst/>
              <a:uLnTx/>
              <a:uFillTx/>
              <a:latin typeface="Century Schoolbook" panose="02040604050505020304" pitchFamily="18" charset="0"/>
              <a:ea typeface="微软雅黑" pitchFamily="34" charset="-122"/>
            </a:endParaRPr>
          </a:p>
        </p:txBody>
      </p:sp>
      <p:sp>
        <p:nvSpPr>
          <p:cNvPr id="42" name="TextBox 31"/>
          <p:cNvSpPr txBox="1"/>
          <p:nvPr/>
        </p:nvSpPr>
        <p:spPr>
          <a:xfrm>
            <a:off x="3470334" y="5717569"/>
            <a:ext cx="2279249" cy="81253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ru-RU" altLang="zh-CN" sz="12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89 мероприятий</a:t>
            </a:r>
          </a:p>
          <a:p>
            <a:pPr marL="0" marR="0" lvl="0" indent="0" algn="ctr" defTabSz="914400" eaLnBrk="1" fontAlgn="auto" latinLnBrk="0" hangingPunct="1">
              <a:lnSpc>
                <a:spcPct val="130000"/>
              </a:lnSpc>
              <a:spcBef>
                <a:spcPts val="0"/>
              </a:spcBef>
              <a:spcAft>
                <a:spcPts val="0"/>
              </a:spcAft>
              <a:buClrTx/>
              <a:buSzTx/>
              <a:buFontTx/>
              <a:buNone/>
              <a:tabLst/>
              <a:defRPr/>
            </a:pPr>
            <a:r>
              <a:rPr lang="ru-RU" altLang="zh-CN" sz="1200" b="1" kern="0" dirty="0" smtClean="0">
                <a:latin typeface="Century Schoolbook" panose="02040604050505020304" pitchFamily="18" charset="0"/>
                <a:ea typeface="微软雅黑" pitchFamily="34" charset="-122"/>
              </a:rPr>
              <a:t>56 мероприятий</a:t>
            </a:r>
          </a:p>
          <a:p>
            <a:pPr marL="0" marR="0" lvl="0" indent="0" algn="ctr" defTabSz="914400" eaLnBrk="1" fontAlgn="auto" latinLnBrk="0" hangingPunct="1">
              <a:lnSpc>
                <a:spcPct val="130000"/>
              </a:lnSpc>
              <a:spcBef>
                <a:spcPts val="0"/>
              </a:spcBef>
              <a:spcAft>
                <a:spcPts val="0"/>
              </a:spcAft>
              <a:buClrTx/>
              <a:buSzTx/>
              <a:buFontTx/>
              <a:buNone/>
              <a:tabLst/>
              <a:defRPr/>
            </a:pPr>
            <a:r>
              <a:rPr kumimoji="0" lang="ru-RU" altLang="zh-CN" sz="12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123 мероприятия</a:t>
            </a:r>
            <a:endParaRPr kumimoji="0" lang="en-US" altLang="zh-CN" sz="1200" b="1" i="0" u="none" strike="noStrike" kern="0" cap="none" spc="0" normalizeH="0" baseline="0" noProof="0" dirty="0">
              <a:ln>
                <a:noFill/>
              </a:ln>
              <a:effectLst/>
              <a:uLnTx/>
              <a:uFillTx/>
              <a:latin typeface="Century Schoolbook" panose="02040604050505020304" pitchFamily="18" charset="0"/>
              <a:ea typeface="微软雅黑" pitchFamily="34" charset="-122"/>
            </a:endParaRPr>
          </a:p>
        </p:txBody>
      </p:sp>
      <p:sp>
        <p:nvSpPr>
          <p:cNvPr id="43" name="TextBox 31"/>
          <p:cNvSpPr txBox="1"/>
          <p:nvPr/>
        </p:nvSpPr>
        <p:spPr>
          <a:xfrm>
            <a:off x="2637495" y="2762531"/>
            <a:ext cx="3744850" cy="332399"/>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marL="171450" marR="0" lvl="0" indent="-171450" algn="ctr" defTabSz="914400" eaLnBrk="1" fontAlgn="auto" latinLnBrk="0" hangingPunct="1">
              <a:lnSpc>
                <a:spcPct val="130000"/>
              </a:lnSpc>
              <a:spcBef>
                <a:spcPts val="0"/>
              </a:spcBef>
              <a:spcAft>
                <a:spcPts val="0"/>
              </a:spcAft>
              <a:buClrTx/>
              <a:buSzTx/>
              <a:buFont typeface="Wingdings" panose="05000000000000000000" pitchFamily="2" charset="2"/>
              <a:buChar char="v"/>
              <a:tabLst/>
              <a:defRPr/>
            </a:pPr>
            <a:r>
              <a:rPr kumimoji="0" lang="ru-RU" altLang="zh-CN" sz="1200" b="1" i="0" u="none" strike="noStrike" kern="0" cap="none" spc="0" normalizeH="0" baseline="0" noProof="0" dirty="0">
                <a:ln>
                  <a:noFill/>
                </a:ln>
                <a:effectLst/>
                <a:uLnTx/>
                <a:uFillTx/>
                <a:latin typeface="Century Schoolbook" panose="02040604050505020304" pitchFamily="18" charset="0"/>
                <a:ea typeface="微软雅黑" pitchFamily="34" charset="-122"/>
              </a:rPr>
              <a:t>Организация и проведение </a:t>
            </a:r>
            <a:r>
              <a:rPr kumimoji="0" lang="ru-RU" altLang="zh-CN" sz="1200" b="1" i="0" u="none" strike="noStrike" kern="0" cap="none" spc="0" normalizeH="0" baseline="0" noProof="0" dirty="0" smtClean="0">
                <a:ln>
                  <a:noFill/>
                </a:ln>
                <a:effectLst/>
                <a:uLnTx/>
                <a:uFillTx/>
                <a:latin typeface="Century Schoolbook" panose="02040604050505020304" pitchFamily="18" charset="0"/>
                <a:ea typeface="微软雅黑" pitchFamily="34" charset="-122"/>
              </a:rPr>
              <a:t>мероприятий</a:t>
            </a:r>
            <a:endParaRPr kumimoji="0" lang="en-US" altLang="zh-CN" sz="1200" b="1" i="0" u="none" strike="noStrike" kern="0" cap="none" spc="0" normalizeH="0" baseline="0" noProof="0" dirty="0">
              <a:ln>
                <a:noFill/>
              </a:ln>
              <a:effectLst/>
              <a:uLnTx/>
              <a:uFillTx/>
              <a:latin typeface="Century Schoolbook" panose="02040604050505020304" pitchFamily="18" charset="0"/>
              <a:ea typeface="微软雅黑" pitchFamily="34" charset="-122"/>
            </a:endParaRPr>
          </a:p>
        </p:txBody>
      </p:sp>
      <p:sp>
        <p:nvSpPr>
          <p:cNvPr id="8" name="TextBox 7">
            <a:extLst>
              <a:ext uri="{FF2B5EF4-FFF2-40B4-BE49-F238E27FC236}">
                <a16:creationId xmlns:a16="http://schemas.microsoft.com/office/drawing/2014/main" id="{042C53DD-4CBE-3D0A-A14B-E24DC3FAD4D5}"/>
              </a:ext>
            </a:extLst>
          </p:cNvPr>
          <p:cNvSpPr txBox="1"/>
          <p:nvPr/>
        </p:nvSpPr>
        <p:spPr>
          <a:xfrm>
            <a:off x="9754488" y="3466793"/>
            <a:ext cx="1914598" cy="246221"/>
          </a:xfrm>
          <a:prstGeom prst="rect">
            <a:avLst/>
          </a:prstGeom>
          <a:noFill/>
        </p:spPr>
        <p:txBody>
          <a:bodyPr wrap="square">
            <a:spAutoFit/>
          </a:bodyPr>
          <a:lstStyle/>
          <a:p>
            <a:r>
              <a:rPr lang="ru-RU" sz="1000" dirty="0">
                <a:latin typeface="Century Schoolbook" panose="02040604050505020304" pitchFamily="18" charset="0"/>
              </a:rPr>
              <a:t>Спортивные мероприятия</a:t>
            </a:r>
          </a:p>
        </p:txBody>
      </p:sp>
      <p:grpSp>
        <p:nvGrpSpPr>
          <p:cNvPr id="27" name="Gruppieren 19">
            <a:extLst>
              <a:ext uri="{FF2B5EF4-FFF2-40B4-BE49-F238E27FC236}">
                <a16:creationId xmlns:a16="http://schemas.microsoft.com/office/drawing/2014/main" id="{4E0682D6-1DF2-CB7A-EC53-D8E5BD7E3595}"/>
              </a:ext>
            </a:extLst>
          </p:cNvPr>
          <p:cNvGrpSpPr/>
          <p:nvPr/>
        </p:nvGrpSpPr>
        <p:grpSpPr>
          <a:xfrm>
            <a:off x="1204958" y="2114307"/>
            <a:ext cx="7520934" cy="528907"/>
            <a:chOff x="-6894285" y="1632020"/>
            <a:chExt cx="6332217" cy="3079609"/>
          </a:xfrm>
          <a:effectLst>
            <a:outerShdw blurRad="685800" dist="88900" dir="2700000" sx="107000" sy="107000" algn="ctr" rotWithShape="0">
              <a:srgbClr val="000000">
                <a:alpha val="62000"/>
              </a:srgbClr>
            </a:outerShdw>
          </a:effectLst>
          <a:scene3d>
            <a:camera prst="perspectiveLeft" fov="4800000">
              <a:rot lat="17880000" lon="0" rev="0"/>
            </a:camera>
            <a:lightRig rig="threePt" dir="t">
              <a:rot lat="0" lon="0" rev="2400000"/>
            </a:lightRig>
          </a:scene3d>
        </p:grpSpPr>
        <p:sp>
          <p:nvSpPr>
            <p:cNvPr id="28" name="Pfeil nach links 15">
              <a:extLst>
                <a:ext uri="{FF2B5EF4-FFF2-40B4-BE49-F238E27FC236}">
                  <a16:creationId xmlns:a16="http://schemas.microsoft.com/office/drawing/2014/main" id="{557C2734-613D-83D0-2FD4-9EBCE2AFD593}"/>
                </a:ext>
              </a:extLst>
            </p:cNvPr>
            <p:cNvSpPr/>
            <p:nvPr/>
          </p:nvSpPr>
          <p:spPr>
            <a:xfrm>
              <a:off x="-4351893" y="1632020"/>
              <a:ext cx="3789825" cy="2053073"/>
            </a:xfrm>
            <a:prstGeom prst="leftArrow">
              <a:avLst>
                <a:gd name="adj1" fmla="val 48544"/>
                <a:gd name="adj2" fmla="val 83864"/>
              </a:avLst>
            </a:prstGeom>
            <a:solidFill>
              <a:srgbClr val="00B05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1">
                <a:ln>
                  <a:noFill/>
                </a:ln>
                <a:solidFill>
                  <a:srgbClr val="FFFFFF"/>
                </a:solidFill>
                <a:effectLst/>
                <a:uLnTx/>
                <a:uFillTx/>
                <a:latin typeface="Arial"/>
                <a:ea typeface="+mn-ea"/>
                <a:cs typeface="+mn-cs"/>
              </a:endParaRPr>
            </a:p>
          </p:txBody>
        </p:sp>
        <p:sp>
          <p:nvSpPr>
            <p:cNvPr id="29" name="Pfeil nach links 16">
              <a:extLst>
                <a:ext uri="{FF2B5EF4-FFF2-40B4-BE49-F238E27FC236}">
                  <a16:creationId xmlns:a16="http://schemas.microsoft.com/office/drawing/2014/main" id="{50170217-93D3-BCCC-CCF6-916F27EB4BAB}"/>
                </a:ext>
              </a:extLst>
            </p:cNvPr>
            <p:cNvSpPr/>
            <p:nvPr/>
          </p:nvSpPr>
          <p:spPr>
            <a:xfrm rot="10800000" flipV="1">
              <a:off x="-6894285" y="2658556"/>
              <a:ext cx="3789825" cy="2053073"/>
            </a:xfrm>
            <a:prstGeom prst="leftArrow">
              <a:avLst>
                <a:gd name="adj1" fmla="val 48544"/>
                <a:gd name="adj2" fmla="val 83864"/>
              </a:avLst>
            </a:prstGeom>
            <a:solidFill>
              <a:srgbClr val="FFFF00"/>
            </a:solidFill>
            <a:ln w="34925" cap="flat" cmpd="sng" algn="ctr">
              <a:noFill/>
              <a:prstDash val="solid"/>
            </a:ln>
            <a:effectLst>
              <a:outerShdw blurRad="317500" dir="2700000" algn="ctr">
                <a:srgbClr val="000000">
                  <a:alpha val="43000"/>
                </a:srgbClr>
              </a:outerShdw>
            </a:effectLst>
            <a:sp3d extrusionH="63500"/>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1">
                <a:ln>
                  <a:noFill/>
                </a:ln>
                <a:solidFill>
                  <a:srgbClr val="000000"/>
                </a:solidFill>
                <a:effectLst/>
                <a:uLnTx/>
                <a:uFillTx/>
                <a:latin typeface="Arial"/>
                <a:ea typeface="+mn-ea"/>
                <a:cs typeface="+mn-cs"/>
              </a:endParaRPr>
            </a:p>
          </p:txBody>
        </p:sp>
      </p:grpSp>
      <p:pic>
        <p:nvPicPr>
          <p:cNvPr id="26" name="Рисунок 25"/>
          <p:cNvPicPr>
            <a:picLocks noChangeAspect="1"/>
          </p:cNvPicPr>
          <p:nvPr/>
        </p:nvPicPr>
        <p:blipFill>
          <a:blip r:embed="rId6"/>
          <a:stretch>
            <a:fillRect/>
          </a:stretch>
        </p:blipFill>
        <p:spPr>
          <a:xfrm rot="1559598">
            <a:off x="10867773" y="187860"/>
            <a:ext cx="1397490" cy="513730"/>
          </a:xfrm>
          <a:prstGeom prst="rect">
            <a:avLst/>
          </a:prstGeom>
        </p:spPr>
      </p:pic>
      <p:sp>
        <p:nvSpPr>
          <p:cNvPr id="32" name="Прямоугольник 31"/>
          <p:cNvSpPr/>
          <p:nvPr/>
        </p:nvSpPr>
        <p:spPr>
          <a:xfrm>
            <a:off x="4569521" y="-11328"/>
            <a:ext cx="3105337" cy="369332"/>
          </a:xfrm>
          <a:prstGeom prst="rect">
            <a:avLst/>
          </a:prstGeom>
        </p:spPr>
        <p:txBody>
          <a:bodyPr wrap="none">
            <a:spAutoFit/>
          </a:bodyPr>
          <a:lstStyle/>
          <a:p>
            <a:r>
              <a:rPr lang="ru-RU" b="1" dirty="0">
                <a:latin typeface="Century Schoolbook" panose="02040604050505020304" pitchFamily="18" charset="0"/>
              </a:rPr>
              <a:t>Воспитательная работа</a:t>
            </a:r>
          </a:p>
        </p:txBody>
      </p:sp>
    </p:spTree>
    <p:extLst>
      <p:ext uri="{BB962C8B-B14F-4D97-AF65-F5344CB8AC3E}">
        <p14:creationId xmlns:p14="http://schemas.microsoft.com/office/powerpoint/2010/main" val="34839862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1000"/>
                                        <p:tgtEl>
                                          <p:spTgt spid="41"/>
                                        </p:tgtEl>
                                      </p:cBhvr>
                                    </p:animEffect>
                                    <p:anim calcmode="lin" valueType="num">
                                      <p:cBhvr>
                                        <p:cTn id="88" dur="1000" fill="hold"/>
                                        <p:tgtEl>
                                          <p:spTgt spid="41"/>
                                        </p:tgtEl>
                                        <p:attrNameLst>
                                          <p:attrName>ppt_x</p:attrName>
                                        </p:attrNameLst>
                                      </p:cBhvr>
                                      <p:tavLst>
                                        <p:tav tm="0">
                                          <p:val>
                                            <p:strVal val="#ppt_x"/>
                                          </p:val>
                                        </p:tav>
                                        <p:tav tm="100000">
                                          <p:val>
                                            <p:strVal val="#ppt_x"/>
                                          </p:val>
                                        </p:tav>
                                      </p:tavLst>
                                    </p:anim>
                                    <p:anim calcmode="lin" valueType="num">
                                      <p:cBhvr>
                                        <p:cTn id="89" dur="1000" fill="hold"/>
                                        <p:tgtEl>
                                          <p:spTgt spid="4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1000"/>
                                        <p:tgtEl>
                                          <p:spTgt spid="42"/>
                                        </p:tgtEl>
                                      </p:cBhvr>
                                    </p:animEffect>
                                    <p:anim calcmode="lin" valueType="num">
                                      <p:cBhvr>
                                        <p:cTn id="93" dur="1000" fill="hold"/>
                                        <p:tgtEl>
                                          <p:spTgt spid="42"/>
                                        </p:tgtEl>
                                        <p:attrNameLst>
                                          <p:attrName>ppt_x</p:attrName>
                                        </p:attrNameLst>
                                      </p:cBhvr>
                                      <p:tavLst>
                                        <p:tav tm="0">
                                          <p:val>
                                            <p:strVal val="#ppt_x"/>
                                          </p:val>
                                        </p:tav>
                                        <p:tav tm="100000">
                                          <p:val>
                                            <p:strVal val="#ppt_x"/>
                                          </p:val>
                                        </p:tav>
                                      </p:tavLst>
                                    </p:anim>
                                    <p:anim calcmode="lin" valueType="num">
                                      <p:cBhvr>
                                        <p:cTn id="94" dur="1000" fill="hold"/>
                                        <p:tgtEl>
                                          <p:spTgt spid="4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fade">
                                      <p:cBhvr>
                                        <p:cTn id="97" dur="1000"/>
                                        <p:tgtEl>
                                          <p:spTgt spid="43"/>
                                        </p:tgtEl>
                                      </p:cBhvr>
                                    </p:animEffect>
                                    <p:anim calcmode="lin" valueType="num">
                                      <p:cBhvr>
                                        <p:cTn id="98" dur="1000" fill="hold"/>
                                        <p:tgtEl>
                                          <p:spTgt spid="43"/>
                                        </p:tgtEl>
                                        <p:attrNameLst>
                                          <p:attrName>ppt_x</p:attrName>
                                        </p:attrNameLst>
                                      </p:cBhvr>
                                      <p:tavLst>
                                        <p:tav tm="0">
                                          <p:val>
                                            <p:strVal val="#ppt_x"/>
                                          </p:val>
                                        </p:tav>
                                        <p:tav tm="100000">
                                          <p:val>
                                            <p:strVal val="#ppt_x"/>
                                          </p:val>
                                        </p:tav>
                                      </p:tavLst>
                                    </p:anim>
                                    <p:anim calcmode="lin" valueType="num">
                                      <p:cBhvr>
                                        <p:cTn id="9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16" grpId="0"/>
      <p:bldP spid="17" grpId="0"/>
      <p:bldP spid="21" grpId="0" animBg="1"/>
      <p:bldP spid="22" grpId="0"/>
      <p:bldP spid="23" grpId="0"/>
      <p:bldP spid="41" grpId="0"/>
      <p:bldP spid="42" grpId="0"/>
      <p:bldP spid="43"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6702" y="43543"/>
            <a:ext cx="5387139" cy="630942"/>
          </a:xfrm>
          <a:prstGeom prst="rect">
            <a:avLst/>
          </a:prstGeom>
        </p:spPr>
        <p:txBody>
          <a:bodyPr wrap="square">
            <a:spAutoFit/>
          </a:bodyPr>
          <a:lstStyle/>
          <a:p>
            <a:r>
              <a:rPr lang="ru-RU" b="1" dirty="0">
                <a:latin typeface="Century Schoolbook" panose="02040604050505020304" pitchFamily="18" charset="0"/>
              </a:rPr>
              <a:t>Сведения о трудоустройстве выпускников </a:t>
            </a:r>
            <a:endParaRPr lang="ru-RU" b="1" dirty="0" smtClean="0">
              <a:latin typeface="Century Schoolbook" panose="02040604050505020304" pitchFamily="18" charset="0"/>
            </a:endParaRPr>
          </a:p>
          <a:p>
            <a:r>
              <a:rPr lang="ru-RU" sz="1700" b="1" dirty="0" smtClean="0">
                <a:latin typeface="Century Schoolbook" panose="02040604050505020304" pitchFamily="18" charset="0"/>
              </a:rPr>
              <a:t>(места работы, уровень заработной платы)</a:t>
            </a:r>
            <a:endParaRPr lang="ru-RU" sz="1700" dirty="0">
              <a:latin typeface="Century Schoolbook" panose="020406040505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5" name="Прямоугольник 4"/>
          <p:cNvSpPr/>
          <p:nvPr/>
        </p:nvSpPr>
        <p:spPr>
          <a:xfrm>
            <a:off x="991955" y="741036"/>
            <a:ext cx="6118145" cy="1169551"/>
          </a:xfrm>
          <a:prstGeom prst="rect">
            <a:avLst/>
          </a:prstGeom>
        </p:spPr>
        <p:txBody>
          <a:bodyPr wrap="square">
            <a:spAutoFit/>
          </a:bodyPr>
          <a:lstStyle/>
          <a:p>
            <a:pPr marL="180975" indent="-180975" algn="just">
              <a:spcAft>
                <a:spcPts val="0"/>
              </a:spcAft>
              <a:buFont typeface="Arial" panose="020B0604020202020204" pitchFamily="34" charset="0"/>
              <a:buChar char="•"/>
            </a:pPr>
            <a:r>
              <a:rPr lang="ru-RU" sz="1000" dirty="0">
                <a:latin typeface="Century Schoolbook" panose="02040604050505020304" pitchFamily="18" charset="0"/>
                <a:ea typeface="Calibri" panose="020F0502020204030204" pitchFamily="34" charset="0"/>
              </a:rPr>
              <a:t>За 2022 год всего трудоустроено 89,9 % от подлежащих трудоустройству.</a:t>
            </a:r>
          </a:p>
          <a:p>
            <a:pPr marL="179388" algn="just">
              <a:spcAft>
                <a:spcPts val="0"/>
              </a:spcAft>
            </a:pPr>
            <a:r>
              <a:rPr lang="ru-RU" sz="1000" dirty="0">
                <a:latin typeface="Century Schoolbook" panose="02040604050505020304" pitchFamily="18" charset="0"/>
                <a:ea typeface="TimesNewRomanPSMT"/>
              </a:rPr>
              <a:t>Наибольшее число работающих выпускников работают в Московской области, Москве.</a:t>
            </a:r>
            <a:endParaRPr lang="ru-RU" sz="1000" dirty="0">
              <a:latin typeface="Century Schoolbook" panose="02040604050505020304" pitchFamily="18" charset="0"/>
              <a:ea typeface="Calibri" panose="020F0502020204030204" pitchFamily="34" charset="0"/>
            </a:endParaRPr>
          </a:p>
          <a:p>
            <a:pPr marL="179388" algn="just">
              <a:spcAft>
                <a:spcPts val="0"/>
              </a:spcAft>
            </a:pPr>
            <a:r>
              <a:rPr lang="ru-RU" sz="1000" dirty="0">
                <a:latin typeface="Century Schoolbook" panose="02040604050505020304" pitchFamily="18" charset="0"/>
                <a:ea typeface="TimesNewRomanPSMT"/>
              </a:rPr>
              <a:t>География трудоустройства выпускников по МО обширна: г. Дмитров,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Красногорск,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Ступино, </a:t>
            </a:r>
            <a:r>
              <a:rPr lang="ru-RU" sz="1000" dirty="0" err="1">
                <a:latin typeface="Century Schoolbook" panose="02040604050505020304" pitchFamily="18" charset="0"/>
                <a:ea typeface="TimesNewRomanPSMT"/>
              </a:rPr>
              <a:t>г.о</a:t>
            </a:r>
            <a:r>
              <a:rPr lang="ru-RU" sz="1000" dirty="0">
                <a:latin typeface="Century Schoolbook" panose="02040604050505020304" pitchFamily="18" charset="0"/>
                <a:ea typeface="TimesNewRomanPSMT"/>
              </a:rPr>
              <a:t>. Орехово-Зуево,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Шатура,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Рошаль, г. Электроугли,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Электрогорск,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Электросталь,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Павловский Посад, Сергиево-Посадский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Богородский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Щёлково,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Домодедово,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Балашиха, Можайский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Волоколамский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Раменский </a:t>
            </a:r>
            <a:r>
              <a:rPr lang="ru-RU" sz="1000" dirty="0" err="1">
                <a:latin typeface="Century Schoolbook" panose="02040604050505020304" pitchFamily="18" charset="0"/>
                <a:ea typeface="Times New Roman" panose="02020603050405020304" pitchFamily="18" charset="0"/>
              </a:rPr>
              <a:t>г.о</a:t>
            </a:r>
            <a:r>
              <a:rPr lang="ru-RU" sz="1000" dirty="0">
                <a:latin typeface="Century Schoolbook" panose="02040604050505020304" pitchFamily="18" charset="0"/>
                <a:ea typeface="Times New Roman" panose="02020603050405020304" pitchFamily="18" charset="0"/>
              </a:rPr>
              <a:t>. и др.</a:t>
            </a:r>
            <a:endParaRPr lang="ru-RU" sz="1200" dirty="0">
              <a:latin typeface="Century Schoolbook" panose="02040604050505020304" pitchFamily="18" charset="0"/>
              <a:ea typeface="Calibri" panose="020F0502020204030204" pitchFamily="34" charset="0"/>
            </a:endParaRPr>
          </a:p>
        </p:txBody>
      </p:sp>
      <p:pic>
        <p:nvPicPr>
          <p:cNvPr id="7" name="Рисунок 6"/>
          <p:cNvPicPr>
            <a:picLocks noChangeAspect="1"/>
          </p:cNvPicPr>
          <p:nvPr/>
        </p:nvPicPr>
        <p:blipFill>
          <a:blip r:embed="rId3"/>
          <a:stretch>
            <a:fillRect/>
          </a:stretch>
        </p:blipFill>
        <p:spPr>
          <a:xfrm>
            <a:off x="7460480" y="766213"/>
            <a:ext cx="4544981" cy="2967426"/>
          </a:xfrm>
          <a:prstGeom prst="rect">
            <a:avLst/>
          </a:prstGeom>
        </p:spPr>
      </p:pic>
      <p:sp>
        <p:nvSpPr>
          <p:cNvPr id="8" name="Прямоугольник 7"/>
          <p:cNvSpPr/>
          <p:nvPr/>
        </p:nvSpPr>
        <p:spPr>
          <a:xfrm>
            <a:off x="1014272" y="1846652"/>
            <a:ext cx="6095827" cy="1785104"/>
          </a:xfrm>
          <a:prstGeom prst="rect">
            <a:avLst/>
          </a:prstGeom>
        </p:spPr>
        <p:txBody>
          <a:bodyPr wrap="square">
            <a:spAutoFit/>
          </a:bodyPr>
          <a:lstStyle/>
          <a:p>
            <a:pPr marL="171450" indent="-171450" algn="just">
              <a:spcAft>
                <a:spcPts val="0"/>
              </a:spcAft>
              <a:buFont typeface="Arial" panose="020B0604020202020204" pitchFamily="34" charset="0"/>
              <a:buChar char="•"/>
            </a:pPr>
            <a:r>
              <a:rPr lang="ru-RU" sz="1000" dirty="0">
                <a:latin typeface="Century Schoolbook" panose="02040604050505020304" pitchFamily="18" charset="0"/>
                <a:ea typeface="TimesNewRomanPSMT"/>
              </a:rPr>
              <a:t>Выпускники ГГТУ, как университета, так и колледжей, всегда востребованы на рынке труда и зарекомендовали себя профессионалами с большой буквы, поэтому ежегодно вуз получает множество запросов на молодые кадры от своих социальных партнеров, среди которых: ЗАО «</a:t>
            </a:r>
            <a:r>
              <a:rPr lang="ru-RU" sz="1000" dirty="0" err="1">
                <a:latin typeface="Century Schoolbook" panose="02040604050505020304" pitchFamily="18" charset="0"/>
                <a:ea typeface="TimesNewRomanPSMT"/>
              </a:rPr>
              <a:t>ЭКОлаб</a:t>
            </a:r>
            <a:r>
              <a:rPr lang="ru-RU" sz="1000" dirty="0">
                <a:latin typeface="Century Schoolbook" panose="02040604050505020304" pitchFamily="18" charset="0"/>
                <a:ea typeface="TimesNewRomanPSMT"/>
              </a:rPr>
              <a:t>», АКРИХИН, </a:t>
            </a:r>
            <a:r>
              <a:rPr lang="ru-RU" sz="1000" dirty="0" err="1">
                <a:latin typeface="Century Schoolbook" panose="02040604050505020304" pitchFamily="18" charset="0"/>
                <a:ea typeface="TimesNewRomanPSMT"/>
              </a:rPr>
              <a:t>ВНИИВВиМ</a:t>
            </a:r>
            <a:r>
              <a:rPr lang="ru-RU" sz="1000" dirty="0">
                <a:latin typeface="Century Schoolbook" panose="02040604050505020304" pitchFamily="18" charset="0"/>
                <a:ea typeface="TimesNewRomanPSMT"/>
              </a:rPr>
              <a:t>, </a:t>
            </a:r>
            <a:r>
              <a:rPr lang="ru-RU" sz="1000" dirty="0" err="1">
                <a:latin typeface="Century Schoolbook" panose="02040604050505020304" pitchFamily="18" charset="0"/>
                <a:ea typeface="TimesNewRomanPSMT"/>
              </a:rPr>
              <a:t>ЛиАЗ</a:t>
            </a:r>
            <a:r>
              <a:rPr lang="ru-RU" sz="1000" dirty="0">
                <a:latin typeface="Century Schoolbook" panose="02040604050505020304" pitchFamily="18" charset="0"/>
                <a:ea typeface="TimesNewRomanPSMT"/>
              </a:rPr>
              <a:t>, АО «НПП «Респиратор», АО «КАМПО».</a:t>
            </a:r>
          </a:p>
          <a:p>
            <a:pPr marL="171450" indent="-171450" algn="just">
              <a:spcAft>
                <a:spcPts val="0"/>
              </a:spcAft>
              <a:buFont typeface="Arial" panose="020B0604020202020204" pitchFamily="34" charset="0"/>
              <a:buChar char="•"/>
            </a:pPr>
            <a:r>
              <a:rPr lang="ru-RU" sz="1000" dirty="0">
                <a:latin typeface="Century Schoolbook" panose="02040604050505020304" pitchFamily="18" charset="0"/>
                <a:ea typeface="TimesNewRomanPSMT"/>
              </a:rPr>
              <a:t>Среди выбранных мест работы выпускников 2022 г.: </a:t>
            </a:r>
            <a:r>
              <a:rPr lang="ru-RU" sz="1000" dirty="0">
                <a:latin typeface="Century Schoolbook" panose="02040604050505020304" pitchFamily="18" charset="0"/>
                <a:ea typeface="Calibri" panose="020F0502020204030204" pitchFamily="34" charset="0"/>
              </a:rPr>
              <a:t>Следственное управление МУ МВД России «Орехово-Зуевское», МО МВД «Павлово-Посадский»</a:t>
            </a:r>
            <a:r>
              <a:rPr lang="ru-RU" sz="1000" dirty="0">
                <a:latin typeface="Century Schoolbook" panose="02040604050505020304" pitchFamily="18" charset="0"/>
                <a:ea typeface="Times New Roman" panose="02020603050405020304" pitchFamily="18" charset="0"/>
              </a:rPr>
              <a:t>, </a:t>
            </a:r>
            <a:r>
              <a:rPr lang="ru-RU" sz="1000" dirty="0">
                <a:latin typeface="Century Schoolbook" panose="02040604050505020304" pitchFamily="18" charset="0"/>
                <a:ea typeface="TimesNewRomanPSMT"/>
              </a:rPr>
              <a:t>Орехово-Зуевский городской суд,</a:t>
            </a:r>
            <a:r>
              <a:rPr lang="ru-RU" sz="1000" dirty="0">
                <a:latin typeface="Century Schoolbook" panose="02040604050505020304" pitchFamily="18" charset="0"/>
                <a:ea typeface="Times New Roman" panose="02020603050405020304" pitchFamily="18" charset="0"/>
              </a:rPr>
              <a:t> ООО «Ростелеком»,</a:t>
            </a:r>
            <a:r>
              <a:rPr lang="ru-RU" sz="1000" kern="1800" dirty="0">
                <a:latin typeface="Century Schoolbook" panose="02040604050505020304" pitchFamily="18" charset="0"/>
                <a:ea typeface="Times New Roman" panose="02020603050405020304" pitchFamily="18" charset="0"/>
              </a:rPr>
              <a:t> ОАО «ДМЗ», ПК «</a:t>
            </a:r>
            <a:r>
              <a:rPr lang="ru-RU" sz="1000" kern="1800" dirty="0" err="1">
                <a:latin typeface="Century Schoolbook" panose="02040604050505020304" pitchFamily="18" charset="0"/>
                <a:ea typeface="Times New Roman" panose="02020603050405020304" pitchFamily="18" charset="0"/>
              </a:rPr>
              <a:t>Дулевский</a:t>
            </a:r>
            <a:r>
              <a:rPr lang="ru-RU" sz="1000" kern="1800" dirty="0">
                <a:latin typeface="Century Schoolbook" panose="02040604050505020304" pitchFamily="18" charset="0"/>
                <a:ea typeface="Times New Roman" panose="02020603050405020304" pitchFamily="18" charset="0"/>
              </a:rPr>
              <a:t> фарфор»</a:t>
            </a:r>
            <a:r>
              <a:rPr lang="ru-RU" sz="1000" dirty="0">
                <a:latin typeface="Century Schoolbook" panose="02040604050505020304" pitchFamily="18" charset="0"/>
                <a:ea typeface="TimesNewRomanPSMT"/>
              </a:rPr>
              <a:t>, ЗАО «</a:t>
            </a:r>
            <a:r>
              <a:rPr lang="ru-RU" sz="1000" dirty="0" err="1">
                <a:latin typeface="Century Schoolbook" panose="02040604050505020304" pitchFamily="18" charset="0"/>
                <a:ea typeface="TimesNewRomanPSMT"/>
              </a:rPr>
              <a:t>ЭКОлаб</a:t>
            </a:r>
            <a:r>
              <a:rPr lang="ru-RU" sz="1000" dirty="0">
                <a:latin typeface="Century Schoolbook" panose="02040604050505020304" pitchFamily="18" charset="0"/>
                <a:ea typeface="TimesNewRomanPSMT"/>
              </a:rPr>
              <a:t>», </a:t>
            </a:r>
            <a:r>
              <a:rPr lang="ru-RU" sz="1000" dirty="0">
                <a:latin typeface="Century Schoolbook" panose="02040604050505020304" pitchFamily="18" charset="0"/>
                <a:ea typeface="Times New Roman" panose="02020603050405020304" pitchFamily="18" charset="0"/>
              </a:rPr>
              <a:t>ООО «Аптека А.в.е.-1», ФГБУ «НМХЦ им. Н.И. Пирогова» г. Москва, ООО «НЕО-ФАРМ» г. Москва, ГБУ МО «</a:t>
            </a:r>
            <a:r>
              <a:rPr lang="ru-RU" sz="1000" dirty="0" err="1">
                <a:latin typeface="Century Schoolbook" panose="02040604050505020304" pitchFamily="18" charset="0"/>
                <a:ea typeface="Times New Roman" panose="02020603050405020304" pitchFamily="18" charset="0"/>
              </a:rPr>
              <a:t>Мособлмедсервис</a:t>
            </a:r>
            <a:r>
              <a:rPr lang="ru-RU" sz="1000" dirty="0">
                <a:latin typeface="Century Schoolbook" panose="02040604050505020304" pitchFamily="18" charset="0"/>
                <a:ea typeface="Times New Roman" panose="02020603050405020304" pitchFamily="18" charset="0"/>
              </a:rPr>
              <a:t>» г. Шатура, ГБУ МО «</a:t>
            </a:r>
            <a:r>
              <a:rPr lang="ru-RU" sz="1000" dirty="0" err="1">
                <a:latin typeface="Century Schoolbook" panose="02040604050505020304" pitchFamily="18" charset="0"/>
                <a:ea typeface="Times New Roman" panose="02020603050405020304" pitchFamily="18" charset="0"/>
              </a:rPr>
              <a:t>Мособлмедсервис</a:t>
            </a:r>
            <a:r>
              <a:rPr lang="ru-RU" sz="1000" dirty="0">
                <a:latin typeface="Century Schoolbook" panose="02040604050505020304" pitchFamily="18" charset="0"/>
                <a:ea typeface="Times New Roman" panose="02020603050405020304" pitchFamily="18" charset="0"/>
              </a:rPr>
              <a:t>» г. Павловский Посад, ООО «ВЕРОФАРМ» Владимирская область, Спортивная школа «Феникс», МБУ «Ликино-</a:t>
            </a:r>
            <a:r>
              <a:rPr lang="ru-RU" sz="1000" dirty="0" err="1">
                <a:latin typeface="Century Schoolbook" panose="02040604050505020304" pitchFamily="18" charset="0"/>
                <a:ea typeface="Times New Roman" panose="02020603050405020304" pitchFamily="18" charset="0"/>
              </a:rPr>
              <a:t>Дулёвский</a:t>
            </a:r>
            <a:r>
              <a:rPr lang="ru-RU" sz="1000" dirty="0">
                <a:latin typeface="Century Schoolbook" panose="02040604050505020304" pitchFamily="18" charset="0"/>
                <a:ea typeface="Times New Roman" panose="02020603050405020304" pitchFamily="18" charset="0"/>
              </a:rPr>
              <a:t> комбинат благоустройства» </a:t>
            </a:r>
            <a:r>
              <a:rPr lang="ru-RU" sz="1000" dirty="0">
                <a:latin typeface="Century Schoolbook" panose="02040604050505020304" pitchFamily="18" charset="0"/>
                <a:ea typeface="TimesNewRomanPSMT"/>
              </a:rPr>
              <a:t>и др.</a:t>
            </a:r>
            <a:endParaRPr lang="ru-RU" sz="1000" dirty="0">
              <a:latin typeface="Century Schoolbook" panose="02040604050505020304" pitchFamily="18" charset="0"/>
              <a:ea typeface="Calibri" panose="020F0502020204030204" pitchFamily="34" charset="0"/>
            </a:endParaRPr>
          </a:p>
        </p:txBody>
      </p:sp>
      <p:sp>
        <p:nvSpPr>
          <p:cNvPr id="9" name="Прямоугольник 8"/>
          <p:cNvSpPr/>
          <p:nvPr/>
        </p:nvSpPr>
        <p:spPr>
          <a:xfrm>
            <a:off x="3685377" y="3711368"/>
            <a:ext cx="4363695" cy="276999"/>
          </a:xfrm>
          <a:prstGeom prst="rect">
            <a:avLst/>
          </a:prstGeom>
        </p:spPr>
        <p:txBody>
          <a:bodyPr wrap="none">
            <a:spAutoFit/>
          </a:bodyPr>
          <a:lstStyle/>
          <a:p>
            <a:r>
              <a:rPr lang="ru-RU" sz="1200" b="1" dirty="0">
                <a:latin typeface="Century Schoolbook" panose="02040604050505020304" pitchFamily="18" charset="0"/>
                <a:ea typeface="TimesNewRomanPSMT"/>
              </a:rPr>
              <a:t>Средний уровень заработной платы выпускников </a:t>
            </a:r>
            <a:endParaRPr lang="ru-RU" sz="1200" b="1" dirty="0">
              <a:latin typeface="Century Schoolbook" panose="02040604050505020304" pitchFamily="18" charset="0"/>
            </a:endParaRPr>
          </a:p>
        </p:txBody>
      </p:sp>
      <p:grpSp>
        <p:nvGrpSpPr>
          <p:cNvPr id="10" name="组合 88"/>
          <p:cNvGrpSpPr/>
          <p:nvPr/>
        </p:nvGrpSpPr>
        <p:grpSpPr>
          <a:xfrm>
            <a:off x="4538045" y="4181918"/>
            <a:ext cx="2949073" cy="2676082"/>
            <a:chOff x="-114300" y="596900"/>
            <a:chExt cx="7420203" cy="7456487"/>
          </a:xfrm>
        </p:grpSpPr>
        <p:sp>
          <p:nvSpPr>
            <p:cNvPr id="11" name="Freeform 42"/>
            <p:cNvSpPr>
              <a:spLocks/>
            </p:cNvSpPr>
            <p:nvPr/>
          </p:nvSpPr>
          <p:spPr bwMode="auto">
            <a:xfrm>
              <a:off x="2281396" y="5037549"/>
              <a:ext cx="382587" cy="274637"/>
            </a:xfrm>
            <a:custGeom>
              <a:avLst/>
              <a:gdLst>
                <a:gd name="T0" fmla="*/ 8 w 102"/>
                <a:gd name="T1" fmla="*/ 46 h 73"/>
                <a:gd name="T2" fmla="*/ 53 w 102"/>
                <a:gd name="T3" fmla="*/ 73 h 73"/>
                <a:gd name="T4" fmla="*/ 102 w 102"/>
                <a:gd name="T5" fmla="*/ 68 h 73"/>
                <a:gd name="T6" fmla="*/ 81 w 102"/>
                <a:gd name="T7" fmla="*/ 42 h 73"/>
                <a:gd name="T8" fmla="*/ 15 w 102"/>
                <a:gd name="T9" fmla="*/ 0 h 73"/>
                <a:gd name="T10" fmla="*/ 0 w 102"/>
                <a:gd name="T11" fmla="*/ 40 h 73"/>
                <a:gd name="T12" fmla="*/ 8 w 102"/>
                <a:gd name="T13" fmla="*/ 46 h 73"/>
              </a:gdLst>
              <a:ahLst/>
              <a:cxnLst>
                <a:cxn ang="0">
                  <a:pos x="T0" y="T1"/>
                </a:cxn>
                <a:cxn ang="0">
                  <a:pos x="T2" y="T3"/>
                </a:cxn>
                <a:cxn ang="0">
                  <a:pos x="T4" y="T5"/>
                </a:cxn>
                <a:cxn ang="0">
                  <a:pos x="T6" y="T7"/>
                </a:cxn>
                <a:cxn ang="0">
                  <a:pos x="T8" y="T9"/>
                </a:cxn>
                <a:cxn ang="0">
                  <a:pos x="T10" y="T11"/>
                </a:cxn>
                <a:cxn ang="0">
                  <a:pos x="T12" y="T13"/>
                </a:cxn>
              </a:cxnLst>
              <a:rect l="0" t="0" r="r" b="b"/>
              <a:pathLst>
                <a:path w="102" h="73">
                  <a:moveTo>
                    <a:pt x="8" y="46"/>
                  </a:moveTo>
                  <a:cubicBezTo>
                    <a:pt x="53" y="73"/>
                    <a:pt x="53" y="73"/>
                    <a:pt x="53" y="73"/>
                  </a:cubicBezTo>
                  <a:cubicBezTo>
                    <a:pt x="102" y="68"/>
                    <a:pt x="102" y="68"/>
                    <a:pt x="102" y="68"/>
                  </a:cubicBezTo>
                  <a:cubicBezTo>
                    <a:pt x="81" y="42"/>
                    <a:pt x="81" y="42"/>
                    <a:pt x="81" y="42"/>
                  </a:cubicBezTo>
                  <a:cubicBezTo>
                    <a:pt x="15" y="0"/>
                    <a:pt x="15" y="0"/>
                    <a:pt x="15" y="0"/>
                  </a:cubicBezTo>
                  <a:cubicBezTo>
                    <a:pt x="15" y="0"/>
                    <a:pt x="5" y="25"/>
                    <a:pt x="0" y="40"/>
                  </a:cubicBezTo>
                  <a:lnTo>
                    <a:pt x="8" y="46"/>
                  </a:lnTo>
                  <a:close/>
                </a:path>
              </a:pathLst>
            </a:custGeom>
            <a:gradFill flip="none" rotWithShape="1">
              <a:gsLst>
                <a:gs pos="17000">
                  <a:srgbClr val="005070"/>
                </a:gs>
                <a:gs pos="56000">
                  <a:srgbClr val="00B0F0">
                    <a:shade val="67500"/>
                    <a:satMod val="115000"/>
                  </a:srgbClr>
                </a:gs>
                <a:gs pos="100000">
                  <a:srgbClr val="00B0F0">
                    <a:shade val="100000"/>
                    <a:satMod val="115000"/>
                  </a:srgbClr>
                </a:gs>
              </a:gsLst>
              <a:lin ang="189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a:endParaRPr>
            </a:p>
          </p:txBody>
        </p:sp>
        <p:sp>
          <p:nvSpPr>
            <p:cNvPr id="12" name="Freeform 7"/>
            <p:cNvSpPr>
              <a:spLocks/>
            </p:cNvSpPr>
            <p:nvPr/>
          </p:nvSpPr>
          <p:spPr bwMode="auto">
            <a:xfrm>
              <a:off x="3255963" y="2371499"/>
              <a:ext cx="2970213" cy="1098550"/>
            </a:xfrm>
            <a:custGeom>
              <a:avLst/>
              <a:gdLst>
                <a:gd name="T0" fmla="*/ 0 w 792"/>
                <a:gd name="T1" fmla="*/ 293 h 293"/>
                <a:gd name="T2" fmla="*/ 75 w 792"/>
                <a:gd name="T3" fmla="*/ 214 h 293"/>
                <a:gd name="T4" fmla="*/ 155 w 792"/>
                <a:gd name="T5" fmla="*/ 148 h 293"/>
                <a:gd name="T6" fmla="*/ 268 w 792"/>
                <a:gd name="T7" fmla="*/ 78 h 293"/>
                <a:gd name="T8" fmla="*/ 364 w 792"/>
                <a:gd name="T9" fmla="*/ 36 h 293"/>
                <a:gd name="T10" fmla="*/ 464 w 792"/>
                <a:gd name="T11" fmla="*/ 9 h 293"/>
                <a:gd name="T12" fmla="*/ 544 w 792"/>
                <a:gd name="T13" fmla="*/ 1 h 293"/>
                <a:gd name="T14" fmla="*/ 598 w 792"/>
                <a:gd name="T15" fmla="*/ 5 h 293"/>
                <a:gd name="T16" fmla="*/ 698 w 792"/>
                <a:gd name="T17" fmla="*/ 34 h 293"/>
                <a:gd name="T18" fmla="*/ 792 w 792"/>
                <a:gd name="T19" fmla="*/ 88 h 293"/>
                <a:gd name="T20" fmla="*/ 696 w 792"/>
                <a:gd name="T21" fmla="*/ 41 h 293"/>
                <a:gd name="T22" fmla="*/ 597 w 792"/>
                <a:gd name="T23" fmla="*/ 15 h 293"/>
                <a:gd name="T24" fmla="*/ 544 w 792"/>
                <a:gd name="T25" fmla="*/ 10 h 293"/>
                <a:gd name="T26" fmla="*/ 466 w 792"/>
                <a:gd name="T27" fmla="*/ 18 h 293"/>
                <a:gd name="T28" fmla="*/ 367 w 792"/>
                <a:gd name="T29" fmla="*/ 45 h 293"/>
                <a:gd name="T30" fmla="*/ 273 w 792"/>
                <a:gd name="T31" fmla="*/ 86 h 293"/>
                <a:gd name="T32" fmla="*/ 160 w 792"/>
                <a:gd name="T33" fmla="*/ 155 h 293"/>
                <a:gd name="T34" fmla="*/ 79 w 792"/>
                <a:gd name="T35" fmla="*/ 219 h 293"/>
                <a:gd name="T36" fmla="*/ 0 w 792"/>
                <a:gd name="T37" fmla="*/ 29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2" h="293">
                  <a:moveTo>
                    <a:pt x="0" y="293"/>
                  </a:moveTo>
                  <a:cubicBezTo>
                    <a:pt x="13" y="276"/>
                    <a:pt x="43" y="244"/>
                    <a:pt x="75" y="214"/>
                  </a:cubicBezTo>
                  <a:cubicBezTo>
                    <a:pt x="106" y="184"/>
                    <a:pt x="140" y="158"/>
                    <a:pt x="155" y="148"/>
                  </a:cubicBezTo>
                  <a:cubicBezTo>
                    <a:pt x="171" y="136"/>
                    <a:pt x="220" y="102"/>
                    <a:pt x="268" y="78"/>
                  </a:cubicBezTo>
                  <a:cubicBezTo>
                    <a:pt x="317" y="52"/>
                    <a:pt x="364" y="36"/>
                    <a:pt x="364" y="36"/>
                  </a:cubicBezTo>
                  <a:cubicBezTo>
                    <a:pt x="364" y="36"/>
                    <a:pt x="410" y="19"/>
                    <a:pt x="464" y="9"/>
                  </a:cubicBezTo>
                  <a:cubicBezTo>
                    <a:pt x="491" y="4"/>
                    <a:pt x="520" y="0"/>
                    <a:pt x="544" y="1"/>
                  </a:cubicBezTo>
                  <a:cubicBezTo>
                    <a:pt x="568" y="1"/>
                    <a:pt x="588" y="4"/>
                    <a:pt x="598" y="5"/>
                  </a:cubicBezTo>
                  <a:cubicBezTo>
                    <a:pt x="616" y="8"/>
                    <a:pt x="658" y="17"/>
                    <a:pt x="698" y="34"/>
                  </a:cubicBezTo>
                  <a:cubicBezTo>
                    <a:pt x="739" y="51"/>
                    <a:pt x="776" y="75"/>
                    <a:pt x="792" y="88"/>
                  </a:cubicBezTo>
                  <a:cubicBezTo>
                    <a:pt x="774" y="78"/>
                    <a:pt x="736" y="56"/>
                    <a:pt x="696" y="41"/>
                  </a:cubicBezTo>
                  <a:cubicBezTo>
                    <a:pt x="656" y="26"/>
                    <a:pt x="614" y="17"/>
                    <a:pt x="597" y="15"/>
                  </a:cubicBezTo>
                  <a:cubicBezTo>
                    <a:pt x="587" y="13"/>
                    <a:pt x="568" y="10"/>
                    <a:pt x="544" y="10"/>
                  </a:cubicBezTo>
                  <a:cubicBezTo>
                    <a:pt x="520" y="10"/>
                    <a:pt x="492" y="13"/>
                    <a:pt x="466" y="18"/>
                  </a:cubicBezTo>
                  <a:cubicBezTo>
                    <a:pt x="413" y="28"/>
                    <a:pt x="367" y="45"/>
                    <a:pt x="367" y="45"/>
                  </a:cubicBezTo>
                  <a:cubicBezTo>
                    <a:pt x="367" y="45"/>
                    <a:pt x="321" y="61"/>
                    <a:pt x="273" y="86"/>
                  </a:cubicBezTo>
                  <a:cubicBezTo>
                    <a:pt x="225" y="111"/>
                    <a:pt x="176" y="144"/>
                    <a:pt x="160" y="155"/>
                  </a:cubicBezTo>
                  <a:cubicBezTo>
                    <a:pt x="146" y="166"/>
                    <a:pt x="112" y="191"/>
                    <a:pt x="79" y="219"/>
                  </a:cubicBezTo>
                  <a:cubicBezTo>
                    <a:pt x="46" y="247"/>
                    <a:pt x="16" y="278"/>
                    <a:pt x="0" y="293"/>
                  </a:cubicBezTo>
                  <a:close/>
                </a:path>
              </a:pathLst>
            </a:custGeom>
            <a:solidFill>
              <a:srgbClr val="952F01"/>
            </a:soli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13" name="Freeform 8"/>
            <p:cNvSpPr>
              <a:spLocks/>
            </p:cNvSpPr>
            <p:nvPr/>
          </p:nvSpPr>
          <p:spPr bwMode="auto">
            <a:xfrm>
              <a:off x="6567488" y="2512787"/>
              <a:ext cx="492125" cy="1938338"/>
            </a:xfrm>
            <a:custGeom>
              <a:avLst/>
              <a:gdLst>
                <a:gd name="T0" fmla="*/ 111 w 131"/>
                <a:gd name="T1" fmla="*/ 517 h 517"/>
                <a:gd name="T2" fmla="*/ 121 w 131"/>
                <a:gd name="T3" fmla="*/ 388 h 517"/>
                <a:gd name="T4" fmla="*/ 119 w 131"/>
                <a:gd name="T5" fmla="*/ 307 h 517"/>
                <a:gd name="T6" fmla="*/ 111 w 131"/>
                <a:gd name="T7" fmla="*/ 245 h 517"/>
                <a:gd name="T8" fmla="*/ 98 w 131"/>
                <a:gd name="T9" fmla="*/ 184 h 517"/>
                <a:gd name="T10" fmla="*/ 70 w 131"/>
                <a:gd name="T11" fmla="*/ 108 h 517"/>
                <a:gd name="T12" fmla="*/ 40 w 131"/>
                <a:gd name="T13" fmla="*/ 53 h 517"/>
                <a:gd name="T14" fmla="*/ 0 w 131"/>
                <a:gd name="T15" fmla="*/ 0 h 517"/>
                <a:gd name="T16" fmla="*/ 43 w 131"/>
                <a:gd name="T17" fmla="*/ 51 h 517"/>
                <a:gd name="T18" fmla="*/ 76 w 131"/>
                <a:gd name="T19" fmla="*/ 105 h 517"/>
                <a:gd name="T20" fmla="*/ 106 w 131"/>
                <a:gd name="T21" fmla="*/ 181 h 517"/>
                <a:gd name="T22" fmla="*/ 121 w 131"/>
                <a:gd name="T23" fmla="*/ 243 h 517"/>
                <a:gd name="T24" fmla="*/ 128 w 131"/>
                <a:gd name="T25" fmla="*/ 307 h 517"/>
                <a:gd name="T26" fmla="*/ 130 w 131"/>
                <a:gd name="T27" fmla="*/ 388 h 517"/>
                <a:gd name="T28" fmla="*/ 111 w 131"/>
                <a:gd name="T29" fmla="*/ 51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517">
                  <a:moveTo>
                    <a:pt x="111" y="517"/>
                  </a:moveTo>
                  <a:cubicBezTo>
                    <a:pt x="115" y="491"/>
                    <a:pt x="121" y="410"/>
                    <a:pt x="121" y="388"/>
                  </a:cubicBezTo>
                  <a:cubicBezTo>
                    <a:pt x="121" y="376"/>
                    <a:pt x="122" y="340"/>
                    <a:pt x="119" y="307"/>
                  </a:cubicBezTo>
                  <a:cubicBezTo>
                    <a:pt x="117" y="274"/>
                    <a:pt x="111" y="245"/>
                    <a:pt x="111" y="245"/>
                  </a:cubicBezTo>
                  <a:cubicBezTo>
                    <a:pt x="111" y="245"/>
                    <a:pt x="107" y="216"/>
                    <a:pt x="98" y="184"/>
                  </a:cubicBezTo>
                  <a:cubicBezTo>
                    <a:pt x="89" y="152"/>
                    <a:pt x="75" y="119"/>
                    <a:pt x="70" y="108"/>
                  </a:cubicBezTo>
                  <a:cubicBezTo>
                    <a:pt x="65" y="98"/>
                    <a:pt x="54" y="75"/>
                    <a:pt x="40" y="53"/>
                  </a:cubicBezTo>
                  <a:cubicBezTo>
                    <a:pt x="26" y="30"/>
                    <a:pt x="9" y="10"/>
                    <a:pt x="0" y="0"/>
                  </a:cubicBezTo>
                  <a:cubicBezTo>
                    <a:pt x="10" y="10"/>
                    <a:pt x="28" y="29"/>
                    <a:pt x="43" y="51"/>
                  </a:cubicBezTo>
                  <a:cubicBezTo>
                    <a:pt x="59" y="73"/>
                    <a:pt x="71" y="95"/>
                    <a:pt x="76" y="105"/>
                  </a:cubicBezTo>
                  <a:cubicBezTo>
                    <a:pt x="81" y="116"/>
                    <a:pt x="97" y="149"/>
                    <a:pt x="106" y="181"/>
                  </a:cubicBezTo>
                  <a:cubicBezTo>
                    <a:pt x="115" y="214"/>
                    <a:pt x="121" y="243"/>
                    <a:pt x="121" y="243"/>
                  </a:cubicBezTo>
                  <a:cubicBezTo>
                    <a:pt x="121" y="243"/>
                    <a:pt x="126" y="273"/>
                    <a:pt x="128" y="307"/>
                  </a:cubicBezTo>
                  <a:cubicBezTo>
                    <a:pt x="131" y="340"/>
                    <a:pt x="131" y="376"/>
                    <a:pt x="130" y="388"/>
                  </a:cubicBezTo>
                  <a:cubicBezTo>
                    <a:pt x="131" y="411"/>
                    <a:pt x="121" y="493"/>
                    <a:pt x="111" y="517"/>
                  </a:cubicBezTo>
                  <a:close/>
                </a:path>
              </a:pathLst>
            </a:custGeom>
            <a:solidFill>
              <a:srgbClr val="952F01"/>
            </a:soli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14" name="Freeform 9"/>
            <p:cNvSpPr>
              <a:spLocks/>
            </p:cNvSpPr>
            <p:nvPr/>
          </p:nvSpPr>
          <p:spPr bwMode="auto">
            <a:xfrm>
              <a:off x="5186590" y="4740276"/>
              <a:ext cx="2119313" cy="1296988"/>
            </a:xfrm>
            <a:custGeom>
              <a:avLst/>
              <a:gdLst>
                <a:gd name="T0" fmla="*/ 0 w 565"/>
                <a:gd name="T1" fmla="*/ 346 h 346"/>
                <a:gd name="T2" fmla="*/ 142 w 565"/>
                <a:gd name="T3" fmla="*/ 278 h 346"/>
                <a:gd name="T4" fmla="*/ 296 w 565"/>
                <a:gd name="T5" fmla="*/ 194 h 346"/>
                <a:gd name="T6" fmla="*/ 361 w 565"/>
                <a:gd name="T7" fmla="*/ 153 h 346"/>
                <a:gd name="T8" fmla="*/ 442 w 565"/>
                <a:gd name="T9" fmla="*/ 97 h 346"/>
                <a:gd name="T10" fmla="*/ 565 w 565"/>
                <a:gd name="T11" fmla="*/ 0 h 346"/>
                <a:gd name="T12" fmla="*/ 447 w 565"/>
                <a:gd name="T13" fmla="*/ 105 h 346"/>
                <a:gd name="T14" fmla="*/ 366 w 565"/>
                <a:gd name="T15" fmla="*/ 161 h 346"/>
                <a:gd name="T16" fmla="*/ 301 w 565"/>
                <a:gd name="T17" fmla="*/ 202 h 346"/>
                <a:gd name="T18" fmla="*/ 146 w 565"/>
                <a:gd name="T19" fmla="*/ 286 h 346"/>
                <a:gd name="T20" fmla="*/ 0 w 565"/>
                <a:gd name="T21" fmla="*/ 34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346">
                  <a:moveTo>
                    <a:pt x="0" y="346"/>
                  </a:moveTo>
                  <a:cubicBezTo>
                    <a:pt x="29" y="333"/>
                    <a:pt x="118" y="290"/>
                    <a:pt x="142" y="278"/>
                  </a:cubicBezTo>
                  <a:cubicBezTo>
                    <a:pt x="169" y="266"/>
                    <a:pt x="297" y="195"/>
                    <a:pt x="296" y="194"/>
                  </a:cubicBezTo>
                  <a:cubicBezTo>
                    <a:pt x="296" y="194"/>
                    <a:pt x="327" y="175"/>
                    <a:pt x="361" y="153"/>
                  </a:cubicBezTo>
                  <a:cubicBezTo>
                    <a:pt x="395" y="132"/>
                    <a:pt x="430" y="106"/>
                    <a:pt x="442" y="97"/>
                  </a:cubicBezTo>
                  <a:cubicBezTo>
                    <a:pt x="464" y="82"/>
                    <a:pt x="541" y="20"/>
                    <a:pt x="565" y="0"/>
                  </a:cubicBezTo>
                  <a:cubicBezTo>
                    <a:pt x="546" y="25"/>
                    <a:pt x="470" y="89"/>
                    <a:pt x="447" y="105"/>
                  </a:cubicBezTo>
                  <a:cubicBezTo>
                    <a:pt x="436" y="114"/>
                    <a:pt x="400" y="139"/>
                    <a:pt x="366" y="161"/>
                  </a:cubicBezTo>
                  <a:cubicBezTo>
                    <a:pt x="332" y="184"/>
                    <a:pt x="301" y="202"/>
                    <a:pt x="301" y="202"/>
                  </a:cubicBezTo>
                  <a:cubicBezTo>
                    <a:pt x="302" y="203"/>
                    <a:pt x="173" y="275"/>
                    <a:pt x="146" y="286"/>
                  </a:cubicBezTo>
                  <a:cubicBezTo>
                    <a:pt x="122" y="299"/>
                    <a:pt x="31" y="338"/>
                    <a:pt x="0" y="346"/>
                  </a:cubicBezTo>
                  <a:close/>
                </a:path>
              </a:pathLst>
            </a:custGeom>
            <a:solidFill>
              <a:srgbClr val="952F01"/>
            </a:soli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grpSp>
          <p:nvGrpSpPr>
            <p:cNvPr id="15" name="Group 12"/>
            <p:cNvGrpSpPr>
              <a:grpSpLocks noChangeAspect="1"/>
            </p:cNvGrpSpPr>
            <p:nvPr/>
          </p:nvGrpSpPr>
          <p:grpSpPr bwMode="auto">
            <a:xfrm>
              <a:off x="1816100" y="596900"/>
              <a:ext cx="5475288" cy="5440363"/>
              <a:chOff x="1156" y="376"/>
              <a:chExt cx="3449" cy="3427"/>
            </a:xfrm>
          </p:grpSpPr>
          <p:sp>
            <p:nvSpPr>
              <p:cNvPr id="36" name="Freeform 13"/>
              <p:cNvSpPr>
                <a:spLocks/>
              </p:cNvSpPr>
              <p:nvPr/>
            </p:nvSpPr>
            <p:spPr bwMode="auto">
              <a:xfrm>
                <a:off x="1204" y="607"/>
                <a:ext cx="2192" cy="1564"/>
              </a:xfrm>
              <a:custGeom>
                <a:avLst/>
                <a:gdLst>
                  <a:gd name="T0" fmla="*/ 364 w 928"/>
                  <a:gd name="T1" fmla="*/ 662 h 662"/>
                  <a:gd name="T2" fmla="*/ 0 w 928"/>
                  <a:gd name="T3" fmla="*/ 387 h 662"/>
                  <a:gd name="T4" fmla="*/ 2 w 928"/>
                  <a:gd name="T5" fmla="*/ 358 h 662"/>
                  <a:gd name="T6" fmla="*/ 604 w 928"/>
                  <a:gd name="T7" fmla="*/ 13 h 662"/>
                  <a:gd name="T8" fmla="*/ 918 w 928"/>
                  <a:gd name="T9" fmla="*/ 373 h 662"/>
                  <a:gd name="T10" fmla="*/ 899 w 928"/>
                  <a:gd name="T11" fmla="*/ 375 h 662"/>
                  <a:gd name="T12" fmla="*/ 364 w 928"/>
                  <a:gd name="T13" fmla="*/ 662 h 662"/>
                </a:gdLst>
                <a:ahLst/>
                <a:cxnLst>
                  <a:cxn ang="0">
                    <a:pos x="T0" y="T1"/>
                  </a:cxn>
                  <a:cxn ang="0">
                    <a:pos x="T2" y="T3"/>
                  </a:cxn>
                  <a:cxn ang="0">
                    <a:pos x="T4" y="T5"/>
                  </a:cxn>
                  <a:cxn ang="0">
                    <a:pos x="T6" y="T7"/>
                  </a:cxn>
                  <a:cxn ang="0">
                    <a:pos x="T8" y="T9"/>
                  </a:cxn>
                  <a:cxn ang="0">
                    <a:pos x="T10" y="T11"/>
                  </a:cxn>
                  <a:cxn ang="0">
                    <a:pos x="T12" y="T13"/>
                  </a:cxn>
                </a:cxnLst>
                <a:rect l="0" t="0" r="r" b="b"/>
                <a:pathLst>
                  <a:path w="928" h="662">
                    <a:moveTo>
                      <a:pt x="364" y="662"/>
                    </a:moveTo>
                    <a:cubicBezTo>
                      <a:pt x="0" y="387"/>
                      <a:pt x="0" y="387"/>
                      <a:pt x="0" y="387"/>
                    </a:cubicBezTo>
                    <a:cubicBezTo>
                      <a:pt x="2" y="358"/>
                      <a:pt x="2" y="358"/>
                      <a:pt x="2" y="358"/>
                    </a:cubicBezTo>
                    <a:cubicBezTo>
                      <a:pt x="2" y="358"/>
                      <a:pt x="252" y="46"/>
                      <a:pt x="604" y="13"/>
                    </a:cubicBezTo>
                    <a:cubicBezTo>
                      <a:pt x="748" y="0"/>
                      <a:pt x="928" y="121"/>
                      <a:pt x="918" y="373"/>
                    </a:cubicBezTo>
                    <a:cubicBezTo>
                      <a:pt x="899" y="375"/>
                      <a:pt x="899" y="375"/>
                      <a:pt x="899" y="375"/>
                    </a:cubicBezTo>
                    <a:cubicBezTo>
                      <a:pt x="899" y="375"/>
                      <a:pt x="634" y="369"/>
                      <a:pt x="364" y="662"/>
                    </a:cubicBezTo>
                    <a:close/>
                  </a:path>
                </a:pathLst>
              </a:custGeom>
              <a:gradFill flip="none" rotWithShape="1">
                <a:gsLst>
                  <a:gs pos="55000">
                    <a:srgbClr val="EA6400"/>
                  </a:gs>
                  <a:gs pos="100000">
                    <a:srgbClr val="FF9443"/>
                  </a:gs>
                  <a:gs pos="0">
                    <a:srgbClr val="5B1D01"/>
                  </a:gs>
                  <a:gs pos="76000">
                    <a:srgbClr val="FF7711"/>
                  </a:gs>
                </a:gsLst>
                <a:lin ang="81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37" name="Freeform 14"/>
              <p:cNvSpPr>
                <a:spLocks/>
              </p:cNvSpPr>
              <p:nvPr/>
            </p:nvSpPr>
            <p:spPr bwMode="auto">
              <a:xfrm>
                <a:off x="3011" y="1757"/>
                <a:ext cx="545" cy="2046"/>
              </a:xfrm>
              <a:custGeom>
                <a:avLst/>
                <a:gdLst>
                  <a:gd name="T0" fmla="*/ 110 w 231"/>
                  <a:gd name="T1" fmla="*/ 866 h 866"/>
                  <a:gd name="T2" fmla="*/ 55 w 231"/>
                  <a:gd name="T3" fmla="*/ 810 h 866"/>
                  <a:gd name="T4" fmla="*/ 0 w 231"/>
                  <a:gd name="T5" fmla="*/ 22 h 866"/>
                  <a:gd name="T6" fmla="*/ 89 w 231"/>
                  <a:gd name="T7" fmla="*/ 0 h 866"/>
                  <a:gd name="T8" fmla="*/ 149 w 231"/>
                  <a:gd name="T9" fmla="*/ 89 h 866"/>
                  <a:gd name="T10" fmla="*/ 144 w 231"/>
                  <a:gd name="T11" fmla="*/ 829 h 866"/>
                  <a:gd name="T12" fmla="*/ 110 w 231"/>
                  <a:gd name="T13" fmla="*/ 866 h 866"/>
                </a:gdLst>
                <a:ahLst/>
                <a:cxnLst>
                  <a:cxn ang="0">
                    <a:pos x="T0" y="T1"/>
                  </a:cxn>
                  <a:cxn ang="0">
                    <a:pos x="T2" y="T3"/>
                  </a:cxn>
                  <a:cxn ang="0">
                    <a:pos x="T4" y="T5"/>
                  </a:cxn>
                  <a:cxn ang="0">
                    <a:pos x="T6" y="T7"/>
                  </a:cxn>
                  <a:cxn ang="0">
                    <a:pos x="T8" y="T9"/>
                  </a:cxn>
                  <a:cxn ang="0">
                    <a:pos x="T10" y="T11"/>
                  </a:cxn>
                  <a:cxn ang="0">
                    <a:pos x="T12" y="T13"/>
                  </a:cxn>
                </a:cxnLst>
                <a:rect l="0" t="0" r="r" b="b"/>
                <a:pathLst>
                  <a:path w="231" h="866">
                    <a:moveTo>
                      <a:pt x="110" y="866"/>
                    </a:moveTo>
                    <a:cubicBezTo>
                      <a:pt x="55" y="810"/>
                      <a:pt x="55" y="810"/>
                      <a:pt x="55" y="810"/>
                    </a:cubicBezTo>
                    <a:cubicBezTo>
                      <a:pt x="100" y="405"/>
                      <a:pt x="0" y="22"/>
                      <a:pt x="0" y="22"/>
                    </a:cubicBezTo>
                    <a:cubicBezTo>
                      <a:pt x="89" y="0"/>
                      <a:pt x="89" y="0"/>
                      <a:pt x="89" y="0"/>
                    </a:cubicBezTo>
                    <a:cubicBezTo>
                      <a:pt x="149" y="89"/>
                      <a:pt x="149" y="89"/>
                      <a:pt x="149" y="89"/>
                    </a:cubicBezTo>
                    <a:cubicBezTo>
                      <a:pt x="149" y="89"/>
                      <a:pt x="231" y="488"/>
                      <a:pt x="144" y="829"/>
                    </a:cubicBezTo>
                    <a:lnTo>
                      <a:pt x="110" y="866"/>
                    </a:lnTo>
                    <a:close/>
                  </a:path>
                </a:pathLst>
              </a:custGeom>
              <a:gradFill flip="none" rotWithShape="1">
                <a:gsLst>
                  <a:gs pos="55000">
                    <a:srgbClr val="EA6400"/>
                  </a:gs>
                  <a:gs pos="100000">
                    <a:srgbClr val="FF9443"/>
                  </a:gs>
                  <a:gs pos="0">
                    <a:srgbClr val="5B1D01"/>
                  </a:gs>
                  <a:gs pos="76000">
                    <a:srgbClr val="FF7711"/>
                  </a:gs>
                </a:gsLst>
                <a:lin ang="135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38" name="Freeform 15"/>
              <p:cNvSpPr>
                <a:spLocks/>
              </p:cNvSpPr>
              <p:nvPr/>
            </p:nvSpPr>
            <p:spPr bwMode="auto">
              <a:xfrm>
                <a:off x="3221" y="730"/>
                <a:ext cx="1384" cy="3073"/>
              </a:xfrm>
              <a:custGeom>
                <a:avLst/>
                <a:gdLst>
                  <a:gd name="T0" fmla="*/ 0 w 586"/>
                  <a:gd name="T1" fmla="*/ 435 h 1301"/>
                  <a:gd name="T2" fmla="*/ 21 w 586"/>
                  <a:gd name="T3" fmla="*/ 1301 h 1301"/>
                  <a:gd name="T4" fmla="*/ 586 w 586"/>
                  <a:gd name="T5" fmla="*/ 955 h 1301"/>
                  <a:gd name="T6" fmla="*/ 504 w 586"/>
                  <a:gd name="T7" fmla="*/ 882 h 1301"/>
                  <a:gd name="T8" fmla="*/ 511 w 586"/>
                  <a:gd name="T9" fmla="*/ 621 h 1301"/>
                  <a:gd name="T10" fmla="*/ 393 w 586"/>
                  <a:gd name="T11" fmla="*/ 365 h 1301"/>
                  <a:gd name="T12" fmla="*/ 27 w 586"/>
                  <a:gd name="T13" fmla="*/ 0 h 1301"/>
                  <a:gd name="T14" fmla="*/ 7 w 586"/>
                  <a:gd name="T15" fmla="*/ 22 h 1301"/>
                  <a:gd name="T16" fmla="*/ 78 w 586"/>
                  <a:gd name="T17" fmla="*/ 446 h 1301"/>
                  <a:gd name="T18" fmla="*/ 35 w 586"/>
                  <a:gd name="T19" fmla="*/ 466 h 1301"/>
                  <a:gd name="T20" fmla="*/ 0 w 586"/>
                  <a:gd name="T21" fmla="*/ 435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6" h="1301">
                    <a:moveTo>
                      <a:pt x="0" y="435"/>
                    </a:moveTo>
                    <a:cubicBezTo>
                      <a:pt x="0" y="435"/>
                      <a:pt x="96" y="863"/>
                      <a:pt x="21" y="1301"/>
                    </a:cubicBezTo>
                    <a:cubicBezTo>
                      <a:pt x="21" y="1301"/>
                      <a:pt x="355" y="1175"/>
                      <a:pt x="586" y="955"/>
                    </a:cubicBezTo>
                    <a:cubicBezTo>
                      <a:pt x="504" y="882"/>
                      <a:pt x="504" y="882"/>
                      <a:pt x="504" y="882"/>
                    </a:cubicBezTo>
                    <a:cubicBezTo>
                      <a:pt x="504" y="882"/>
                      <a:pt x="532" y="761"/>
                      <a:pt x="511" y="621"/>
                    </a:cubicBezTo>
                    <a:cubicBezTo>
                      <a:pt x="494" y="507"/>
                      <a:pt x="445" y="418"/>
                      <a:pt x="393" y="365"/>
                    </a:cubicBezTo>
                    <a:cubicBezTo>
                      <a:pt x="27" y="0"/>
                      <a:pt x="27" y="0"/>
                      <a:pt x="27" y="0"/>
                    </a:cubicBezTo>
                    <a:cubicBezTo>
                      <a:pt x="7" y="22"/>
                      <a:pt x="7" y="22"/>
                      <a:pt x="7" y="22"/>
                    </a:cubicBezTo>
                    <a:cubicBezTo>
                      <a:pt x="7" y="22"/>
                      <a:pt x="124" y="179"/>
                      <a:pt x="78" y="446"/>
                    </a:cubicBezTo>
                    <a:cubicBezTo>
                      <a:pt x="35" y="466"/>
                      <a:pt x="35" y="466"/>
                      <a:pt x="35" y="466"/>
                    </a:cubicBezTo>
                    <a:lnTo>
                      <a:pt x="0" y="435"/>
                    </a:lnTo>
                    <a:close/>
                  </a:path>
                </a:pathLst>
              </a:custGeom>
              <a:gradFill flip="none" rotWithShape="1">
                <a:gsLst>
                  <a:gs pos="27000">
                    <a:srgbClr val="FF7711"/>
                  </a:gs>
                  <a:gs pos="59000">
                    <a:srgbClr val="FFAA01"/>
                  </a:gs>
                  <a:gs pos="100000">
                    <a:srgbClr val="FECE02"/>
                  </a:gs>
                  <a:gs pos="0">
                    <a:srgbClr val="C73E01"/>
                  </a:gs>
                  <a:gs pos="80000">
                    <a:srgbClr val="FFC000"/>
                  </a:gs>
                </a:gsLst>
                <a:lin ang="135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39" name="Freeform 16"/>
              <p:cNvSpPr>
                <a:spLocks/>
              </p:cNvSpPr>
              <p:nvPr/>
            </p:nvSpPr>
            <p:spPr bwMode="auto">
              <a:xfrm>
                <a:off x="3221" y="730"/>
                <a:ext cx="772" cy="3073"/>
              </a:xfrm>
              <a:custGeom>
                <a:avLst/>
                <a:gdLst>
                  <a:gd name="T0" fmla="*/ 315 w 327"/>
                  <a:gd name="T1" fmla="*/ 533 h 1301"/>
                  <a:gd name="T2" fmla="*/ 21 w 327"/>
                  <a:gd name="T3" fmla="*/ 1301 h 1301"/>
                  <a:gd name="T4" fmla="*/ 0 w 327"/>
                  <a:gd name="T5" fmla="*/ 435 h 1301"/>
                  <a:gd name="T6" fmla="*/ 35 w 327"/>
                  <a:gd name="T7" fmla="*/ 466 h 1301"/>
                  <a:gd name="T8" fmla="*/ 78 w 327"/>
                  <a:gd name="T9" fmla="*/ 446 h 1301"/>
                  <a:gd name="T10" fmla="*/ 7 w 327"/>
                  <a:gd name="T11" fmla="*/ 22 h 1301"/>
                  <a:gd name="T12" fmla="*/ 27 w 327"/>
                  <a:gd name="T13" fmla="*/ 0 h 1301"/>
                  <a:gd name="T14" fmla="*/ 287 w 327"/>
                  <a:gd name="T15" fmla="*/ 260 h 1301"/>
                  <a:gd name="T16" fmla="*/ 315 w 327"/>
                  <a:gd name="T17" fmla="*/ 533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1301">
                    <a:moveTo>
                      <a:pt x="315" y="533"/>
                    </a:moveTo>
                    <a:cubicBezTo>
                      <a:pt x="327" y="911"/>
                      <a:pt x="21" y="1301"/>
                      <a:pt x="21" y="1301"/>
                    </a:cubicBezTo>
                    <a:cubicBezTo>
                      <a:pt x="96" y="863"/>
                      <a:pt x="0" y="435"/>
                      <a:pt x="0" y="435"/>
                    </a:cubicBezTo>
                    <a:cubicBezTo>
                      <a:pt x="35" y="466"/>
                      <a:pt x="35" y="466"/>
                      <a:pt x="35" y="466"/>
                    </a:cubicBezTo>
                    <a:cubicBezTo>
                      <a:pt x="78" y="446"/>
                      <a:pt x="78" y="446"/>
                      <a:pt x="78" y="446"/>
                    </a:cubicBezTo>
                    <a:cubicBezTo>
                      <a:pt x="124" y="179"/>
                      <a:pt x="7" y="22"/>
                      <a:pt x="7" y="22"/>
                    </a:cubicBezTo>
                    <a:cubicBezTo>
                      <a:pt x="27" y="0"/>
                      <a:pt x="27" y="0"/>
                      <a:pt x="27" y="0"/>
                    </a:cubicBezTo>
                    <a:cubicBezTo>
                      <a:pt x="287" y="260"/>
                      <a:pt x="287" y="260"/>
                      <a:pt x="287" y="260"/>
                    </a:cubicBezTo>
                    <a:cubicBezTo>
                      <a:pt x="301" y="335"/>
                      <a:pt x="312" y="426"/>
                      <a:pt x="315" y="533"/>
                    </a:cubicBezTo>
                    <a:close/>
                  </a:path>
                </a:pathLst>
              </a:custGeom>
              <a:gradFill flip="none" rotWithShape="1">
                <a:gsLst>
                  <a:gs pos="27000">
                    <a:srgbClr val="FF7711"/>
                  </a:gs>
                  <a:gs pos="59000">
                    <a:srgbClr val="FFAA01"/>
                  </a:gs>
                  <a:gs pos="100000">
                    <a:srgbClr val="FECE02"/>
                  </a:gs>
                  <a:gs pos="0">
                    <a:srgbClr val="C73E01"/>
                  </a:gs>
                  <a:gs pos="80000">
                    <a:srgbClr val="FFC000"/>
                  </a:gs>
                </a:gsLst>
                <a:lin ang="27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40" name="Freeform 17"/>
              <p:cNvSpPr>
                <a:spLocks/>
              </p:cNvSpPr>
              <p:nvPr/>
            </p:nvSpPr>
            <p:spPr bwMode="auto">
              <a:xfrm>
                <a:off x="1156" y="376"/>
                <a:ext cx="2431" cy="1606"/>
              </a:xfrm>
              <a:custGeom>
                <a:avLst/>
                <a:gdLst>
                  <a:gd name="T0" fmla="*/ 20 w 1029"/>
                  <a:gd name="T1" fmla="*/ 485 h 680"/>
                  <a:gd name="T2" fmla="*/ 0 w 1029"/>
                  <a:gd name="T3" fmla="*/ 451 h 680"/>
                  <a:gd name="T4" fmla="*/ 525 w 1029"/>
                  <a:gd name="T5" fmla="*/ 85 h 680"/>
                  <a:gd name="T6" fmla="*/ 998 w 1029"/>
                  <a:gd name="T7" fmla="*/ 344 h 680"/>
                  <a:gd name="T8" fmla="*/ 981 w 1029"/>
                  <a:gd name="T9" fmla="*/ 680 h 680"/>
                  <a:gd name="T10" fmla="*/ 909 w 1029"/>
                  <a:gd name="T11" fmla="*/ 616 h 680"/>
                  <a:gd name="T12" fmla="*/ 826 w 1029"/>
                  <a:gd name="T13" fmla="*/ 220 h 680"/>
                  <a:gd name="T14" fmla="*/ 358 w 1029"/>
                  <a:gd name="T15" fmla="*/ 212 h 680"/>
                  <a:gd name="T16" fmla="*/ 20 w 1029"/>
                  <a:gd name="T17" fmla="*/ 485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9" h="680">
                    <a:moveTo>
                      <a:pt x="20" y="485"/>
                    </a:moveTo>
                    <a:cubicBezTo>
                      <a:pt x="0" y="451"/>
                      <a:pt x="0" y="451"/>
                      <a:pt x="0" y="451"/>
                    </a:cubicBezTo>
                    <a:cubicBezTo>
                      <a:pt x="0" y="451"/>
                      <a:pt x="231" y="170"/>
                      <a:pt x="525" y="85"/>
                    </a:cubicBezTo>
                    <a:cubicBezTo>
                      <a:pt x="820" y="0"/>
                      <a:pt x="965" y="164"/>
                      <a:pt x="998" y="344"/>
                    </a:cubicBezTo>
                    <a:cubicBezTo>
                      <a:pt x="1029" y="514"/>
                      <a:pt x="981" y="680"/>
                      <a:pt x="981" y="680"/>
                    </a:cubicBezTo>
                    <a:cubicBezTo>
                      <a:pt x="909" y="616"/>
                      <a:pt x="909" y="616"/>
                      <a:pt x="909" y="616"/>
                    </a:cubicBezTo>
                    <a:cubicBezTo>
                      <a:pt x="909" y="616"/>
                      <a:pt x="961" y="355"/>
                      <a:pt x="826" y="220"/>
                    </a:cubicBezTo>
                    <a:cubicBezTo>
                      <a:pt x="691" y="85"/>
                      <a:pt x="489" y="147"/>
                      <a:pt x="358" y="212"/>
                    </a:cubicBezTo>
                    <a:cubicBezTo>
                      <a:pt x="228" y="277"/>
                      <a:pt x="85" y="411"/>
                      <a:pt x="20" y="485"/>
                    </a:cubicBezTo>
                    <a:close/>
                  </a:path>
                </a:pathLst>
              </a:custGeom>
              <a:gradFill flip="none" rotWithShape="1">
                <a:gsLst>
                  <a:gs pos="92000">
                    <a:srgbClr val="FF7711"/>
                  </a:gs>
                  <a:gs pos="14000">
                    <a:srgbClr val="FFAA01"/>
                  </a:gs>
                  <a:gs pos="64000">
                    <a:srgbClr val="FECE02"/>
                  </a:gs>
                  <a:gs pos="0">
                    <a:srgbClr val="C73E01"/>
                  </a:gs>
                  <a:gs pos="34000">
                    <a:srgbClr val="FFE389"/>
                  </a:gs>
                </a:gsLst>
                <a:lin ang="108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41" name="Freeform 16"/>
              <p:cNvSpPr>
                <a:spLocks/>
              </p:cNvSpPr>
              <p:nvPr/>
            </p:nvSpPr>
            <p:spPr bwMode="auto">
              <a:xfrm>
                <a:off x="3221" y="1755"/>
                <a:ext cx="744" cy="2045"/>
              </a:xfrm>
              <a:custGeom>
                <a:avLst/>
                <a:gdLst>
                  <a:gd name="T0" fmla="*/ 315 w 327"/>
                  <a:gd name="T1" fmla="*/ 533 h 1301"/>
                  <a:gd name="T2" fmla="*/ 21 w 327"/>
                  <a:gd name="T3" fmla="*/ 1301 h 1301"/>
                  <a:gd name="T4" fmla="*/ 0 w 327"/>
                  <a:gd name="T5" fmla="*/ 435 h 1301"/>
                  <a:gd name="T6" fmla="*/ 35 w 327"/>
                  <a:gd name="T7" fmla="*/ 466 h 1301"/>
                  <a:gd name="T8" fmla="*/ 78 w 327"/>
                  <a:gd name="T9" fmla="*/ 446 h 1301"/>
                  <a:gd name="T10" fmla="*/ 7 w 327"/>
                  <a:gd name="T11" fmla="*/ 22 h 1301"/>
                  <a:gd name="T12" fmla="*/ 27 w 327"/>
                  <a:gd name="T13" fmla="*/ 0 h 1301"/>
                  <a:gd name="T14" fmla="*/ 287 w 327"/>
                  <a:gd name="T15" fmla="*/ 260 h 1301"/>
                  <a:gd name="T16" fmla="*/ 315 w 327"/>
                  <a:gd name="T17" fmla="*/ 533 h 1301"/>
                  <a:gd name="connsiteX0" fmla="*/ 9633 w 9643"/>
                  <a:gd name="connsiteY0" fmla="*/ 4097 h 10000"/>
                  <a:gd name="connsiteX1" fmla="*/ 642 w 9643"/>
                  <a:gd name="connsiteY1" fmla="*/ 10000 h 10000"/>
                  <a:gd name="connsiteX2" fmla="*/ 0 w 9643"/>
                  <a:gd name="connsiteY2" fmla="*/ 3344 h 10000"/>
                  <a:gd name="connsiteX3" fmla="*/ 1070 w 9643"/>
                  <a:gd name="connsiteY3" fmla="*/ 3582 h 10000"/>
                  <a:gd name="connsiteX4" fmla="*/ 2385 w 9643"/>
                  <a:gd name="connsiteY4" fmla="*/ 3428 h 10000"/>
                  <a:gd name="connsiteX5" fmla="*/ 826 w 9643"/>
                  <a:gd name="connsiteY5" fmla="*/ 0 h 10000"/>
                  <a:gd name="connsiteX6" fmla="*/ 8777 w 9643"/>
                  <a:gd name="connsiteY6" fmla="*/ 1998 h 10000"/>
                  <a:gd name="connsiteX7" fmla="*/ 9633 w 9643"/>
                  <a:gd name="connsiteY7" fmla="*/ 4097 h 10000"/>
                  <a:gd name="connsiteX0" fmla="*/ 9990 w 10000"/>
                  <a:gd name="connsiteY0" fmla="*/ 2106 h 8009"/>
                  <a:gd name="connsiteX1" fmla="*/ 666 w 10000"/>
                  <a:gd name="connsiteY1" fmla="*/ 8009 h 8009"/>
                  <a:gd name="connsiteX2" fmla="*/ 0 w 10000"/>
                  <a:gd name="connsiteY2" fmla="*/ 1353 h 8009"/>
                  <a:gd name="connsiteX3" fmla="*/ 1110 w 10000"/>
                  <a:gd name="connsiteY3" fmla="*/ 1591 h 8009"/>
                  <a:gd name="connsiteX4" fmla="*/ 2473 w 10000"/>
                  <a:gd name="connsiteY4" fmla="*/ 1437 h 8009"/>
                  <a:gd name="connsiteX5" fmla="*/ 9102 w 10000"/>
                  <a:gd name="connsiteY5" fmla="*/ 7 h 8009"/>
                  <a:gd name="connsiteX6" fmla="*/ 9990 w 10000"/>
                  <a:gd name="connsiteY6" fmla="*/ 2106 h 8009"/>
                  <a:gd name="connsiteX0" fmla="*/ 9990 w 10000"/>
                  <a:gd name="connsiteY0" fmla="*/ 941 h 8311"/>
                  <a:gd name="connsiteX1" fmla="*/ 666 w 10000"/>
                  <a:gd name="connsiteY1" fmla="*/ 8311 h 8311"/>
                  <a:gd name="connsiteX2" fmla="*/ 0 w 10000"/>
                  <a:gd name="connsiteY2" fmla="*/ 0 h 8311"/>
                  <a:gd name="connsiteX3" fmla="*/ 1110 w 10000"/>
                  <a:gd name="connsiteY3" fmla="*/ 298 h 8311"/>
                  <a:gd name="connsiteX4" fmla="*/ 2473 w 10000"/>
                  <a:gd name="connsiteY4" fmla="*/ 105 h 8311"/>
                  <a:gd name="connsiteX5" fmla="*/ 9990 w 10000"/>
                  <a:gd name="connsiteY5" fmla="*/ 941 h 8311"/>
                  <a:gd name="connsiteX0" fmla="*/ 9990 w 10000"/>
                  <a:gd name="connsiteY0" fmla="*/ 1132 h 10000"/>
                  <a:gd name="connsiteX1" fmla="*/ 666 w 10000"/>
                  <a:gd name="connsiteY1" fmla="*/ 10000 h 10000"/>
                  <a:gd name="connsiteX2" fmla="*/ 0 w 10000"/>
                  <a:gd name="connsiteY2" fmla="*/ 0 h 10000"/>
                  <a:gd name="connsiteX3" fmla="*/ 1110 w 10000"/>
                  <a:gd name="connsiteY3" fmla="*/ 359 h 10000"/>
                  <a:gd name="connsiteX4" fmla="*/ 9990 w 10000"/>
                  <a:gd name="connsiteY4" fmla="*/ 1132 h 10000"/>
                  <a:gd name="connsiteX0" fmla="*/ 10318 w 10328"/>
                  <a:gd name="connsiteY0" fmla="*/ 1866 h 10734"/>
                  <a:gd name="connsiteX1" fmla="*/ 994 w 10328"/>
                  <a:gd name="connsiteY1" fmla="*/ 10734 h 10734"/>
                  <a:gd name="connsiteX2" fmla="*/ 328 w 10328"/>
                  <a:gd name="connsiteY2" fmla="*/ 734 h 10734"/>
                  <a:gd name="connsiteX3" fmla="*/ 10318 w 10328"/>
                  <a:gd name="connsiteY3" fmla="*/ 1866 h 10734"/>
                  <a:gd name="connsiteX0" fmla="*/ 10318 w 10328"/>
                  <a:gd name="connsiteY0" fmla="*/ 1866 h 10734"/>
                  <a:gd name="connsiteX1" fmla="*/ 994 w 10328"/>
                  <a:gd name="connsiteY1" fmla="*/ 10734 h 10734"/>
                  <a:gd name="connsiteX2" fmla="*/ 328 w 10328"/>
                  <a:gd name="connsiteY2" fmla="*/ 734 h 10734"/>
                  <a:gd name="connsiteX3" fmla="*/ 10318 w 10328"/>
                  <a:gd name="connsiteY3" fmla="*/ 1866 h 10734"/>
                  <a:gd name="connsiteX0" fmla="*/ 10318 w 10328"/>
                  <a:gd name="connsiteY0" fmla="*/ 1235 h 10103"/>
                  <a:gd name="connsiteX1" fmla="*/ 994 w 10328"/>
                  <a:gd name="connsiteY1" fmla="*/ 10103 h 10103"/>
                  <a:gd name="connsiteX2" fmla="*/ 328 w 10328"/>
                  <a:gd name="connsiteY2" fmla="*/ 103 h 10103"/>
                  <a:gd name="connsiteX3" fmla="*/ 10318 w 10328"/>
                  <a:gd name="connsiteY3" fmla="*/ 1235 h 10103"/>
                  <a:gd name="connsiteX0" fmla="*/ 10318 w 10328"/>
                  <a:gd name="connsiteY0" fmla="*/ 1235 h 10103"/>
                  <a:gd name="connsiteX1" fmla="*/ 994 w 10328"/>
                  <a:gd name="connsiteY1" fmla="*/ 10103 h 10103"/>
                  <a:gd name="connsiteX2" fmla="*/ 328 w 10328"/>
                  <a:gd name="connsiteY2" fmla="*/ 103 h 10103"/>
                  <a:gd name="connsiteX3" fmla="*/ 10318 w 10328"/>
                  <a:gd name="connsiteY3" fmla="*/ 1235 h 10103"/>
                  <a:gd name="connsiteX0" fmla="*/ 10318 w 10328"/>
                  <a:gd name="connsiteY0" fmla="*/ 1136 h 10004"/>
                  <a:gd name="connsiteX1" fmla="*/ 994 w 10328"/>
                  <a:gd name="connsiteY1" fmla="*/ 10004 h 10004"/>
                  <a:gd name="connsiteX2" fmla="*/ 328 w 10328"/>
                  <a:gd name="connsiteY2" fmla="*/ 4 h 10004"/>
                  <a:gd name="connsiteX3" fmla="*/ 10318 w 10328"/>
                  <a:gd name="connsiteY3" fmla="*/ 1136 h 10004"/>
                  <a:gd name="connsiteX0" fmla="*/ 9990 w 10000"/>
                  <a:gd name="connsiteY0" fmla="*/ 1136 h 10004"/>
                  <a:gd name="connsiteX1" fmla="*/ 666 w 10000"/>
                  <a:gd name="connsiteY1" fmla="*/ 10004 h 10004"/>
                  <a:gd name="connsiteX2" fmla="*/ 0 w 10000"/>
                  <a:gd name="connsiteY2" fmla="*/ 4 h 10004"/>
                  <a:gd name="connsiteX3" fmla="*/ 9990 w 10000"/>
                  <a:gd name="connsiteY3" fmla="*/ 1136 h 10004"/>
                  <a:gd name="connsiteX0" fmla="*/ 9990 w 10000"/>
                  <a:gd name="connsiteY0" fmla="*/ 1136 h 10004"/>
                  <a:gd name="connsiteX1" fmla="*/ 666 w 10000"/>
                  <a:gd name="connsiteY1" fmla="*/ 10004 h 10004"/>
                  <a:gd name="connsiteX2" fmla="*/ 0 w 10000"/>
                  <a:gd name="connsiteY2" fmla="*/ 4 h 10004"/>
                  <a:gd name="connsiteX3" fmla="*/ 9990 w 10000"/>
                  <a:gd name="connsiteY3" fmla="*/ 1136 h 10004"/>
                  <a:gd name="connsiteX0" fmla="*/ 9990 w 10000"/>
                  <a:gd name="connsiteY0" fmla="*/ 1136 h 10004"/>
                  <a:gd name="connsiteX1" fmla="*/ 666 w 10000"/>
                  <a:gd name="connsiteY1" fmla="*/ 10004 h 10004"/>
                  <a:gd name="connsiteX2" fmla="*/ 0 w 10000"/>
                  <a:gd name="connsiteY2" fmla="*/ 4 h 10004"/>
                  <a:gd name="connsiteX3" fmla="*/ 9990 w 10000"/>
                  <a:gd name="connsiteY3" fmla="*/ 1136 h 10004"/>
                  <a:gd name="connsiteX0" fmla="*/ 9990 w 10000"/>
                  <a:gd name="connsiteY0" fmla="*/ 1132 h 10000"/>
                  <a:gd name="connsiteX1" fmla="*/ 666 w 10000"/>
                  <a:gd name="connsiteY1" fmla="*/ 10000 h 10000"/>
                  <a:gd name="connsiteX2" fmla="*/ 0 w 10000"/>
                  <a:gd name="connsiteY2" fmla="*/ 0 h 10000"/>
                  <a:gd name="connsiteX3" fmla="*/ 9990 w 10000"/>
                  <a:gd name="connsiteY3" fmla="*/ 1132 h 10000"/>
                  <a:gd name="connsiteX0" fmla="*/ 9990 w 10000"/>
                  <a:gd name="connsiteY0" fmla="*/ 1132 h 10000"/>
                  <a:gd name="connsiteX1" fmla="*/ 666 w 10000"/>
                  <a:gd name="connsiteY1" fmla="*/ 10000 h 10000"/>
                  <a:gd name="connsiteX2" fmla="*/ 0 w 10000"/>
                  <a:gd name="connsiteY2" fmla="*/ 0 h 10000"/>
                  <a:gd name="connsiteX3" fmla="*/ 9990 w 10000"/>
                  <a:gd name="connsiteY3" fmla="*/ 1132 h 10000"/>
                </a:gdLst>
                <a:ahLst/>
                <a:cxnLst>
                  <a:cxn ang="0">
                    <a:pos x="connsiteX0" y="connsiteY0"/>
                  </a:cxn>
                  <a:cxn ang="0">
                    <a:pos x="connsiteX1" y="connsiteY1"/>
                  </a:cxn>
                  <a:cxn ang="0">
                    <a:pos x="connsiteX2" y="connsiteY2"/>
                  </a:cxn>
                  <a:cxn ang="0">
                    <a:pos x="connsiteX3" y="connsiteY3"/>
                  </a:cxn>
                </a:cxnLst>
                <a:rect l="l" t="t" r="r" b="b"/>
                <a:pathLst>
                  <a:path w="10000" h="10000">
                    <a:moveTo>
                      <a:pt x="9990" y="1132"/>
                    </a:moveTo>
                    <a:cubicBezTo>
                      <a:pt x="10370" y="5496"/>
                      <a:pt x="666" y="10000"/>
                      <a:pt x="666" y="10000"/>
                    </a:cubicBezTo>
                    <a:cubicBezTo>
                      <a:pt x="3045" y="4942"/>
                      <a:pt x="413" y="1523"/>
                      <a:pt x="0" y="0"/>
                    </a:cubicBezTo>
                    <a:lnTo>
                      <a:pt x="9990" y="1132"/>
                    </a:lnTo>
                    <a:close/>
                  </a:path>
                </a:pathLst>
              </a:custGeom>
              <a:gradFill flip="none" rotWithShape="1">
                <a:gsLst>
                  <a:gs pos="55000">
                    <a:sysClr val="window" lastClr="FFFFFF">
                      <a:alpha val="9000"/>
                    </a:sysClr>
                  </a:gs>
                  <a:gs pos="100000">
                    <a:srgbClr val="FF9443">
                      <a:alpha val="0"/>
                    </a:srgbClr>
                  </a:gs>
                  <a:gs pos="0">
                    <a:sysClr val="window" lastClr="FFFFFF"/>
                  </a:gs>
                  <a:gs pos="76000">
                    <a:srgbClr val="FF7711">
                      <a:alpha val="0"/>
                    </a:srgbClr>
                  </a:gs>
                </a:gsLst>
                <a:path path="circle">
                  <a:fillToRect l="50000" t="50000" r="50000" b="50000"/>
                </a:path>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grpSp>
        <p:grpSp>
          <p:nvGrpSpPr>
            <p:cNvPr id="16" name="Group 23"/>
            <p:cNvGrpSpPr>
              <a:grpSpLocks noChangeAspect="1"/>
            </p:cNvGrpSpPr>
            <p:nvPr/>
          </p:nvGrpSpPr>
          <p:grpSpPr bwMode="auto">
            <a:xfrm>
              <a:off x="1854200" y="801688"/>
              <a:ext cx="3806826" cy="5230812"/>
              <a:chOff x="1180" y="505"/>
              <a:chExt cx="2398" cy="3295"/>
            </a:xfrm>
          </p:grpSpPr>
          <p:sp>
            <p:nvSpPr>
              <p:cNvPr id="33" name="Freeform 24"/>
              <p:cNvSpPr>
                <a:spLocks/>
              </p:cNvSpPr>
              <p:nvPr/>
            </p:nvSpPr>
            <p:spPr bwMode="auto">
              <a:xfrm>
                <a:off x="1228" y="666"/>
                <a:ext cx="2137" cy="1162"/>
              </a:xfrm>
              <a:custGeom>
                <a:avLst/>
                <a:gdLst>
                  <a:gd name="T0" fmla="*/ 889 w 905"/>
                  <a:gd name="T1" fmla="*/ 492 h 492"/>
                  <a:gd name="T2" fmla="*/ 894 w 905"/>
                  <a:gd name="T3" fmla="*/ 329 h 492"/>
                  <a:gd name="T4" fmla="*/ 857 w 905"/>
                  <a:gd name="T5" fmla="*/ 179 h 492"/>
                  <a:gd name="T6" fmla="*/ 814 w 905"/>
                  <a:gd name="T7" fmla="*/ 112 h 492"/>
                  <a:gd name="T8" fmla="*/ 720 w 905"/>
                  <a:gd name="T9" fmla="*/ 43 h 492"/>
                  <a:gd name="T10" fmla="*/ 568 w 905"/>
                  <a:gd name="T11" fmla="*/ 22 h 492"/>
                  <a:gd name="T12" fmla="*/ 418 w 905"/>
                  <a:gd name="T13" fmla="*/ 58 h 492"/>
                  <a:gd name="T14" fmla="*/ 241 w 905"/>
                  <a:gd name="T15" fmla="*/ 152 h 492"/>
                  <a:gd name="T16" fmla="*/ 118 w 905"/>
                  <a:gd name="T17" fmla="*/ 248 h 492"/>
                  <a:gd name="T18" fmla="*/ 0 w 905"/>
                  <a:gd name="T19" fmla="*/ 361 h 492"/>
                  <a:gd name="T20" fmla="*/ 114 w 905"/>
                  <a:gd name="T21" fmla="*/ 243 h 492"/>
                  <a:gd name="T22" fmla="*/ 236 w 905"/>
                  <a:gd name="T23" fmla="*/ 144 h 492"/>
                  <a:gd name="T24" fmla="*/ 305 w 905"/>
                  <a:gd name="T25" fmla="*/ 100 h 492"/>
                  <a:gd name="T26" fmla="*/ 415 w 905"/>
                  <a:gd name="T27" fmla="*/ 49 h 492"/>
                  <a:gd name="T28" fmla="*/ 568 w 905"/>
                  <a:gd name="T29" fmla="*/ 12 h 492"/>
                  <a:gd name="T30" fmla="*/ 723 w 905"/>
                  <a:gd name="T31" fmla="*/ 34 h 492"/>
                  <a:gd name="T32" fmla="*/ 822 w 905"/>
                  <a:gd name="T33" fmla="*/ 106 h 492"/>
                  <a:gd name="T34" fmla="*/ 865 w 905"/>
                  <a:gd name="T35" fmla="*/ 175 h 492"/>
                  <a:gd name="T36" fmla="*/ 901 w 905"/>
                  <a:gd name="T37" fmla="*/ 329 h 492"/>
                  <a:gd name="T38" fmla="*/ 889 w 905"/>
                  <a:gd name="T39"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5" h="492">
                    <a:moveTo>
                      <a:pt x="889" y="492"/>
                    </a:moveTo>
                    <a:cubicBezTo>
                      <a:pt x="893" y="461"/>
                      <a:pt x="899" y="394"/>
                      <a:pt x="894" y="329"/>
                    </a:cubicBezTo>
                    <a:cubicBezTo>
                      <a:pt x="889" y="264"/>
                      <a:pt x="869" y="203"/>
                      <a:pt x="857" y="179"/>
                    </a:cubicBezTo>
                    <a:cubicBezTo>
                      <a:pt x="851" y="166"/>
                      <a:pt x="838" y="139"/>
                      <a:pt x="814" y="112"/>
                    </a:cubicBezTo>
                    <a:cubicBezTo>
                      <a:pt x="791" y="85"/>
                      <a:pt x="757" y="58"/>
                      <a:pt x="720" y="43"/>
                    </a:cubicBezTo>
                    <a:cubicBezTo>
                      <a:pt x="644" y="10"/>
                      <a:pt x="567" y="23"/>
                      <a:pt x="568" y="22"/>
                    </a:cubicBezTo>
                    <a:cubicBezTo>
                      <a:pt x="569" y="21"/>
                      <a:pt x="494" y="28"/>
                      <a:pt x="418" y="58"/>
                    </a:cubicBezTo>
                    <a:cubicBezTo>
                      <a:pt x="341" y="86"/>
                      <a:pt x="265" y="134"/>
                      <a:pt x="241" y="152"/>
                    </a:cubicBezTo>
                    <a:cubicBezTo>
                      <a:pt x="219" y="167"/>
                      <a:pt x="167" y="205"/>
                      <a:pt x="118" y="248"/>
                    </a:cubicBezTo>
                    <a:cubicBezTo>
                      <a:pt x="69" y="291"/>
                      <a:pt x="22" y="338"/>
                      <a:pt x="0" y="361"/>
                    </a:cubicBezTo>
                    <a:cubicBezTo>
                      <a:pt x="20" y="336"/>
                      <a:pt x="65" y="287"/>
                      <a:pt x="114" y="243"/>
                    </a:cubicBezTo>
                    <a:cubicBezTo>
                      <a:pt x="162" y="199"/>
                      <a:pt x="213" y="160"/>
                      <a:pt x="236" y="144"/>
                    </a:cubicBezTo>
                    <a:cubicBezTo>
                      <a:pt x="248" y="136"/>
                      <a:pt x="273" y="119"/>
                      <a:pt x="305" y="100"/>
                    </a:cubicBezTo>
                    <a:cubicBezTo>
                      <a:pt x="337" y="82"/>
                      <a:pt x="376" y="64"/>
                      <a:pt x="415" y="49"/>
                    </a:cubicBezTo>
                    <a:cubicBezTo>
                      <a:pt x="492" y="19"/>
                      <a:pt x="568" y="12"/>
                      <a:pt x="568" y="12"/>
                    </a:cubicBezTo>
                    <a:cubicBezTo>
                      <a:pt x="567" y="13"/>
                      <a:pt x="645" y="0"/>
                      <a:pt x="723" y="34"/>
                    </a:cubicBezTo>
                    <a:cubicBezTo>
                      <a:pt x="762" y="50"/>
                      <a:pt x="797" y="78"/>
                      <a:pt x="822" y="106"/>
                    </a:cubicBezTo>
                    <a:cubicBezTo>
                      <a:pt x="846" y="134"/>
                      <a:pt x="859" y="161"/>
                      <a:pt x="865" y="175"/>
                    </a:cubicBezTo>
                    <a:cubicBezTo>
                      <a:pt x="878" y="200"/>
                      <a:pt x="898" y="263"/>
                      <a:pt x="901" y="329"/>
                    </a:cubicBezTo>
                    <a:cubicBezTo>
                      <a:pt x="905" y="395"/>
                      <a:pt x="896" y="461"/>
                      <a:pt x="889" y="49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34" name="Freeform 25"/>
              <p:cNvSpPr>
                <a:spLocks/>
              </p:cNvSpPr>
              <p:nvPr/>
            </p:nvSpPr>
            <p:spPr bwMode="auto">
              <a:xfrm>
                <a:off x="3245" y="1755"/>
                <a:ext cx="130" cy="2045"/>
              </a:xfrm>
              <a:custGeom>
                <a:avLst/>
                <a:gdLst>
                  <a:gd name="T0" fmla="*/ 0 w 55"/>
                  <a:gd name="T1" fmla="*/ 0 h 866"/>
                  <a:gd name="T2" fmla="*/ 37 w 55"/>
                  <a:gd name="T3" fmla="*/ 203 h 866"/>
                  <a:gd name="T4" fmla="*/ 49 w 55"/>
                  <a:gd name="T5" fmla="*/ 332 h 866"/>
                  <a:gd name="T6" fmla="*/ 53 w 55"/>
                  <a:gd name="T7" fmla="*/ 432 h 866"/>
                  <a:gd name="T8" fmla="*/ 55 w 55"/>
                  <a:gd name="T9" fmla="*/ 533 h 866"/>
                  <a:gd name="T10" fmla="*/ 50 w 55"/>
                  <a:gd name="T11" fmla="*/ 662 h 866"/>
                  <a:gd name="T12" fmla="*/ 21 w 55"/>
                  <a:gd name="T13" fmla="*/ 866 h 866"/>
                  <a:gd name="T14" fmla="*/ 40 w 55"/>
                  <a:gd name="T15" fmla="*/ 662 h 866"/>
                  <a:gd name="T16" fmla="*/ 45 w 55"/>
                  <a:gd name="T17" fmla="*/ 533 h 866"/>
                  <a:gd name="T18" fmla="*/ 44 w 55"/>
                  <a:gd name="T19" fmla="*/ 433 h 866"/>
                  <a:gd name="T20" fmla="*/ 39 w 55"/>
                  <a:gd name="T21" fmla="*/ 332 h 866"/>
                  <a:gd name="T22" fmla="*/ 27 w 55"/>
                  <a:gd name="T23" fmla="*/ 204 h 866"/>
                  <a:gd name="T24" fmla="*/ 0 w 55"/>
                  <a:gd name="T25"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866">
                    <a:moveTo>
                      <a:pt x="0" y="0"/>
                    </a:moveTo>
                    <a:cubicBezTo>
                      <a:pt x="13" y="40"/>
                      <a:pt x="34" y="168"/>
                      <a:pt x="37" y="203"/>
                    </a:cubicBezTo>
                    <a:cubicBezTo>
                      <a:pt x="39" y="222"/>
                      <a:pt x="45" y="279"/>
                      <a:pt x="49" y="332"/>
                    </a:cubicBezTo>
                    <a:cubicBezTo>
                      <a:pt x="52" y="384"/>
                      <a:pt x="53" y="432"/>
                      <a:pt x="53" y="432"/>
                    </a:cubicBezTo>
                    <a:cubicBezTo>
                      <a:pt x="53" y="432"/>
                      <a:pt x="55" y="480"/>
                      <a:pt x="55" y="533"/>
                    </a:cubicBezTo>
                    <a:cubicBezTo>
                      <a:pt x="54" y="586"/>
                      <a:pt x="51" y="643"/>
                      <a:pt x="50" y="662"/>
                    </a:cubicBezTo>
                    <a:cubicBezTo>
                      <a:pt x="49" y="698"/>
                      <a:pt x="33" y="827"/>
                      <a:pt x="21" y="866"/>
                    </a:cubicBezTo>
                    <a:cubicBezTo>
                      <a:pt x="27" y="826"/>
                      <a:pt x="39" y="697"/>
                      <a:pt x="40" y="662"/>
                    </a:cubicBezTo>
                    <a:cubicBezTo>
                      <a:pt x="42" y="643"/>
                      <a:pt x="45" y="585"/>
                      <a:pt x="45" y="533"/>
                    </a:cubicBezTo>
                    <a:cubicBezTo>
                      <a:pt x="46" y="480"/>
                      <a:pt x="44" y="433"/>
                      <a:pt x="44" y="433"/>
                    </a:cubicBezTo>
                    <a:cubicBezTo>
                      <a:pt x="44" y="433"/>
                      <a:pt x="43" y="385"/>
                      <a:pt x="39" y="332"/>
                    </a:cubicBezTo>
                    <a:cubicBezTo>
                      <a:pt x="36" y="280"/>
                      <a:pt x="30" y="223"/>
                      <a:pt x="27" y="204"/>
                    </a:cubicBezTo>
                    <a:cubicBezTo>
                      <a:pt x="24" y="169"/>
                      <a:pt x="7" y="4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35" name="Freeform 26"/>
              <p:cNvSpPr>
                <a:spLocks/>
              </p:cNvSpPr>
              <p:nvPr/>
            </p:nvSpPr>
            <p:spPr bwMode="auto">
              <a:xfrm>
                <a:off x="1180" y="505"/>
                <a:ext cx="2398" cy="1474"/>
              </a:xfrm>
              <a:custGeom>
                <a:avLst/>
                <a:gdLst>
                  <a:gd name="T0" fmla="*/ 0 w 1015"/>
                  <a:gd name="T1" fmla="*/ 395 h 624"/>
                  <a:gd name="T2" fmla="*/ 134 w 1015"/>
                  <a:gd name="T3" fmla="*/ 255 h 624"/>
                  <a:gd name="T4" fmla="*/ 281 w 1015"/>
                  <a:gd name="T5" fmla="*/ 140 h 624"/>
                  <a:gd name="T6" fmla="*/ 495 w 1015"/>
                  <a:gd name="T7" fmla="*/ 33 h 624"/>
                  <a:gd name="T8" fmla="*/ 679 w 1015"/>
                  <a:gd name="T9" fmla="*/ 1 h 624"/>
                  <a:gd name="T10" fmla="*/ 736 w 1015"/>
                  <a:gd name="T11" fmla="*/ 6 h 624"/>
                  <a:gd name="T12" fmla="*/ 858 w 1015"/>
                  <a:gd name="T13" fmla="*/ 52 h 624"/>
                  <a:gd name="T14" fmla="*/ 956 w 1015"/>
                  <a:gd name="T15" fmla="*/ 157 h 624"/>
                  <a:gd name="T16" fmla="*/ 993 w 1015"/>
                  <a:gd name="T17" fmla="*/ 247 h 624"/>
                  <a:gd name="T18" fmla="*/ 1012 w 1015"/>
                  <a:gd name="T19" fmla="*/ 432 h 624"/>
                  <a:gd name="T20" fmla="*/ 981 w 1015"/>
                  <a:gd name="T21" fmla="*/ 624 h 624"/>
                  <a:gd name="T22" fmla="*/ 1005 w 1015"/>
                  <a:gd name="T23" fmla="*/ 432 h 624"/>
                  <a:gd name="T24" fmla="*/ 984 w 1015"/>
                  <a:gd name="T25" fmla="*/ 249 h 624"/>
                  <a:gd name="T26" fmla="*/ 947 w 1015"/>
                  <a:gd name="T27" fmla="*/ 162 h 624"/>
                  <a:gd name="T28" fmla="*/ 852 w 1015"/>
                  <a:gd name="T29" fmla="*/ 60 h 624"/>
                  <a:gd name="T30" fmla="*/ 734 w 1015"/>
                  <a:gd name="T31" fmla="*/ 15 h 624"/>
                  <a:gd name="T32" fmla="*/ 679 w 1015"/>
                  <a:gd name="T33" fmla="*/ 11 h 624"/>
                  <a:gd name="T34" fmla="*/ 498 w 1015"/>
                  <a:gd name="T35" fmla="*/ 42 h 624"/>
                  <a:gd name="T36" fmla="*/ 287 w 1015"/>
                  <a:gd name="T37" fmla="*/ 148 h 624"/>
                  <a:gd name="T38" fmla="*/ 139 w 1015"/>
                  <a:gd name="T39" fmla="*/ 260 h 624"/>
                  <a:gd name="T40" fmla="*/ 0 w 1015"/>
                  <a:gd name="T41" fmla="*/ 39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5" h="624">
                    <a:moveTo>
                      <a:pt x="0" y="395"/>
                    </a:moveTo>
                    <a:cubicBezTo>
                      <a:pt x="23" y="365"/>
                      <a:pt x="76" y="307"/>
                      <a:pt x="134" y="255"/>
                    </a:cubicBezTo>
                    <a:cubicBezTo>
                      <a:pt x="192" y="203"/>
                      <a:pt x="254" y="158"/>
                      <a:pt x="281" y="140"/>
                    </a:cubicBezTo>
                    <a:cubicBezTo>
                      <a:pt x="311" y="120"/>
                      <a:pt x="402" y="64"/>
                      <a:pt x="495" y="33"/>
                    </a:cubicBezTo>
                    <a:cubicBezTo>
                      <a:pt x="588" y="0"/>
                      <a:pt x="679" y="0"/>
                      <a:pt x="679" y="1"/>
                    </a:cubicBezTo>
                    <a:cubicBezTo>
                      <a:pt x="679" y="1"/>
                      <a:pt x="702" y="1"/>
                      <a:pt x="736" y="6"/>
                    </a:cubicBezTo>
                    <a:cubicBezTo>
                      <a:pt x="770" y="11"/>
                      <a:pt x="816" y="25"/>
                      <a:pt x="858" y="52"/>
                    </a:cubicBezTo>
                    <a:cubicBezTo>
                      <a:pt x="899" y="79"/>
                      <a:pt x="934" y="119"/>
                      <a:pt x="956" y="157"/>
                    </a:cubicBezTo>
                    <a:cubicBezTo>
                      <a:pt x="977" y="195"/>
                      <a:pt x="988" y="229"/>
                      <a:pt x="993" y="247"/>
                    </a:cubicBezTo>
                    <a:cubicBezTo>
                      <a:pt x="1003" y="278"/>
                      <a:pt x="1015" y="355"/>
                      <a:pt x="1012" y="432"/>
                    </a:cubicBezTo>
                    <a:cubicBezTo>
                      <a:pt x="1009" y="510"/>
                      <a:pt x="993" y="588"/>
                      <a:pt x="981" y="624"/>
                    </a:cubicBezTo>
                    <a:cubicBezTo>
                      <a:pt x="990" y="587"/>
                      <a:pt x="1004" y="510"/>
                      <a:pt x="1005" y="432"/>
                    </a:cubicBezTo>
                    <a:cubicBezTo>
                      <a:pt x="1007" y="355"/>
                      <a:pt x="994" y="280"/>
                      <a:pt x="984" y="249"/>
                    </a:cubicBezTo>
                    <a:cubicBezTo>
                      <a:pt x="979" y="232"/>
                      <a:pt x="969" y="199"/>
                      <a:pt x="947" y="162"/>
                    </a:cubicBezTo>
                    <a:cubicBezTo>
                      <a:pt x="926" y="125"/>
                      <a:pt x="893" y="86"/>
                      <a:pt x="852" y="60"/>
                    </a:cubicBezTo>
                    <a:cubicBezTo>
                      <a:pt x="813" y="33"/>
                      <a:pt x="768" y="20"/>
                      <a:pt x="734" y="15"/>
                    </a:cubicBezTo>
                    <a:cubicBezTo>
                      <a:pt x="701" y="10"/>
                      <a:pt x="679" y="11"/>
                      <a:pt x="679" y="11"/>
                    </a:cubicBezTo>
                    <a:cubicBezTo>
                      <a:pt x="679" y="10"/>
                      <a:pt x="590" y="10"/>
                      <a:pt x="498" y="42"/>
                    </a:cubicBezTo>
                    <a:cubicBezTo>
                      <a:pt x="406" y="72"/>
                      <a:pt x="316" y="129"/>
                      <a:pt x="287" y="148"/>
                    </a:cubicBezTo>
                    <a:cubicBezTo>
                      <a:pt x="259" y="166"/>
                      <a:pt x="197" y="209"/>
                      <a:pt x="139" y="260"/>
                    </a:cubicBezTo>
                    <a:cubicBezTo>
                      <a:pt x="80" y="311"/>
                      <a:pt x="25" y="367"/>
                      <a:pt x="0" y="3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grpSp>
        <p:sp>
          <p:nvSpPr>
            <p:cNvPr id="17" name="Freeform 31"/>
            <p:cNvSpPr>
              <a:spLocks/>
            </p:cNvSpPr>
            <p:nvPr/>
          </p:nvSpPr>
          <p:spPr bwMode="auto">
            <a:xfrm>
              <a:off x="314325" y="3138488"/>
              <a:ext cx="2117725" cy="847725"/>
            </a:xfrm>
            <a:custGeom>
              <a:avLst/>
              <a:gdLst>
                <a:gd name="T0" fmla="*/ 0 w 565"/>
                <a:gd name="T1" fmla="*/ 220 h 226"/>
                <a:gd name="T2" fmla="*/ 541 w 565"/>
                <a:gd name="T3" fmla="*/ 0 h 226"/>
                <a:gd name="T4" fmla="*/ 565 w 565"/>
                <a:gd name="T5" fmla="*/ 25 h 226"/>
                <a:gd name="T6" fmla="*/ 530 w 565"/>
                <a:gd name="T7" fmla="*/ 73 h 226"/>
                <a:gd name="T8" fmla="*/ 127 w 565"/>
                <a:gd name="T9" fmla="*/ 226 h 226"/>
                <a:gd name="T10" fmla="*/ 0 w 565"/>
                <a:gd name="T11" fmla="*/ 220 h 226"/>
              </a:gdLst>
              <a:ahLst/>
              <a:cxnLst>
                <a:cxn ang="0">
                  <a:pos x="T0" y="T1"/>
                </a:cxn>
                <a:cxn ang="0">
                  <a:pos x="T2" y="T3"/>
                </a:cxn>
                <a:cxn ang="0">
                  <a:pos x="T4" y="T5"/>
                </a:cxn>
                <a:cxn ang="0">
                  <a:pos x="T6" y="T7"/>
                </a:cxn>
                <a:cxn ang="0">
                  <a:pos x="T8" y="T9"/>
                </a:cxn>
                <a:cxn ang="0">
                  <a:pos x="T10" y="T11"/>
                </a:cxn>
              </a:cxnLst>
              <a:rect l="0" t="0" r="r" b="b"/>
              <a:pathLst>
                <a:path w="565" h="226">
                  <a:moveTo>
                    <a:pt x="0" y="220"/>
                  </a:moveTo>
                  <a:cubicBezTo>
                    <a:pt x="230" y="87"/>
                    <a:pt x="541" y="0"/>
                    <a:pt x="541" y="0"/>
                  </a:cubicBezTo>
                  <a:cubicBezTo>
                    <a:pt x="565" y="25"/>
                    <a:pt x="565" y="25"/>
                    <a:pt x="565" y="25"/>
                  </a:cubicBezTo>
                  <a:cubicBezTo>
                    <a:pt x="530" y="73"/>
                    <a:pt x="530" y="73"/>
                    <a:pt x="530" y="73"/>
                  </a:cubicBezTo>
                  <a:cubicBezTo>
                    <a:pt x="530" y="73"/>
                    <a:pt x="270" y="150"/>
                    <a:pt x="127" y="226"/>
                  </a:cubicBezTo>
                  <a:lnTo>
                    <a:pt x="0" y="220"/>
                  </a:lnTo>
                  <a:close/>
                </a:path>
              </a:pathLst>
            </a:custGeom>
            <a:gradFill flip="none" rotWithShape="1">
              <a:gsLst>
                <a:gs pos="10000">
                  <a:srgbClr val="0083B8"/>
                </a:gs>
                <a:gs pos="56000">
                  <a:srgbClr val="21C0FF"/>
                </a:gs>
                <a:gs pos="100000">
                  <a:srgbClr val="9FE4FF"/>
                </a:gs>
              </a:gsLst>
              <a:lin ang="108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a:endParaRPr>
            </a:p>
          </p:txBody>
        </p:sp>
        <p:sp>
          <p:nvSpPr>
            <p:cNvPr id="18" name="Freeform 32"/>
            <p:cNvSpPr>
              <a:spLocks/>
            </p:cNvSpPr>
            <p:nvPr/>
          </p:nvSpPr>
          <p:spPr bwMode="auto">
            <a:xfrm>
              <a:off x="314325" y="3929063"/>
              <a:ext cx="644525" cy="296862"/>
            </a:xfrm>
            <a:custGeom>
              <a:avLst/>
              <a:gdLst>
                <a:gd name="T0" fmla="*/ 0 w 406"/>
                <a:gd name="T1" fmla="*/ 21 h 187"/>
                <a:gd name="T2" fmla="*/ 120 w 406"/>
                <a:gd name="T3" fmla="*/ 0 h 187"/>
                <a:gd name="T4" fmla="*/ 170 w 406"/>
                <a:gd name="T5" fmla="*/ 2 h 187"/>
                <a:gd name="T6" fmla="*/ 406 w 406"/>
                <a:gd name="T7" fmla="*/ 154 h 187"/>
                <a:gd name="T8" fmla="*/ 269 w 406"/>
                <a:gd name="T9" fmla="*/ 187 h 187"/>
                <a:gd name="T10" fmla="*/ 245 w 406"/>
                <a:gd name="T11" fmla="*/ 175 h 187"/>
                <a:gd name="T12" fmla="*/ 0 w 406"/>
                <a:gd name="T13" fmla="*/ 21 h 187"/>
              </a:gdLst>
              <a:ahLst/>
              <a:cxnLst>
                <a:cxn ang="0">
                  <a:pos x="T0" y="T1"/>
                </a:cxn>
                <a:cxn ang="0">
                  <a:pos x="T2" y="T3"/>
                </a:cxn>
                <a:cxn ang="0">
                  <a:pos x="T4" y="T5"/>
                </a:cxn>
                <a:cxn ang="0">
                  <a:pos x="T6" y="T7"/>
                </a:cxn>
                <a:cxn ang="0">
                  <a:pos x="T8" y="T9"/>
                </a:cxn>
                <a:cxn ang="0">
                  <a:pos x="T10" y="T11"/>
                </a:cxn>
                <a:cxn ang="0">
                  <a:pos x="T12" y="T13"/>
                </a:cxn>
              </a:cxnLst>
              <a:rect l="0" t="0" r="r" b="b"/>
              <a:pathLst>
                <a:path w="406" h="187">
                  <a:moveTo>
                    <a:pt x="0" y="21"/>
                  </a:moveTo>
                  <a:lnTo>
                    <a:pt x="120" y="0"/>
                  </a:lnTo>
                  <a:lnTo>
                    <a:pt x="170" y="2"/>
                  </a:lnTo>
                  <a:lnTo>
                    <a:pt x="406" y="154"/>
                  </a:lnTo>
                  <a:lnTo>
                    <a:pt x="269" y="187"/>
                  </a:lnTo>
                  <a:lnTo>
                    <a:pt x="245" y="175"/>
                  </a:lnTo>
                  <a:lnTo>
                    <a:pt x="0" y="21"/>
                  </a:lnTo>
                  <a:close/>
                </a:path>
              </a:pathLst>
            </a:custGeom>
            <a:gradFill flip="none" rotWithShape="1">
              <a:gsLst>
                <a:gs pos="17000">
                  <a:srgbClr val="005070"/>
                </a:gs>
                <a:gs pos="56000">
                  <a:srgbClr val="00B0F0">
                    <a:shade val="67500"/>
                    <a:satMod val="115000"/>
                  </a:srgbClr>
                </a:gs>
                <a:gs pos="100000">
                  <a:srgbClr val="00B0F0">
                    <a:shade val="100000"/>
                    <a:satMod val="115000"/>
                  </a:srgbClr>
                </a:gs>
              </a:gsLst>
              <a:lin ang="189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a:endParaRPr>
            </a:p>
          </p:txBody>
        </p:sp>
        <p:sp>
          <p:nvSpPr>
            <p:cNvPr id="19" name="Freeform 33"/>
            <p:cNvSpPr>
              <a:spLocks/>
            </p:cNvSpPr>
            <p:nvPr/>
          </p:nvSpPr>
          <p:spPr bwMode="auto">
            <a:xfrm>
              <a:off x="3805238" y="5630862"/>
              <a:ext cx="1852613" cy="1350962"/>
            </a:xfrm>
            <a:custGeom>
              <a:avLst/>
              <a:gdLst>
                <a:gd name="T0" fmla="*/ 1167 w 1167"/>
                <a:gd name="T1" fmla="*/ 839 h 851"/>
                <a:gd name="T2" fmla="*/ 1060 w 1167"/>
                <a:gd name="T3" fmla="*/ 678 h 851"/>
                <a:gd name="T4" fmla="*/ 14 w 1167"/>
                <a:gd name="T5" fmla="*/ 0 h 851"/>
                <a:gd name="T6" fmla="*/ 0 w 1167"/>
                <a:gd name="T7" fmla="*/ 59 h 851"/>
                <a:gd name="T8" fmla="*/ 101 w 1167"/>
                <a:gd name="T9" fmla="*/ 225 h 851"/>
                <a:gd name="T10" fmla="*/ 1082 w 1167"/>
                <a:gd name="T11" fmla="*/ 851 h 851"/>
                <a:gd name="T12" fmla="*/ 1167 w 1167"/>
                <a:gd name="T13" fmla="*/ 839 h 851"/>
              </a:gdLst>
              <a:ahLst/>
              <a:cxnLst>
                <a:cxn ang="0">
                  <a:pos x="T0" y="T1"/>
                </a:cxn>
                <a:cxn ang="0">
                  <a:pos x="T2" y="T3"/>
                </a:cxn>
                <a:cxn ang="0">
                  <a:pos x="T4" y="T5"/>
                </a:cxn>
                <a:cxn ang="0">
                  <a:pos x="T6" y="T7"/>
                </a:cxn>
                <a:cxn ang="0">
                  <a:pos x="T8" y="T9"/>
                </a:cxn>
                <a:cxn ang="0">
                  <a:pos x="T10" y="T11"/>
                </a:cxn>
                <a:cxn ang="0">
                  <a:pos x="T12" y="T13"/>
                </a:cxn>
              </a:cxnLst>
              <a:rect l="0" t="0" r="r" b="b"/>
              <a:pathLst>
                <a:path w="1167" h="851">
                  <a:moveTo>
                    <a:pt x="1167" y="839"/>
                  </a:moveTo>
                  <a:lnTo>
                    <a:pt x="1060" y="678"/>
                  </a:lnTo>
                  <a:lnTo>
                    <a:pt x="14" y="0"/>
                  </a:lnTo>
                  <a:lnTo>
                    <a:pt x="0" y="59"/>
                  </a:lnTo>
                  <a:lnTo>
                    <a:pt x="101" y="225"/>
                  </a:lnTo>
                  <a:lnTo>
                    <a:pt x="1082" y="851"/>
                  </a:lnTo>
                  <a:lnTo>
                    <a:pt x="1167" y="839"/>
                  </a:lnTo>
                  <a:close/>
                </a:path>
              </a:pathLst>
            </a:custGeom>
            <a:gradFill flip="none" rotWithShape="1">
              <a:gsLst>
                <a:gs pos="17000">
                  <a:srgbClr val="0083B8"/>
                </a:gs>
                <a:gs pos="56000">
                  <a:srgbClr val="2DC3FF"/>
                </a:gs>
                <a:gs pos="100000">
                  <a:srgbClr val="9FE4FF"/>
                </a:gs>
              </a:gsLst>
              <a:lin ang="108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a:endParaRPr>
            </a:p>
          </p:txBody>
        </p:sp>
        <p:sp>
          <p:nvSpPr>
            <p:cNvPr id="20" name="Freeform 34"/>
            <p:cNvSpPr>
              <a:spLocks/>
            </p:cNvSpPr>
            <p:nvPr/>
          </p:nvSpPr>
          <p:spPr bwMode="auto">
            <a:xfrm>
              <a:off x="-114300" y="3232150"/>
              <a:ext cx="2774950" cy="4105274"/>
            </a:xfrm>
            <a:custGeom>
              <a:avLst/>
              <a:gdLst>
                <a:gd name="T0" fmla="*/ 165 w 740"/>
                <a:gd name="T1" fmla="*/ 186 h 1095"/>
                <a:gd name="T2" fmla="*/ 679 w 740"/>
                <a:gd name="T3" fmla="*/ 0 h 1095"/>
                <a:gd name="T4" fmla="*/ 740 w 740"/>
                <a:gd name="T5" fmla="*/ 546 h 1095"/>
                <a:gd name="T6" fmla="*/ 656 w 740"/>
                <a:gd name="T7" fmla="*/ 493 h 1095"/>
                <a:gd name="T8" fmla="*/ 636 w 740"/>
                <a:gd name="T9" fmla="*/ 916 h 1095"/>
                <a:gd name="T10" fmla="*/ 628 w 740"/>
                <a:gd name="T11" fmla="*/ 944 h 1095"/>
                <a:gd name="T12" fmla="*/ 235 w 740"/>
                <a:gd name="T13" fmla="*/ 270 h 1095"/>
                <a:gd name="T14" fmla="*/ 266 w 740"/>
                <a:gd name="T15" fmla="*/ 249 h 1095"/>
                <a:gd name="T16" fmla="*/ 165 w 740"/>
                <a:gd name="T17" fmla="*/ 186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0" h="1095">
                  <a:moveTo>
                    <a:pt x="165" y="186"/>
                  </a:moveTo>
                  <a:cubicBezTo>
                    <a:pt x="165" y="186"/>
                    <a:pt x="421" y="67"/>
                    <a:pt x="679" y="0"/>
                  </a:cubicBezTo>
                  <a:cubicBezTo>
                    <a:pt x="679" y="0"/>
                    <a:pt x="673" y="291"/>
                    <a:pt x="740" y="546"/>
                  </a:cubicBezTo>
                  <a:cubicBezTo>
                    <a:pt x="656" y="493"/>
                    <a:pt x="656" y="493"/>
                    <a:pt x="656" y="493"/>
                  </a:cubicBezTo>
                  <a:cubicBezTo>
                    <a:pt x="656" y="493"/>
                    <a:pt x="573" y="724"/>
                    <a:pt x="636" y="916"/>
                  </a:cubicBezTo>
                  <a:cubicBezTo>
                    <a:pt x="628" y="944"/>
                    <a:pt x="628" y="944"/>
                    <a:pt x="628" y="944"/>
                  </a:cubicBezTo>
                  <a:cubicBezTo>
                    <a:pt x="628" y="944"/>
                    <a:pt x="0" y="1095"/>
                    <a:pt x="235" y="270"/>
                  </a:cubicBezTo>
                  <a:cubicBezTo>
                    <a:pt x="266" y="249"/>
                    <a:pt x="266" y="249"/>
                    <a:pt x="266" y="249"/>
                  </a:cubicBezTo>
                  <a:lnTo>
                    <a:pt x="165" y="186"/>
                  </a:lnTo>
                  <a:close/>
                </a:path>
              </a:pathLst>
            </a:custGeom>
            <a:gradFill flip="none" rotWithShape="1">
              <a:gsLst>
                <a:gs pos="0">
                  <a:srgbClr val="005070"/>
                </a:gs>
                <a:gs pos="34000">
                  <a:srgbClr val="005070"/>
                </a:gs>
                <a:gs pos="100000">
                  <a:srgbClr val="00B0F0">
                    <a:shade val="100000"/>
                    <a:satMod val="115000"/>
                  </a:srgbClr>
                </a:gs>
              </a:gsLst>
              <a:lin ang="189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a:endParaRPr>
            </a:p>
          </p:txBody>
        </p:sp>
        <p:sp>
          <p:nvSpPr>
            <p:cNvPr id="21" name="Freeform 35"/>
            <p:cNvSpPr>
              <a:spLocks/>
            </p:cNvSpPr>
            <p:nvPr/>
          </p:nvSpPr>
          <p:spPr bwMode="auto">
            <a:xfrm>
              <a:off x="1116013" y="5875337"/>
              <a:ext cx="4541838" cy="2178050"/>
            </a:xfrm>
            <a:custGeom>
              <a:avLst/>
              <a:gdLst>
                <a:gd name="T0" fmla="*/ 740 w 1211"/>
                <a:gd name="T1" fmla="*/ 0 h 581"/>
                <a:gd name="T2" fmla="*/ 763 w 1211"/>
                <a:gd name="T3" fmla="*/ 3 h 581"/>
                <a:gd name="T4" fmla="*/ 1211 w 1211"/>
                <a:gd name="T5" fmla="*/ 290 h 581"/>
                <a:gd name="T6" fmla="*/ 830 w 1211"/>
                <a:gd name="T7" fmla="*/ 530 h 581"/>
                <a:gd name="T8" fmla="*/ 474 w 1211"/>
                <a:gd name="T9" fmla="*/ 529 h 581"/>
                <a:gd name="T10" fmla="*/ 0 w 1211"/>
                <a:gd name="T11" fmla="*/ 300 h 581"/>
                <a:gd name="T12" fmla="*/ 22 w 1211"/>
                <a:gd name="T13" fmla="*/ 251 h 581"/>
                <a:gd name="T14" fmla="*/ 740 w 1211"/>
                <a:gd name="T15" fmla="*/ 0 h 5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1" h="581">
                  <a:moveTo>
                    <a:pt x="740" y="0"/>
                  </a:moveTo>
                  <a:cubicBezTo>
                    <a:pt x="763" y="3"/>
                    <a:pt x="763" y="3"/>
                    <a:pt x="763" y="3"/>
                  </a:cubicBezTo>
                  <a:cubicBezTo>
                    <a:pt x="1211" y="290"/>
                    <a:pt x="1211" y="290"/>
                    <a:pt x="1211" y="290"/>
                  </a:cubicBezTo>
                  <a:cubicBezTo>
                    <a:pt x="1211" y="290"/>
                    <a:pt x="1051" y="459"/>
                    <a:pt x="830" y="530"/>
                  </a:cubicBezTo>
                  <a:cubicBezTo>
                    <a:pt x="672" y="581"/>
                    <a:pt x="546" y="563"/>
                    <a:pt x="474" y="529"/>
                  </a:cubicBezTo>
                  <a:cubicBezTo>
                    <a:pt x="0" y="300"/>
                    <a:pt x="0" y="300"/>
                    <a:pt x="0" y="300"/>
                  </a:cubicBezTo>
                  <a:cubicBezTo>
                    <a:pt x="22" y="251"/>
                    <a:pt x="22" y="251"/>
                    <a:pt x="22" y="251"/>
                  </a:cubicBezTo>
                  <a:cubicBezTo>
                    <a:pt x="22" y="251"/>
                    <a:pt x="306" y="406"/>
                    <a:pt x="740" y="0"/>
                  </a:cubicBezTo>
                  <a:close/>
                </a:path>
              </a:pathLst>
            </a:custGeom>
            <a:gradFill flip="none" rotWithShape="1">
              <a:gsLst>
                <a:gs pos="17000">
                  <a:srgbClr val="005070"/>
                </a:gs>
                <a:gs pos="56000">
                  <a:srgbClr val="00B0F0">
                    <a:shade val="67500"/>
                    <a:satMod val="115000"/>
                  </a:srgbClr>
                </a:gs>
                <a:gs pos="100000">
                  <a:srgbClr val="00B0F0">
                    <a:shade val="100000"/>
                    <a:satMod val="115000"/>
                  </a:srgbClr>
                </a:gs>
              </a:gsLst>
              <a:lin ang="189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a:endParaRPr>
            </a:p>
          </p:txBody>
        </p:sp>
        <p:sp>
          <p:nvSpPr>
            <p:cNvPr id="22" name="Freeform 36"/>
            <p:cNvSpPr>
              <a:spLocks/>
            </p:cNvSpPr>
            <p:nvPr/>
          </p:nvSpPr>
          <p:spPr bwMode="auto">
            <a:xfrm>
              <a:off x="1116013" y="5875337"/>
              <a:ext cx="3719513" cy="1754187"/>
            </a:xfrm>
            <a:custGeom>
              <a:avLst/>
              <a:gdLst>
                <a:gd name="T0" fmla="*/ 348 w 992"/>
                <a:gd name="T1" fmla="*/ 468 h 468"/>
                <a:gd name="T2" fmla="*/ 0 w 992"/>
                <a:gd name="T3" fmla="*/ 300 h 468"/>
                <a:gd name="T4" fmla="*/ 22 w 992"/>
                <a:gd name="T5" fmla="*/ 251 h 468"/>
                <a:gd name="T6" fmla="*/ 740 w 992"/>
                <a:gd name="T7" fmla="*/ 0 h 468"/>
                <a:gd name="T8" fmla="*/ 763 w 992"/>
                <a:gd name="T9" fmla="*/ 3 h 468"/>
                <a:gd name="T10" fmla="*/ 992 w 992"/>
                <a:gd name="T11" fmla="*/ 149 h 468"/>
                <a:gd name="T12" fmla="*/ 348 w 992"/>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992" h="468">
                  <a:moveTo>
                    <a:pt x="348" y="468"/>
                  </a:moveTo>
                  <a:cubicBezTo>
                    <a:pt x="0" y="300"/>
                    <a:pt x="0" y="300"/>
                    <a:pt x="0" y="300"/>
                  </a:cubicBezTo>
                  <a:cubicBezTo>
                    <a:pt x="22" y="251"/>
                    <a:pt x="22" y="251"/>
                    <a:pt x="22" y="251"/>
                  </a:cubicBezTo>
                  <a:cubicBezTo>
                    <a:pt x="22" y="251"/>
                    <a:pt x="306" y="406"/>
                    <a:pt x="740" y="0"/>
                  </a:cubicBezTo>
                  <a:cubicBezTo>
                    <a:pt x="763" y="3"/>
                    <a:pt x="763" y="3"/>
                    <a:pt x="763" y="3"/>
                  </a:cubicBezTo>
                  <a:cubicBezTo>
                    <a:pt x="992" y="149"/>
                    <a:pt x="992" y="149"/>
                    <a:pt x="992" y="149"/>
                  </a:cubicBezTo>
                  <a:cubicBezTo>
                    <a:pt x="947" y="194"/>
                    <a:pt x="665" y="462"/>
                    <a:pt x="348" y="468"/>
                  </a:cubicBezTo>
                  <a:close/>
                </a:path>
              </a:pathLst>
            </a:custGeom>
            <a:gradFill flip="none" rotWithShape="1">
              <a:gsLst>
                <a:gs pos="17000">
                  <a:srgbClr val="005070"/>
                </a:gs>
                <a:gs pos="56000">
                  <a:srgbClr val="00B0F0">
                    <a:shade val="67500"/>
                    <a:satMod val="115000"/>
                  </a:srgbClr>
                </a:gs>
                <a:gs pos="100000">
                  <a:srgbClr val="00B0F0">
                    <a:shade val="100000"/>
                    <a:satMod val="115000"/>
                  </a:srgbClr>
                </a:gs>
              </a:gsLst>
              <a:lin ang="189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a:endParaRPr>
            </a:p>
          </p:txBody>
        </p:sp>
        <p:sp>
          <p:nvSpPr>
            <p:cNvPr id="23" name="Freeform 47"/>
            <p:cNvSpPr>
              <a:spLocks/>
            </p:cNvSpPr>
            <p:nvPr/>
          </p:nvSpPr>
          <p:spPr bwMode="auto">
            <a:xfrm>
              <a:off x="490539" y="3240498"/>
              <a:ext cx="1928812" cy="696913"/>
            </a:xfrm>
            <a:custGeom>
              <a:avLst/>
              <a:gdLst>
                <a:gd name="T0" fmla="*/ 0 w 514"/>
                <a:gd name="T1" fmla="*/ 186 h 186"/>
                <a:gd name="T2" fmla="*/ 117 w 514"/>
                <a:gd name="T3" fmla="*/ 132 h 186"/>
                <a:gd name="T4" fmla="*/ 252 w 514"/>
                <a:gd name="T5" fmla="*/ 80 h 186"/>
                <a:gd name="T6" fmla="*/ 389 w 514"/>
                <a:gd name="T7" fmla="*/ 33 h 186"/>
                <a:gd name="T8" fmla="*/ 514 w 514"/>
                <a:gd name="T9" fmla="*/ 0 h 186"/>
                <a:gd name="T10" fmla="*/ 391 w 514"/>
                <a:gd name="T11" fmla="*/ 39 h 186"/>
                <a:gd name="T12" fmla="*/ 254 w 514"/>
                <a:gd name="T13" fmla="*/ 86 h 186"/>
                <a:gd name="T14" fmla="*/ 120 w 514"/>
                <a:gd name="T15" fmla="*/ 138 h 186"/>
                <a:gd name="T16" fmla="*/ 0 w 514"/>
                <a:gd name="T17"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4" h="186">
                  <a:moveTo>
                    <a:pt x="0" y="186"/>
                  </a:moveTo>
                  <a:cubicBezTo>
                    <a:pt x="22" y="173"/>
                    <a:pt x="97" y="140"/>
                    <a:pt x="117" y="132"/>
                  </a:cubicBezTo>
                  <a:cubicBezTo>
                    <a:pt x="139" y="122"/>
                    <a:pt x="252" y="79"/>
                    <a:pt x="252" y="80"/>
                  </a:cubicBezTo>
                  <a:cubicBezTo>
                    <a:pt x="252" y="79"/>
                    <a:pt x="365" y="39"/>
                    <a:pt x="389" y="33"/>
                  </a:cubicBezTo>
                  <a:cubicBezTo>
                    <a:pt x="410" y="26"/>
                    <a:pt x="488" y="4"/>
                    <a:pt x="514" y="0"/>
                  </a:cubicBezTo>
                  <a:cubicBezTo>
                    <a:pt x="489" y="8"/>
                    <a:pt x="412" y="32"/>
                    <a:pt x="391" y="39"/>
                  </a:cubicBezTo>
                  <a:cubicBezTo>
                    <a:pt x="368" y="46"/>
                    <a:pt x="254" y="85"/>
                    <a:pt x="254" y="86"/>
                  </a:cubicBezTo>
                  <a:cubicBezTo>
                    <a:pt x="254" y="85"/>
                    <a:pt x="142" y="128"/>
                    <a:pt x="120" y="138"/>
                  </a:cubicBezTo>
                  <a:cubicBezTo>
                    <a:pt x="99" y="146"/>
                    <a:pt x="24" y="177"/>
                    <a:pt x="0" y="186"/>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grpSp>
          <p:nvGrpSpPr>
            <p:cNvPr id="24" name="Group 54"/>
            <p:cNvGrpSpPr>
              <a:grpSpLocks noChangeAspect="1"/>
            </p:cNvGrpSpPr>
            <p:nvPr/>
          </p:nvGrpSpPr>
          <p:grpSpPr bwMode="auto">
            <a:xfrm>
              <a:off x="2146301" y="3247231"/>
              <a:ext cx="3479800" cy="4767262"/>
              <a:chOff x="1788" y="657"/>
              <a:chExt cx="2192" cy="3003"/>
            </a:xfrm>
          </p:grpSpPr>
          <p:sp>
            <p:nvSpPr>
              <p:cNvPr id="30" name="Freeform 55"/>
              <p:cNvSpPr>
                <a:spLocks/>
              </p:cNvSpPr>
              <p:nvPr/>
            </p:nvSpPr>
            <p:spPr bwMode="auto">
              <a:xfrm>
                <a:off x="1788" y="1822"/>
                <a:ext cx="486" cy="1677"/>
              </a:xfrm>
              <a:custGeom>
                <a:avLst/>
                <a:gdLst>
                  <a:gd name="T0" fmla="*/ 50 w 206"/>
                  <a:gd name="T1" fmla="*/ 0 h 710"/>
                  <a:gd name="T2" fmla="*/ 29 w 206"/>
                  <a:gd name="T3" fmla="*/ 90 h 710"/>
                  <a:gd name="T4" fmla="*/ 16 w 206"/>
                  <a:gd name="T5" fmla="*/ 178 h 710"/>
                  <a:gd name="T6" fmla="*/ 12 w 206"/>
                  <a:gd name="T7" fmla="*/ 292 h 710"/>
                  <a:gd name="T8" fmla="*/ 23 w 206"/>
                  <a:gd name="T9" fmla="*/ 379 h 710"/>
                  <a:gd name="T10" fmla="*/ 49 w 206"/>
                  <a:gd name="T11" fmla="*/ 463 h 710"/>
                  <a:gd name="T12" fmla="*/ 98 w 206"/>
                  <a:gd name="T13" fmla="*/ 566 h 710"/>
                  <a:gd name="T14" fmla="*/ 145 w 206"/>
                  <a:gd name="T15" fmla="*/ 641 h 710"/>
                  <a:gd name="T16" fmla="*/ 206 w 206"/>
                  <a:gd name="T17" fmla="*/ 710 h 710"/>
                  <a:gd name="T18" fmla="*/ 139 w 206"/>
                  <a:gd name="T19" fmla="*/ 645 h 710"/>
                  <a:gd name="T20" fmla="*/ 89 w 206"/>
                  <a:gd name="T21" fmla="*/ 570 h 710"/>
                  <a:gd name="T22" fmla="*/ 41 w 206"/>
                  <a:gd name="T23" fmla="*/ 466 h 710"/>
                  <a:gd name="T24" fmla="*/ 14 w 206"/>
                  <a:gd name="T25" fmla="*/ 381 h 710"/>
                  <a:gd name="T26" fmla="*/ 2 w 206"/>
                  <a:gd name="T27" fmla="*/ 292 h 710"/>
                  <a:gd name="T28" fmla="*/ 7 w 206"/>
                  <a:gd name="T29" fmla="*/ 177 h 710"/>
                  <a:gd name="T30" fmla="*/ 22 w 206"/>
                  <a:gd name="T31" fmla="*/ 89 h 710"/>
                  <a:gd name="T32" fmla="*/ 50 w 206"/>
                  <a:gd name="T33" fmla="*/ 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6" h="710">
                    <a:moveTo>
                      <a:pt x="50" y="0"/>
                    </a:moveTo>
                    <a:cubicBezTo>
                      <a:pt x="46" y="18"/>
                      <a:pt x="36" y="54"/>
                      <a:pt x="29" y="90"/>
                    </a:cubicBezTo>
                    <a:cubicBezTo>
                      <a:pt x="22" y="127"/>
                      <a:pt x="18" y="163"/>
                      <a:pt x="16" y="178"/>
                    </a:cubicBezTo>
                    <a:cubicBezTo>
                      <a:pt x="14" y="195"/>
                      <a:pt x="9" y="245"/>
                      <a:pt x="12" y="292"/>
                    </a:cubicBezTo>
                    <a:cubicBezTo>
                      <a:pt x="14" y="338"/>
                      <a:pt x="23" y="379"/>
                      <a:pt x="23" y="379"/>
                    </a:cubicBezTo>
                    <a:cubicBezTo>
                      <a:pt x="23" y="379"/>
                      <a:pt x="32" y="420"/>
                      <a:pt x="49" y="463"/>
                    </a:cubicBezTo>
                    <a:cubicBezTo>
                      <a:pt x="66" y="506"/>
                      <a:pt x="89" y="551"/>
                      <a:pt x="98" y="566"/>
                    </a:cubicBezTo>
                    <a:cubicBezTo>
                      <a:pt x="105" y="579"/>
                      <a:pt x="123" y="611"/>
                      <a:pt x="145" y="641"/>
                    </a:cubicBezTo>
                    <a:cubicBezTo>
                      <a:pt x="166" y="671"/>
                      <a:pt x="193" y="697"/>
                      <a:pt x="206" y="710"/>
                    </a:cubicBezTo>
                    <a:cubicBezTo>
                      <a:pt x="191" y="700"/>
                      <a:pt x="162" y="674"/>
                      <a:pt x="139" y="645"/>
                    </a:cubicBezTo>
                    <a:cubicBezTo>
                      <a:pt x="116" y="616"/>
                      <a:pt x="97" y="584"/>
                      <a:pt x="89" y="570"/>
                    </a:cubicBezTo>
                    <a:cubicBezTo>
                      <a:pt x="81" y="556"/>
                      <a:pt x="57" y="510"/>
                      <a:pt x="41" y="466"/>
                    </a:cubicBezTo>
                    <a:cubicBezTo>
                      <a:pt x="23" y="423"/>
                      <a:pt x="13" y="381"/>
                      <a:pt x="14" y="381"/>
                    </a:cubicBezTo>
                    <a:cubicBezTo>
                      <a:pt x="14" y="381"/>
                      <a:pt x="4" y="339"/>
                      <a:pt x="2" y="292"/>
                    </a:cubicBezTo>
                    <a:cubicBezTo>
                      <a:pt x="0" y="245"/>
                      <a:pt x="5" y="194"/>
                      <a:pt x="7" y="177"/>
                    </a:cubicBezTo>
                    <a:cubicBezTo>
                      <a:pt x="8" y="162"/>
                      <a:pt x="14" y="125"/>
                      <a:pt x="22" y="89"/>
                    </a:cubicBezTo>
                    <a:cubicBezTo>
                      <a:pt x="31" y="53"/>
                      <a:pt x="43" y="17"/>
                      <a:pt x="50" y="0"/>
                    </a:cubicBezTo>
                    <a:close/>
                  </a:path>
                </a:pathLst>
              </a:custGeom>
              <a:solidFill>
                <a:srgbClr val="005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31" name="Freeform 56"/>
              <p:cNvSpPr>
                <a:spLocks/>
              </p:cNvSpPr>
              <p:nvPr/>
            </p:nvSpPr>
            <p:spPr bwMode="auto">
              <a:xfrm>
                <a:off x="1953" y="657"/>
                <a:ext cx="151" cy="1290"/>
              </a:xfrm>
              <a:custGeom>
                <a:avLst/>
                <a:gdLst>
                  <a:gd name="T0" fmla="*/ 3 w 64"/>
                  <a:gd name="T1" fmla="*/ 0 h 546"/>
                  <a:gd name="T2" fmla="*/ 9 w 64"/>
                  <a:gd name="T3" fmla="*/ 130 h 546"/>
                  <a:gd name="T4" fmla="*/ 20 w 64"/>
                  <a:gd name="T5" fmla="*/ 275 h 546"/>
                  <a:gd name="T6" fmla="*/ 40 w 64"/>
                  <a:gd name="T7" fmla="*/ 418 h 546"/>
                  <a:gd name="T8" fmla="*/ 64 w 64"/>
                  <a:gd name="T9" fmla="*/ 546 h 546"/>
                  <a:gd name="T10" fmla="*/ 33 w 64"/>
                  <a:gd name="T11" fmla="*/ 419 h 546"/>
                  <a:gd name="T12" fmla="*/ 13 w 64"/>
                  <a:gd name="T13" fmla="*/ 275 h 546"/>
                  <a:gd name="T14" fmla="*/ 2 w 64"/>
                  <a:gd name="T15" fmla="*/ 130 h 546"/>
                  <a:gd name="T16" fmla="*/ 3 w 64"/>
                  <a:gd name="T17" fmla="*/ 0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46">
                    <a:moveTo>
                      <a:pt x="3" y="0"/>
                    </a:moveTo>
                    <a:cubicBezTo>
                      <a:pt x="4" y="26"/>
                      <a:pt x="7" y="108"/>
                      <a:pt x="9" y="130"/>
                    </a:cubicBezTo>
                    <a:cubicBezTo>
                      <a:pt x="9" y="154"/>
                      <a:pt x="19" y="275"/>
                      <a:pt x="20" y="275"/>
                    </a:cubicBezTo>
                    <a:cubicBezTo>
                      <a:pt x="19" y="275"/>
                      <a:pt x="35" y="395"/>
                      <a:pt x="40" y="418"/>
                    </a:cubicBezTo>
                    <a:cubicBezTo>
                      <a:pt x="43" y="440"/>
                      <a:pt x="59" y="520"/>
                      <a:pt x="64" y="546"/>
                    </a:cubicBezTo>
                    <a:cubicBezTo>
                      <a:pt x="55" y="522"/>
                      <a:pt x="37" y="441"/>
                      <a:pt x="33" y="419"/>
                    </a:cubicBezTo>
                    <a:cubicBezTo>
                      <a:pt x="28" y="396"/>
                      <a:pt x="12" y="275"/>
                      <a:pt x="13" y="275"/>
                    </a:cubicBezTo>
                    <a:cubicBezTo>
                      <a:pt x="12" y="275"/>
                      <a:pt x="2" y="155"/>
                      <a:pt x="2" y="130"/>
                    </a:cubicBezTo>
                    <a:cubicBezTo>
                      <a:pt x="1" y="108"/>
                      <a:pt x="0" y="26"/>
                      <a:pt x="3" y="0"/>
                    </a:cubicBezTo>
                    <a:close/>
                  </a:path>
                </a:pathLst>
              </a:custGeom>
              <a:solidFill>
                <a:srgbClr val="005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32" name="Freeform 57"/>
              <p:cNvSpPr>
                <a:spLocks/>
              </p:cNvSpPr>
              <p:nvPr/>
            </p:nvSpPr>
            <p:spPr bwMode="auto">
              <a:xfrm>
                <a:off x="2239" y="3008"/>
                <a:ext cx="1741" cy="652"/>
              </a:xfrm>
              <a:custGeom>
                <a:avLst/>
                <a:gdLst>
                  <a:gd name="T0" fmla="*/ 737 w 737"/>
                  <a:gd name="T1" fmla="*/ 0 h 276"/>
                  <a:gd name="T2" fmla="*/ 666 w 737"/>
                  <a:gd name="T3" fmla="*/ 68 h 276"/>
                  <a:gd name="T4" fmla="*/ 591 w 737"/>
                  <a:gd name="T5" fmla="*/ 127 h 276"/>
                  <a:gd name="T6" fmla="*/ 487 w 737"/>
                  <a:gd name="T7" fmla="*/ 190 h 276"/>
                  <a:gd name="T8" fmla="*/ 400 w 737"/>
                  <a:gd name="T9" fmla="*/ 230 h 276"/>
                  <a:gd name="T10" fmla="*/ 310 w 737"/>
                  <a:gd name="T11" fmla="*/ 259 h 276"/>
                  <a:gd name="T12" fmla="*/ 189 w 737"/>
                  <a:gd name="T13" fmla="*/ 276 h 276"/>
                  <a:gd name="T14" fmla="*/ 94 w 737"/>
                  <a:gd name="T15" fmla="*/ 269 h 276"/>
                  <a:gd name="T16" fmla="*/ 0 w 737"/>
                  <a:gd name="T17" fmla="*/ 239 h 276"/>
                  <a:gd name="T18" fmla="*/ 94 w 737"/>
                  <a:gd name="T19" fmla="*/ 264 h 276"/>
                  <a:gd name="T20" fmla="*/ 188 w 737"/>
                  <a:gd name="T21" fmla="*/ 268 h 276"/>
                  <a:gd name="T22" fmla="*/ 307 w 737"/>
                  <a:gd name="T23" fmla="*/ 249 h 276"/>
                  <a:gd name="T24" fmla="*/ 397 w 737"/>
                  <a:gd name="T25" fmla="*/ 221 h 276"/>
                  <a:gd name="T26" fmla="*/ 482 w 737"/>
                  <a:gd name="T27" fmla="*/ 182 h 276"/>
                  <a:gd name="T28" fmla="*/ 586 w 737"/>
                  <a:gd name="T29" fmla="*/ 119 h 276"/>
                  <a:gd name="T30" fmla="*/ 662 w 737"/>
                  <a:gd name="T31" fmla="*/ 63 h 276"/>
                  <a:gd name="T32" fmla="*/ 737 w 737"/>
                  <a:gd name="T3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7" h="276">
                    <a:moveTo>
                      <a:pt x="737" y="0"/>
                    </a:moveTo>
                    <a:cubicBezTo>
                      <a:pt x="725" y="14"/>
                      <a:pt x="697" y="43"/>
                      <a:pt x="666" y="68"/>
                    </a:cubicBezTo>
                    <a:cubicBezTo>
                      <a:pt x="636" y="94"/>
                      <a:pt x="605" y="117"/>
                      <a:pt x="591" y="127"/>
                    </a:cubicBezTo>
                    <a:cubicBezTo>
                      <a:pt x="576" y="137"/>
                      <a:pt x="531" y="167"/>
                      <a:pt x="487" y="190"/>
                    </a:cubicBezTo>
                    <a:cubicBezTo>
                      <a:pt x="443" y="213"/>
                      <a:pt x="400" y="229"/>
                      <a:pt x="400" y="230"/>
                    </a:cubicBezTo>
                    <a:cubicBezTo>
                      <a:pt x="400" y="229"/>
                      <a:pt x="358" y="247"/>
                      <a:pt x="310" y="259"/>
                    </a:cubicBezTo>
                    <a:cubicBezTo>
                      <a:pt x="261" y="271"/>
                      <a:pt x="207" y="275"/>
                      <a:pt x="189" y="276"/>
                    </a:cubicBezTo>
                    <a:cubicBezTo>
                      <a:pt x="172" y="276"/>
                      <a:pt x="133" y="276"/>
                      <a:pt x="94" y="269"/>
                    </a:cubicBezTo>
                    <a:cubicBezTo>
                      <a:pt x="54" y="263"/>
                      <a:pt x="17" y="248"/>
                      <a:pt x="0" y="239"/>
                    </a:cubicBezTo>
                    <a:cubicBezTo>
                      <a:pt x="18" y="247"/>
                      <a:pt x="55" y="259"/>
                      <a:pt x="94" y="264"/>
                    </a:cubicBezTo>
                    <a:cubicBezTo>
                      <a:pt x="133" y="269"/>
                      <a:pt x="172" y="269"/>
                      <a:pt x="188" y="268"/>
                    </a:cubicBezTo>
                    <a:cubicBezTo>
                      <a:pt x="206" y="267"/>
                      <a:pt x="260" y="262"/>
                      <a:pt x="307" y="249"/>
                    </a:cubicBezTo>
                    <a:cubicBezTo>
                      <a:pt x="355" y="238"/>
                      <a:pt x="397" y="221"/>
                      <a:pt x="397" y="221"/>
                    </a:cubicBezTo>
                    <a:cubicBezTo>
                      <a:pt x="397" y="221"/>
                      <a:pt x="439" y="205"/>
                      <a:pt x="482" y="182"/>
                    </a:cubicBezTo>
                    <a:cubicBezTo>
                      <a:pt x="526" y="159"/>
                      <a:pt x="571" y="129"/>
                      <a:pt x="586" y="119"/>
                    </a:cubicBezTo>
                    <a:cubicBezTo>
                      <a:pt x="599" y="110"/>
                      <a:pt x="631" y="88"/>
                      <a:pt x="662" y="63"/>
                    </a:cubicBezTo>
                    <a:cubicBezTo>
                      <a:pt x="693" y="39"/>
                      <a:pt x="723" y="12"/>
                      <a:pt x="737" y="0"/>
                    </a:cubicBezTo>
                    <a:close/>
                  </a:path>
                </a:pathLst>
              </a:custGeom>
              <a:solidFill>
                <a:srgbClr val="005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grpSp>
        <p:sp>
          <p:nvSpPr>
            <p:cNvPr id="25" name="Freeform 36"/>
            <p:cNvSpPr>
              <a:spLocks/>
            </p:cNvSpPr>
            <p:nvPr/>
          </p:nvSpPr>
          <p:spPr bwMode="auto">
            <a:xfrm>
              <a:off x="1196975" y="5932487"/>
              <a:ext cx="3719513" cy="1754187"/>
            </a:xfrm>
            <a:custGeom>
              <a:avLst/>
              <a:gdLst>
                <a:gd name="T0" fmla="*/ 348 w 992"/>
                <a:gd name="T1" fmla="*/ 468 h 468"/>
                <a:gd name="T2" fmla="*/ 0 w 992"/>
                <a:gd name="T3" fmla="*/ 300 h 468"/>
                <a:gd name="T4" fmla="*/ 22 w 992"/>
                <a:gd name="T5" fmla="*/ 251 h 468"/>
                <a:gd name="T6" fmla="*/ 740 w 992"/>
                <a:gd name="T7" fmla="*/ 0 h 468"/>
                <a:gd name="T8" fmla="*/ 763 w 992"/>
                <a:gd name="T9" fmla="*/ 3 h 468"/>
                <a:gd name="T10" fmla="*/ 992 w 992"/>
                <a:gd name="T11" fmla="*/ 149 h 468"/>
                <a:gd name="T12" fmla="*/ 348 w 992"/>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992" h="468">
                  <a:moveTo>
                    <a:pt x="348" y="468"/>
                  </a:moveTo>
                  <a:cubicBezTo>
                    <a:pt x="0" y="300"/>
                    <a:pt x="0" y="300"/>
                    <a:pt x="0" y="300"/>
                  </a:cubicBezTo>
                  <a:cubicBezTo>
                    <a:pt x="22" y="251"/>
                    <a:pt x="22" y="251"/>
                    <a:pt x="22" y="251"/>
                  </a:cubicBezTo>
                  <a:cubicBezTo>
                    <a:pt x="22" y="251"/>
                    <a:pt x="306" y="406"/>
                    <a:pt x="740" y="0"/>
                  </a:cubicBezTo>
                  <a:cubicBezTo>
                    <a:pt x="763" y="3"/>
                    <a:pt x="763" y="3"/>
                    <a:pt x="763" y="3"/>
                  </a:cubicBezTo>
                  <a:cubicBezTo>
                    <a:pt x="992" y="149"/>
                    <a:pt x="992" y="149"/>
                    <a:pt x="992" y="149"/>
                  </a:cubicBezTo>
                  <a:cubicBezTo>
                    <a:pt x="947" y="194"/>
                    <a:pt x="665" y="462"/>
                    <a:pt x="348" y="468"/>
                  </a:cubicBezTo>
                  <a:close/>
                </a:path>
              </a:pathLst>
            </a:custGeom>
            <a:gradFill flip="none" rotWithShape="1">
              <a:gsLst>
                <a:gs pos="17000">
                  <a:srgbClr val="005070"/>
                </a:gs>
                <a:gs pos="56000">
                  <a:srgbClr val="00B0F0">
                    <a:shade val="67500"/>
                    <a:satMod val="115000"/>
                  </a:srgbClr>
                </a:gs>
                <a:gs pos="100000">
                  <a:srgbClr val="9FE4FF"/>
                </a:gs>
              </a:gsLst>
              <a:lin ang="189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a:endParaRPr>
            </a:p>
          </p:txBody>
        </p:sp>
        <p:sp>
          <p:nvSpPr>
            <p:cNvPr id="26" name="Freeform 37"/>
            <p:cNvSpPr>
              <a:spLocks/>
            </p:cNvSpPr>
            <p:nvPr/>
          </p:nvSpPr>
          <p:spPr bwMode="auto">
            <a:xfrm>
              <a:off x="190500" y="4165600"/>
              <a:ext cx="3786188" cy="3105149"/>
            </a:xfrm>
            <a:custGeom>
              <a:avLst/>
              <a:gdLst>
                <a:gd name="T0" fmla="*/ 1010 w 1010"/>
                <a:gd name="T1" fmla="*/ 459 h 828"/>
                <a:gd name="T2" fmla="*/ 970 w 1010"/>
                <a:gd name="T3" fmla="*/ 391 h 828"/>
                <a:gd name="T4" fmla="*/ 608 w 1010"/>
                <a:gd name="T5" fmla="*/ 646 h 828"/>
                <a:gd name="T6" fmla="*/ 152 w 1010"/>
                <a:gd name="T7" fmla="*/ 517 h 828"/>
                <a:gd name="T8" fmla="*/ 185 w 1010"/>
                <a:gd name="T9" fmla="*/ 0 h 828"/>
                <a:gd name="T10" fmla="*/ 137 w 1010"/>
                <a:gd name="T11" fmla="*/ 11 h 828"/>
                <a:gd name="T12" fmla="*/ 90 w 1010"/>
                <a:gd name="T13" fmla="*/ 575 h 828"/>
                <a:gd name="T14" fmla="*/ 657 w 1010"/>
                <a:gd name="T15" fmla="*/ 720 h 828"/>
                <a:gd name="T16" fmla="*/ 1010 w 1010"/>
                <a:gd name="T17" fmla="*/ 459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0" h="828">
                  <a:moveTo>
                    <a:pt x="1010" y="459"/>
                  </a:moveTo>
                  <a:cubicBezTo>
                    <a:pt x="970" y="391"/>
                    <a:pt x="970" y="391"/>
                    <a:pt x="970" y="391"/>
                  </a:cubicBezTo>
                  <a:cubicBezTo>
                    <a:pt x="880" y="482"/>
                    <a:pt x="755" y="585"/>
                    <a:pt x="608" y="646"/>
                  </a:cubicBezTo>
                  <a:cubicBezTo>
                    <a:pt x="462" y="707"/>
                    <a:pt x="247" y="727"/>
                    <a:pt x="152" y="517"/>
                  </a:cubicBezTo>
                  <a:cubicBezTo>
                    <a:pt x="57" y="306"/>
                    <a:pt x="185" y="0"/>
                    <a:pt x="185" y="0"/>
                  </a:cubicBezTo>
                  <a:cubicBezTo>
                    <a:pt x="137" y="11"/>
                    <a:pt x="137" y="11"/>
                    <a:pt x="137" y="11"/>
                  </a:cubicBezTo>
                  <a:cubicBezTo>
                    <a:pt x="137" y="11"/>
                    <a:pt x="0" y="327"/>
                    <a:pt x="90" y="575"/>
                  </a:cubicBezTo>
                  <a:cubicBezTo>
                    <a:pt x="180" y="823"/>
                    <a:pt x="436" y="828"/>
                    <a:pt x="657" y="720"/>
                  </a:cubicBezTo>
                  <a:cubicBezTo>
                    <a:pt x="878" y="612"/>
                    <a:pt x="1010" y="459"/>
                    <a:pt x="1010" y="459"/>
                  </a:cubicBezTo>
                  <a:close/>
                </a:path>
              </a:pathLst>
            </a:custGeom>
            <a:gradFill flip="none" rotWithShape="1">
              <a:gsLst>
                <a:gs pos="0">
                  <a:srgbClr val="005070"/>
                </a:gs>
                <a:gs pos="54591">
                  <a:srgbClr val="8FDFFF"/>
                </a:gs>
                <a:gs pos="85000">
                  <a:srgbClr val="2DC3FF"/>
                </a:gs>
                <a:gs pos="32000">
                  <a:srgbClr val="9FE4FF"/>
                </a:gs>
              </a:gsLst>
              <a:lin ang="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a:endParaRPr>
            </a:p>
          </p:txBody>
        </p:sp>
        <p:sp>
          <p:nvSpPr>
            <p:cNvPr id="27" name="Freeform 49"/>
            <p:cNvSpPr>
              <a:spLocks/>
            </p:cNvSpPr>
            <p:nvPr/>
          </p:nvSpPr>
          <p:spPr bwMode="auto">
            <a:xfrm>
              <a:off x="382589" y="4215223"/>
              <a:ext cx="3581400" cy="2932113"/>
            </a:xfrm>
            <a:custGeom>
              <a:avLst/>
              <a:gdLst>
                <a:gd name="T0" fmla="*/ 82 w 955"/>
                <a:gd name="T1" fmla="*/ 0 h 782"/>
                <a:gd name="T2" fmla="*/ 26 w 955"/>
                <a:gd name="T3" fmla="*/ 195 h 782"/>
                <a:gd name="T4" fmla="*/ 8 w 955"/>
                <a:gd name="T5" fmla="*/ 389 h 782"/>
                <a:gd name="T6" fmla="*/ 69 w 955"/>
                <a:gd name="T7" fmla="*/ 628 h 782"/>
                <a:gd name="T8" fmla="*/ 160 w 955"/>
                <a:gd name="T9" fmla="*/ 724 h 782"/>
                <a:gd name="T10" fmla="*/ 212 w 955"/>
                <a:gd name="T11" fmla="*/ 751 h 782"/>
                <a:gd name="T12" fmla="*/ 269 w 955"/>
                <a:gd name="T13" fmla="*/ 767 h 782"/>
                <a:gd name="T14" fmla="*/ 403 w 955"/>
                <a:gd name="T15" fmla="*/ 768 h 782"/>
                <a:gd name="T16" fmla="*/ 638 w 955"/>
                <a:gd name="T17" fmla="*/ 687 h 782"/>
                <a:gd name="T18" fmla="*/ 802 w 955"/>
                <a:gd name="T19" fmla="*/ 582 h 782"/>
                <a:gd name="T20" fmla="*/ 955 w 955"/>
                <a:gd name="T21" fmla="*/ 448 h 782"/>
                <a:gd name="T22" fmla="*/ 805 w 955"/>
                <a:gd name="T23" fmla="*/ 586 h 782"/>
                <a:gd name="T24" fmla="*/ 641 w 955"/>
                <a:gd name="T25" fmla="*/ 693 h 782"/>
                <a:gd name="T26" fmla="*/ 404 w 955"/>
                <a:gd name="T27" fmla="*/ 775 h 782"/>
                <a:gd name="T28" fmla="*/ 268 w 955"/>
                <a:gd name="T29" fmla="*/ 773 h 782"/>
                <a:gd name="T30" fmla="*/ 210 w 955"/>
                <a:gd name="T31" fmla="*/ 757 h 782"/>
                <a:gd name="T32" fmla="*/ 157 w 955"/>
                <a:gd name="T33" fmla="*/ 730 h 782"/>
                <a:gd name="T34" fmla="*/ 63 w 955"/>
                <a:gd name="T35" fmla="*/ 631 h 782"/>
                <a:gd name="T36" fmla="*/ 1 w 955"/>
                <a:gd name="T37" fmla="*/ 389 h 782"/>
                <a:gd name="T38" fmla="*/ 21 w 955"/>
                <a:gd name="T39" fmla="*/ 194 h 782"/>
                <a:gd name="T40" fmla="*/ 82 w 955"/>
                <a:gd name="T41" fmla="*/ 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5" h="782">
                  <a:moveTo>
                    <a:pt x="82" y="0"/>
                  </a:moveTo>
                  <a:cubicBezTo>
                    <a:pt x="68" y="36"/>
                    <a:pt x="42" y="115"/>
                    <a:pt x="26" y="195"/>
                  </a:cubicBezTo>
                  <a:cubicBezTo>
                    <a:pt x="10" y="275"/>
                    <a:pt x="7" y="355"/>
                    <a:pt x="8" y="389"/>
                  </a:cubicBezTo>
                  <a:cubicBezTo>
                    <a:pt x="8" y="425"/>
                    <a:pt x="15" y="540"/>
                    <a:pt x="69" y="628"/>
                  </a:cubicBezTo>
                  <a:cubicBezTo>
                    <a:pt x="94" y="671"/>
                    <a:pt x="130" y="705"/>
                    <a:pt x="160" y="724"/>
                  </a:cubicBezTo>
                  <a:cubicBezTo>
                    <a:pt x="190" y="743"/>
                    <a:pt x="213" y="750"/>
                    <a:pt x="212" y="751"/>
                  </a:cubicBezTo>
                  <a:cubicBezTo>
                    <a:pt x="213" y="750"/>
                    <a:pt x="234" y="760"/>
                    <a:pt x="269" y="767"/>
                  </a:cubicBezTo>
                  <a:cubicBezTo>
                    <a:pt x="304" y="773"/>
                    <a:pt x="353" y="776"/>
                    <a:pt x="403" y="768"/>
                  </a:cubicBezTo>
                  <a:cubicBezTo>
                    <a:pt x="505" y="756"/>
                    <a:pt x="606" y="705"/>
                    <a:pt x="638" y="687"/>
                  </a:cubicBezTo>
                  <a:cubicBezTo>
                    <a:pt x="668" y="671"/>
                    <a:pt x="737" y="631"/>
                    <a:pt x="802" y="582"/>
                  </a:cubicBezTo>
                  <a:cubicBezTo>
                    <a:pt x="868" y="534"/>
                    <a:pt x="928" y="477"/>
                    <a:pt x="955" y="448"/>
                  </a:cubicBezTo>
                  <a:cubicBezTo>
                    <a:pt x="930" y="479"/>
                    <a:pt x="870" y="537"/>
                    <a:pt x="805" y="586"/>
                  </a:cubicBezTo>
                  <a:cubicBezTo>
                    <a:pt x="741" y="636"/>
                    <a:pt x="671" y="677"/>
                    <a:pt x="641" y="693"/>
                  </a:cubicBezTo>
                  <a:cubicBezTo>
                    <a:pt x="609" y="711"/>
                    <a:pt x="507" y="763"/>
                    <a:pt x="404" y="775"/>
                  </a:cubicBezTo>
                  <a:cubicBezTo>
                    <a:pt x="353" y="782"/>
                    <a:pt x="303" y="780"/>
                    <a:pt x="268" y="773"/>
                  </a:cubicBezTo>
                  <a:cubicBezTo>
                    <a:pt x="232" y="766"/>
                    <a:pt x="210" y="757"/>
                    <a:pt x="210" y="757"/>
                  </a:cubicBezTo>
                  <a:cubicBezTo>
                    <a:pt x="210" y="757"/>
                    <a:pt x="187" y="750"/>
                    <a:pt x="157" y="730"/>
                  </a:cubicBezTo>
                  <a:cubicBezTo>
                    <a:pt x="126" y="711"/>
                    <a:pt x="89" y="676"/>
                    <a:pt x="63" y="631"/>
                  </a:cubicBezTo>
                  <a:cubicBezTo>
                    <a:pt x="8" y="541"/>
                    <a:pt x="1" y="425"/>
                    <a:pt x="1" y="389"/>
                  </a:cubicBezTo>
                  <a:cubicBezTo>
                    <a:pt x="0" y="355"/>
                    <a:pt x="4" y="274"/>
                    <a:pt x="21" y="194"/>
                  </a:cubicBezTo>
                  <a:cubicBezTo>
                    <a:pt x="38" y="114"/>
                    <a:pt x="66" y="36"/>
                    <a:pt x="82" y="0"/>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28" name="Freeform 50"/>
            <p:cNvSpPr>
              <a:spLocks/>
            </p:cNvSpPr>
            <p:nvPr/>
          </p:nvSpPr>
          <p:spPr bwMode="auto">
            <a:xfrm>
              <a:off x="600076" y="4173948"/>
              <a:ext cx="3214687" cy="2598738"/>
            </a:xfrm>
            <a:custGeom>
              <a:avLst/>
              <a:gdLst>
                <a:gd name="T0" fmla="*/ 857 w 857"/>
                <a:gd name="T1" fmla="*/ 391 h 693"/>
                <a:gd name="T2" fmla="*/ 723 w 857"/>
                <a:gd name="T3" fmla="*/ 514 h 693"/>
                <a:gd name="T4" fmla="*/ 577 w 857"/>
                <a:gd name="T5" fmla="*/ 610 h 693"/>
                <a:gd name="T6" fmla="*/ 367 w 857"/>
                <a:gd name="T7" fmla="*/ 686 h 693"/>
                <a:gd name="T8" fmla="*/ 245 w 857"/>
                <a:gd name="T9" fmla="*/ 686 h 693"/>
                <a:gd name="T10" fmla="*/ 193 w 857"/>
                <a:gd name="T11" fmla="*/ 672 h 693"/>
                <a:gd name="T12" fmla="*/ 146 w 857"/>
                <a:gd name="T13" fmla="*/ 649 h 693"/>
                <a:gd name="T14" fmla="*/ 60 w 857"/>
                <a:gd name="T15" fmla="*/ 562 h 693"/>
                <a:gd name="T16" fmla="*/ 11 w 857"/>
                <a:gd name="T17" fmla="*/ 438 h 693"/>
                <a:gd name="T18" fmla="*/ 1 w 857"/>
                <a:gd name="T19" fmla="*/ 348 h 693"/>
                <a:gd name="T20" fmla="*/ 19 w 857"/>
                <a:gd name="T21" fmla="*/ 174 h 693"/>
                <a:gd name="T22" fmla="*/ 72 w 857"/>
                <a:gd name="T23" fmla="*/ 0 h 693"/>
                <a:gd name="T24" fmla="*/ 23 w 857"/>
                <a:gd name="T25" fmla="*/ 175 h 693"/>
                <a:gd name="T26" fmla="*/ 8 w 857"/>
                <a:gd name="T27" fmla="*/ 348 h 693"/>
                <a:gd name="T28" fmla="*/ 66 w 857"/>
                <a:gd name="T29" fmla="*/ 559 h 693"/>
                <a:gd name="T30" fmla="*/ 149 w 857"/>
                <a:gd name="T31" fmla="*/ 643 h 693"/>
                <a:gd name="T32" fmla="*/ 196 w 857"/>
                <a:gd name="T33" fmla="*/ 666 h 693"/>
                <a:gd name="T34" fmla="*/ 246 w 857"/>
                <a:gd name="T35" fmla="*/ 679 h 693"/>
                <a:gd name="T36" fmla="*/ 366 w 857"/>
                <a:gd name="T37" fmla="*/ 679 h 693"/>
                <a:gd name="T38" fmla="*/ 574 w 857"/>
                <a:gd name="T39" fmla="*/ 604 h 693"/>
                <a:gd name="T40" fmla="*/ 720 w 857"/>
                <a:gd name="T41" fmla="*/ 510 h 693"/>
                <a:gd name="T42" fmla="*/ 857 w 857"/>
                <a:gd name="T43" fmla="*/ 391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7" h="693">
                  <a:moveTo>
                    <a:pt x="857" y="391"/>
                  </a:moveTo>
                  <a:cubicBezTo>
                    <a:pt x="833" y="417"/>
                    <a:pt x="780" y="469"/>
                    <a:pt x="723" y="514"/>
                  </a:cubicBezTo>
                  <a:cubicBezTo>
                    <a:pt x="666" y="559"/>
                    <a:pt x="604" y="596"/>
                    <a:pt x="577" y="610"/>
                  </a:cubicBezTo>
                  <a:cubicBezTo>
                    <a:pt x="549" y="626"/>
                    <a:pt x="459" y="673"/>
                    <a:pt x="367" y="686"/>
                  </a:cubicBezTo>
                  <a:cubicBezTo>
                    <a:pt x="321" y="693"/>
                    <a:pt x="277" y="691"/>
                    <a:pt x="245" y="686"/>
                  </a:cubicBezTo>
                  <a:cubicBezTo>
                    <a:pt x="213" y="680"/>
                    <a:pt x="193" y="672"/>
                    <a:pt x="193" y="672"/>
                  </a:cubicBezTo>
                  <a:cubicBezTo>
                    <a:pt x="194" y="672"/>
                    <a:pt x="173" y="666"/>
                    <a:pt x="146" y="649"/>
                  </a:cubicBezTo>
                  <a:cubicBezTo>
                    <a:pt x="118" y="632"/>
                    <a:pt x="84" y="602"/>
                    <a:pt x="60" y="562"/>
                  </a:cubicBezTo>
                  <a:cubicBezTo>
                    <a:pt x="35" y="523"/>
                    <a:pt x="18" y="478"/>
                    <a:pt x="11" y="438"/>
                  </a:cubicBezTo>
                  <a:cubicBezTo>
                    <a:pt x="2" y="398"/>
                    <a:pt x="1" y="364"/>
                    <a:pt x="1" y="348"/>
                  </a:cubicBezTo>
                  <a:cubicBezTo>
                    <a:pt x="0" y="317"/>
                    <a:pt x="3" y="245"/>
                    <a:pt x="19" y="174"/>
                  </a:cubicBezTo>
                  <a:cubicBezTo>
                    <a:pt x="33" y="103"/>
                    <a:pt x="58" y="33"/>
                    <a:pt x="72" y="0"/>
                  </a:cubicBezTo>
                  <a:cubicBezTo>
                    <a:pt x="60" y="33"/>
                    <a:pt x="37" y="104"/>
                    <a:pt x="23" y="175"/>
                  </a:cubicBezTo>
                  <a:cubicBezTo>
                    <a:pt x="9" y="246"/>
                    <a:pt x="6" y="317"/>
                    <a:pt x="8" y="348"/>
                  </a:cubicBezTo>
                  <a:cubicBezTo>
                    <a:pt x="8" y="380"/>
                    <a:pt x="14" y="482"/>
                    <a:pt x="66" y="559"/>
                  </a:cubicBezTo>
                  <a:cubicBezTo>
                    <a:pt x="89" y="597"/>
                    <a:pt x="122" y="627"/>
                    <a:pt x="149" y="643"/>
                  </a:cubicBezTo>
                  <a:cubicBezTo>
                    <a:pt x="176" y="660"/>
                    <a:pt x="196" y="666"/>
                    <a:pt x="196" y="666"/>
                  </a:cubicBezTo>
                  <a:cubicBezTo>
                    <a:pt x="196" y="666"/>
                    <a:pt x="215" y="674"/>
                    <a:pt x="246" y="679"/>
                  </a:cubicBezTo>
                  <a:cubicBezTo>
                    <a:pt x="277" y="685"/>
                    <a:pt x="321" y="686"/>
                    <a:pt x="366" y="679"/>
                  </a:cubicBezTo>
                  <a:cubicBezTo>
                    <a:pt x="456" y="667"/>
                    <a:pt x="545" y="620"/>
                    <a:pt x="574" y="604"/>
                  </a:cubicBezTo>
                  <a:cubicBezTo>
                    <a:pt x="601" y="590"/>
                    <a:pt x="662" y="554"/>
                    <a:pt x="720" y="510"/>
                  </a:cubicBezTo>
                  <a:cubicBezTo>
                    <a:pt x="778" y="466"/>
                    <a:pt x="831" y="415"/>
                    <a:pt x="857" y="391"/>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29" name="Freeform 48"/>
            <p:cNvSpPr>
              <a:spLocks/>
            </p:cNvSpPr>
            <p:nvPr/>
          </p:nvSpPr>
          <p:spPr bwMode="auto">
            <a:xfrm>
              <a:off x="3963989" y="5894798"/>
              <a:ext cx="1681162" cy="1076325"/>
            </a:xfrm>
            <a:custGeom>
              <a:avLst/>
              <a:gdLst>
                <a:gd name="T0" fmla="*/ 0 w 448"/>
                <a:gd name="T1" fmla="*/ 0 h 287"/>
                <a:gd name="T2" fmla="*/ 108 w 448"/>
                <a:gd name="T3" fmla="*/ 65 h 287"/>
                <a:gd name="T4" fmla="*/ 226 w 448"/>
                <a:gd name="T5" fmla="*/ 140 h 287"/>
                <a:gd name="T6" fmla="*/ 344 w 448"/>
                <a:gd name="T7" fmla="*/ 216 h 287"/>
                <a:gd name="T8" fmla="*/ 448 w 448"/>
                <a:gd name="T9" fmla="*/ 287 h 287"/>
                <a:gd name="T10" fmla="*/ 341 w 448"/>
                <a:gd name="T11" fmla="*/ 222 h 287"/>
                <a:gd name="T12" fmla="*/ 223 w 448"/>
                <a:gd name="T13" fmla="*/ 147 h 287"/>
                <a:gd name="T14" fmla="*/ 104 w 448"/>
                <a:gd name="T15" fmla="*/ 71 h 287"/>
                <a:gd name="T16" fmla="*/ 0 w 448"/>
                <a:gd name="T1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8" h="287">
                  <a:moveTo>
                    <a:pt x="0" y="0"/>
                  </a:moveTo>
                  <a:cubicBezTo>
                    <a:pt x="23" y="11"/>
                    <a:pt x="90" y="53"/>
                    <a:pt x="108" y="65"/>
                  </a:cubicBezTo>
                  <a:cubicBezTo>
                    <a:pt x="128" y="77"/>
                    <a:pt x="226" y="140"/>
                    <a:pt x="226" y="140"/>
                  </a:cubicBezTo>
                  <a:cubicBezTo>
                    <a:pt x="226" y="140"/>
                    <a:pt x="325" y="203"/>
                    <a:pt x="344" y="216"/>
                  </a:cubicBezTo>
                  <a:cubicBezTo>
                    <a:pt x="363" y="227"/>
                    <a:pt x="429" y="271"/>
                    <a:pt x="448" y="287"/>
                  </a:cubicBezTo>
                  <a:cubicBezTo>
                    <a:pt x="426" y="276"/>
                    <a:pt x="359" y="234"/>
                    <a:pt x="341" y="222"/>
                  </a:cubicBezTo>
                  <a:cubicBezTo>
                    <a:pt x="321" y="210"/>
                    <a:pt x="223" y="147"/>
                    <a:pt x="223" y="147"/>
                  </a:cubicBezTo>
                  <a:cubicBezTo>
                    <a:pt x="223" y="147"/>
                    <a:pt x="124" y="84"/>
                    <a:pt x="104" y="71"/>
                  </a:cubicBezTo>
                  <a:cubicBezTo>
                    <a:pt x="86" y="60"/>
                    <a:pt x="19" y="16"/>
                    <a:pt x="0" y="0"/>
                  </a:cubicBez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grpSp>
      <p:grpSp>
        <p:nvGrpSpPr>
          <p:cNvPr id="42" name="Group 61"/>
          <p:cNvGrpSpPr>
            <a:grpSpLocks noChangeAspect="1"/>
          </p:cNvGrpSpPr>
          <p:nvPr/>
        </p:nvGrpSpPr>
        <p:grpSpPr bwMode="auto">
          <a:xfrm>
            <a:off x="7832728" y="4307887"/>
            <a:ext cx="2467728" cy="1339468"/>
            <a:chOff x="3889" y="916"/>
            <a:chExt cx="860" cy="562"/>
          </a:xfrm>
        </p:grpSpPr>
        <p:sp>
          <p:nvSpPr>
            <p:cNvPr id="43" name="Rectangle 62"/>
            <p:cNvSpPr>
              <a:spLocks noChangeArrowheads="1"/>
            </p:cNvSpPr>
            <p:nvPr/>
          </p:nvSpPr>
          <p:spPr bwMode="auto">
            <a:xfrm>
              <a:off x="3976" y="1203"/>
              <a:ext cx="771" cy="275"/>
            </a:xfrm>
            <a:prstGeom prst="rect">
              <a:avLst/>
            </a:prstGeom>
            <a:solidFill>
              <a:sysClr val="window" lastClr="FFFFFF">
                <a:alpha val="65000"/>
              </a:sysClr>
            </a:solidFill>
            <a:ln w="9525">
              <a:gradFill flip="none" rotWithShape="1">
                <a:gsLst>
                  <a:gs pos="0">
                    <a:srgbClr val="C85600"/>
                  </a:gs>
                  <a:gs pos="50000">
                    <a:srgbClr val="FF7711"/>
                  </a:gs>
                  <a:gs pos="100000">
                    <a:srgbClr val="CC5700"/>
                  </a:gs>
                </a:gsLst>
                <a:lin ang="2700000" scaled="1"/>
                <a:tileRect/>
              </a:gra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44" name="Freeform 63"/>
            <p:cNvSpPr>
              <a:spLocks/>
            </p:cNvSpPr>
            <p:nvPr/>
          </p:nvSpPr>
          <p:spPr bwMode="auto">
            <a:xfrm rot="17266268">
              <a:off x="3775" y="1030"/>
              <a:ext cx="303" cy="75"/>
            </a:xfrm>
            <a:custGeom>
              <a:avLst/>
              <a:gdLst>
                <a:gd name="T0" fmla="*/ 14 w 42"/>
                <a:gd name="T1" fmla="*/ 0 h 15"/>
                <a:gd name="T2" fmla="*/ 0 w 42"/>
                <a:gd name="T3" fmla="*/ 15 h 15"/>
                <a:gd name="T4" fmla="*/ 42 w 42"/>
                <a:gd name="T5" fmla="*/ 0 h 15"/>
                <a:gd name="T6" fmla="*/ 14 w 42"/>
                <a:gd name="T7" fmla="*/ 0 h 15"/>
              </a:gdLst>
              <a:ahLst/>
              <a:cxnLst>
                <a:cxn ang="0">
                  <a:pos x="T0" y="T1"/>
                </a:cxn>
                <a:cxn ang="0">
                  <a:pos x="T2" y="T3"/>
                </a:cxn>
                <a:cxn ang="0">
                  <a:pos x="T4" y="T5"/>
                </a:cxn>
                <a:cxn ang="0">
                  <a:pos x="T6" y="T7"/>
                </a:cxn>
              </a:cxnLst>
              <a:rect l="0" t="0" r="r" b="b"/>
              <a:pathLst>
                <a:path w="42" h="15">
                  <a:moveTo>
                    <a:pt x="14" y="0"/>
                  </a:moveTo>
                  <a:cubicBezTo>
                    <a:pt x="12" y="0"/>
                    <a:pt x="0" y="15"/>
                    <a:pt x="0" y="15"/>
                  </a:cubicBezTo>
                  <a:cubicBezTo>
                    <a:pt x="42" y="0"/>
                    <a:pt x="42" y="0"/>
                    <a:pt x="42" y="0"/>
                  </a:cubicBezTo>
                  <a:lnTo>
                    <a:pt x="14" y="0"/>
                  </a:lnTo>
                  <a:close/>
                </a:path>
              </a:pathLst>
            </a:custGeom>
            <a:gradFill flip="none" rotWithShape="1">
              <a:gsLst>
                <a:gs pos="55000">
                  <a:srgbClr val="EA6400"/>
                </a:gs>
                <a:gs pos="100000">
                  <a:srgbClr val="FF9443"/>
                </a:gs>
                <a:gs pos="0">
                  <a:srgbClr val="5B1D01"/>
                </a:gs>
                <a:gs pos="76000">
                  <a:srgbClr val="FF7711"/>
                </a:gs>
              </a:gsLst>
              <a:lin ang="81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sp>
          <p:nvSpPr>
            <p:cNvPr id="45" name="Freeform 64"/>
            <p:cNvSpPr>
              <a:spLocks/>
            </p:cNvSpPr>
            <p:nvPr/>
          </p:nvSpPr>
          <p:spPr bwMode="auto">
            <a:xfrm flipH="1">
              <a:off x="3974" y="971"/>
              <a:ext cx="775" cy="222"/>
            </a:xfrm>
            <a:custGeom>
              <a:avLst/>
              <a:gdLst>
                <a:gd name="T0" fmla="*/ 750 w 858"/>
                <a:gd name="T1" fmla="*/ 0 h 108"/>
                <a:gd name="T2" fmla="*/ 0 w 858"/>
                <a:gd name="T3" fmla="*/ 0 h 108"/>
                <a:gd name="T4" fmla="*/ 0 w 858"/>
                <a:gd name="T5" fmla="*/ 108 h 108"/>
                <a:gd name="T6" fmla="*/ 858 w 858"/>
                <a:gd name="T7" fmla="*/ 108 h 108"/>
                <a:gd name="T8" fmla="*/ 750 w 858"/>
                <a:gd name="T9" fmla="*/ 0 h 108"/>
              </a:gdLst>
              <a:ahLst/>
              <a:cxnLst>
                <a:cxn ang="0">
                  <a:pos x="T0" y="T1"/>
                </a:cxn>
                <a:cxn ang="0">
                  <a:pos x="T2" y="T3"/>
                </a:cxn>
                <a:cxn ang="0">
                  <a:pos x="T4" y="T5"/>
                </a:cxn>
                <a:cxn ang="0">
                  <a:pos x="T6" y="T7"/>
                </a:cxn>
                <a:cxn ang="0">
                  <a:pos x="T8" y="T9"/>
                </a:cxn>
              </a:cxnLst>
              <a:rect l="0" t="0" r="r" b="b"/>
              <a:pathLst>
                <a:path w="858" h="108">
                  <a:moveTo>
                    <a:pt x="750" y="0"/>
                  </a:moveTo>
                  <a:lnTo>
                    <a:pt x="0" y="0"/>
                  </a:lnTo>
                  <a:lnTo>
                    <a:pt x="0" y="108"/>
                  </a:lnTo>
                  <a:lnTo>
                    <a:pt x="858" y="108"/>
                  </a:lnTo>
                  <a:lnTo>
                    <a:pt x="750" y="0"/>
                  </a:lnTo>
                  <a:close/>
                </a:path>
              </a:pathLst>
            </a:custGeom>
            <a:gradFill flip="none" rotWithShape="1">
              <a:gsLst>
                <a:gs pos="55000">
                  <a:srgbClr val="EA6400"/>
                </a:gs>
                <a:gs pos="100000">
                  <a:srgbClr val="FF9443"/>
                </a:gs>
                <a:gs pos="0">
                  <a:srgbClr val="5B1D01"/>
                </a:gs>
                <a:gs pos="76000">
                  <a:srgbClr val="FF7711"/>
                </a:gs>
              </a:gsLst>
              <a:lin ang="81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endParaRPr>
            </a:p>
          </p:txBody>
        </p:sp>
      </p:grpSp>
      <p:grpSp>
        <p:nvGrpSpPr>
          <p:cNvPr id="46" name="Group 61"/>
          <p:cNvGrpSpPr>
            <a:grpSpLocks noChangeAspect="1"/>
          </p:cNvGrpSpPr>
          <p:nvPr/>
        </p:nvGrpSpPr>
        <p:grpSpPr bwMode="auto">
          <a:xfrm flipV="1">
            <a:off x="1822205" y="5283376"/>
            <a:ext cx="2173331" cy="962287"/>
            <a:chOff x="3976" y="1375"/>
            <a:chExt cx="969" cy="585"/>
          </a:xfrm>
        </p:grpSpPr>
        <p:sp>
          <p:nvSpPr>
            <p:cNvPr id="47" name="Rectangle 62"/>
            <p:cNvSpPr>
              <a:spLocks noChangeArrowheads="1"/>
            </p:cNvSpPr>
            <p:nvPr/>
          </p:nvSpPr>
          <p:spPr bwMode="auto">
            <a:xfrm>
              <a:off x="3976" y="1375"/>
              <a:ext cx="858" cy="331"/>
            </a:xfrm>
            <a:prstGeom prst="rect">
              <a:avLst/>
            </a:prstGeom>
            <a:solidFill>
              <a:sysClr val="window" lastClr="FFFFFF">
                <a:alpha val="65000"/>
              </a:sysClr>
            </a:solidFill>
            <a:ln w="9525">
              <a:gradFill flip="none" rotWithShape="1">
                <a:gsLst>
                  <a:gs pos="0">
                    <a:srgbClr val="006B96"/>
                  </a:gs>
                  <a:gs pos="50000">
                    <a:srgbClr val="0083B8"/>
                  </a:gs>
                  <a:gs pos="100000">
                    <a:srgbClr val="006892"/>
                  </a:gs>
                </a:gsLst>
                <a:lin ang="2700000" scaled="1"/>
                <a:tileRect/>
              </a:gra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endParaRPr>
            </a:p>
          </p:txBody>
        </p:sp>
        <p:sp>
          <p:nvSpPr>
            <p:cNvPr id="48" name="Freeform 63"/>
            <p:cNvSpPr>
              <a:spLocks/>
            </p:cNvSpPr>
            <p:nvPr/>
          </p:nvSpPr>
          <p:spPr bwMode="auto">
            <a:xfrm rot="6971207">
              <a:off x="4774" y="1789"/>
              <a:ext cx="252" cy="90"/>
            </a:xfrm>
            <a:custGeom>
              <a:avLst/>
              <a:gdLst>
                <a:gd name="T0" fmla="*/ 14 w 42"/>
                <a:gd name="T1" fmla="*/ 0 h 15"/>
                <a:gd name="T2" fmla="*/ 0 w 42"/>
                <a:gd name="T3" fmla="*/ 15 h 15"/>
                <a:gd name="T4" fmla="*/ 42 w 42"/>
                <a:gd name="T5" fmla="*/ 0 h 15"/>
                <a:gd name="T6" fmla="*/ 14 w 42"/>
                <a:gd name="T7" fmla="*/ 0 h 15"/>
              </a:gdLst>
              <a:ahLst/>
              <a:cxnLst>
                <a:cxn ang="0">
                  <a:pos x="T0" y="T1"/>
                </a:cxn>
                <a:cxn ang="0">
                  <a:pos x="T2" y="T3"/>
                </a:cxn>
                <a:cxn ang="0">
                  <a:pos x="T4" y="T5"/>
                </a:cxn>
                <a:cxn ang="0">
                  <a:pos x="T6" y="T7"/>
                </a:cxn>
              </a:cxnLst>
              <a:rect l="0" t="0" r="r" b="b"/>
              <a:pathLst>
                <a:path w="42" h="15">
                  <a:moveTo>
                    <a:pt x="14" y="0"/>
                  </a:moveTo>
                  <a:cubicBezTo>
                    <a:pt x="12" y="0"/>
                    <a:pt x="0" y="15"/>
                    <a:pt x="0" y="15"/>
                  </a:cubicBezTo>
                  <a:cubicBezTo>
                    <a:pt x="42" y="0"/>
                    <a:pt x="42" y="0"/>
                    <a:pt x="42" y="0"/>
                  </a:cubicBezTo>
                  <a:lnTo>
                    <a:pt x="14" y="0"/>
                  </a:lnTo>
                  <a:close/>
                </a:path>
              </a:pathLst>
            </a:custGeom>
            <a:gradFill flip="none" rotWithShape="1">
              <a:gsLst>
                <a:gs pos="0">
                  <a:srgbClr val="005070"/>
                </a:gs>
                <a:gs pos="34000">
                  <a:srgbClr val="005070"/>
                </a:gs>
                <a:gs pos="100000">
                  <a:srgbClr val="00B0F0">
                    <a:shade val="100000"/>
                    <a:satMod val="115000"/>
                  </a:srgbClr>
                </a:gs>
              </a:gsLst>
              <a:lin ang="108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a:endParaRPr>
            </a:p>
          </p:txBody>
        </p:sp>
        <p:sp>
          <p:nvSpPr>
            <p:cNvPr id="49" name="Freeform 64"/>
            <p:cNvSpPr>
              <a:spLocks/>
            </p:cNvSpPr>
            <p:nvPr/>
          </p:nvSpPr>
          <p:spPr bwMode="auto">
            <a:xfrm flipV="1">
              <a:off x="3976" y="1706"/>
              <a:ext cx="858" cy="222"/>
            </a:xfrm>
            <a:custGeom>
              <a:avLst/>
              <a:gdLst>
                <a:gd name="T0" fmla="*/ 750 w 858"/>
                <a:gd name="T1" fmla="*/ 0 h 108"/>
                <a:gd name="T2" fmla="*/ 0 w 858"/>
                <a:gd name="T3" fmla="*/ 0 h 108"/>
                <a:gd name="T4" fmla="*/ 0 w 858"/>
                <a:gd name="T5" fmla="*/ 108 h 108"/>
                <a:gd name="T6" fmla="*/ 858 w 858"/>
                <a:gd name="T7" fmla="*/ 108 h 108"/>
                <a:gd name="T8" fmla="*/ 750 w 858"/>
                <a:gd name="T9" fmla="*/ 0 h 108"/>
              </a:gdLst>
              <a:ahLst/>
              <a:cxnLst>
                <a:cxn ang="0">
                  <a:pos x="T0" y="T1"/>
                </a:cxn>
                <a:cxn ang="0">
                  <a:pos x="T2" y="T3"/>
                </a:cxn>
                <a:cxn ang="0">
                  <a:pos x="T4" y="T5"/>
                </a:cxn>
                <a:cxn ang="0">
                  <a:pos x="T6" y="T7"/>
                </a:cxn>
                <a:cxn ang="0">
                  <a:pos x="T8" y="T9"/>
                </a:cxn>
              </a:cxnLst>
              <a:rect l="0" t="0" r="r" b="b"/>
              <a:pathLst>
                <a:path w="858" h="108">
                  <a:moveTo>
                    <a:pt x="750" y="0"/>
                  </a:moveTo>
                  <a:lnTo>
                    <a:pt x="0" y="0"/>
                  </a:lnTo>
                  <a:lnTo>
                    <a:pt x="0" y="108"/>
                  </a:lnTo>
                  <a:lnTo>
                    <a:pt x="858" y="108"/>
                  </a:lnTo>
                  <a:lnTo>
                    <a:pt x="750" y="0"/>
                  </a:lnTo>
                  <a:close/>
                </a:path>
              </a:pathLst>
            </a:custGeom>
            <a:gradFill flip="none" rotWithShape="1">
              <a:gsLst>
                <a:gs pos="0">
                  <a:srgbClr val="005070"/>
                </a:gs>
                <a:gs pos="34000">
                  <a:srgbClr val="005070"/>
                </a:gs>
                <a:gs pos="100000">
                  <a:srgbClr val="00B0F0">
                    <a:shade val="100000"/>
                    <a:satMod val="115000"/>
                  </a:srgbClr>
                </a:gs>
              </a:gsLst>
              <a:lin ang="18900000" scaled="1"/>
              <a:tileRect/>
            </a:gradFill>
            <a:ln w="63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libri"/>
                <a:ea typeface="宋体"/>
              </a:endParaRPr>
            </a:p>
          </p:txBody>
        </p:sp>
      </p:grpSp>
      <p:sp>
        <p:nvSpPr>
          <p:cNvPr id="50" name="TextBox 11"/>
          <p:cNvSpPr txBox="1">
            <a:spLocks noChangeArrowheads="1"/>
          </p:cNvSpPr>
          <p:nvPr/>
        </p:nvSpPr>
        <p:spPr bwMode="auto">
          <a:xfrm>
            <a:off x="8153033" y="4511922"/>
            <a:ext cx="2045159" cy="430887"/>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ru-RU" altLang="zh-CN" sz="1100" b="1" kern="0" dirty="0">
                <a:solidFill>
                  <a:prstClr val="white"/>
                </a:solidFill>
                <a:latin typeface="微软雅黑" pitchFamily="34" charset="-122"/>
                <a:ea typeface="微软雅黑" pitchFamily="34" charset="-122"/>
              </a:rPr>
              <a:t>Педагогических специальностей</a:t>
            </a:r>
            <a:r>
              <a:rPr lang="zh-CN" altLang="en-US" sz="1100" b="1" kern="0" dirty="0">
                <a:solidFill>
                  <a:prstClr val="white"/>
                </a:solidFill>
                <a:latin typeface="微软雅黑" pitchFamily="34" charset="-122"/>
                <a:ea typeface="微软雅黑" pitchFamily="34" charset="-122"/>
              </a:rPr>
              <a:t>    </a:t>
            </a:r>
            <a:endParaRPr lang="en-US" altLang="zh-CN" sz="1100" b="1" kern="0" dirty="0">
              <a:solidFill>
                <a:prstClr val="white"/>
              </a:solidFill>
              <a:latin typeface="微软雅黑" pitchFamily="34" charset="-122"/>
              <a:ea typeface="微软雅黑" pitchFamily="34" charset="-122"/>
            </a:endParaRPr>
          </a:p>
        </p:txBody>
      </p:sp>
      <p:sp>
        <p:nvSpPr>
          <p:cNvPr id="51" name="TextBox 11"/>
          <p:cNvSpPr txBox="1">
            <a:spLocks noChangeArrowheads="1"/>
          </p:cNvSpPr>
          <p:nvPr/>
        </p:nvSpPr>
        <p:spPr bwMode="auto">
          <a:xfrm flipH="1">
            <a:off x="1882942" y="5135126"/>
            <a:ext cx="1626091" cy="769441"/>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fontAlgn="auto" hangingPunct="1">
              <a:spcBef>
                <a:spcPts val="0"/>
              </a:spcBef>
              <a:spcAft>
                <a:spcPts val="0"/>
              </a:spcAft>
              <a:defRPr/>
            </a:pPr>
            <a:r>
              <a:rPr lang="zh-CN" altLang="en-US" sz="1100" b="1" kern="0" dirty="0">
                <a:solidFill>
                  <a:prstClr val="white"/>
                </a:solidFill>
                <a:latin typeface="微软雅黑" pitchFamily="34" charset="-122"/>
                <a:ea typeface="微软雅黑" pitchFamily="34" charset="-122"/>
              </a:rPr>
              <a:t>   </a:t>
            </a:r>
            <a:r>
              <a:rPr lang="ru-RU" altLang="zh-CN" sz="1100" b="1" kern="0" dirty="0">
                <a:solidFill>
                  <a:prstClr val="white"/>
                </a:solidFill>
                <a:latin typeface="微软雅黑" pitchFamily="34" charset="-122"/>
                <a:ea typeface="微软雅黑" pitchFamily="34" charset="-122"/>
              </a:rPr>
              <a:t>Непедагогических специальностей</a:t>
            </a:r>
          </a:p>
          <a:p>
            <a:pPr algn="ctr" eaLnBrk="1" fontAlgn="auto" hangingPunct="1">
              <a:spcBef>
                <a:spcPts val="0"/>
              </a:spcBef>
              <a:spcAft>
                <a:spcPts val="0"/>
              </a:spcAft>
              <a:defRPr/>
            </a:pPr>
            <a:endParaRPr lang="en-US" altLang="zh-CN" sz="1100" b="1" kern="0" dirty="0">
              <a:solidFill>
                <a:prstClr val="white"/>
              </a:solidFill>
              <a:latin typeface="微软雅黑" pitchFamily="34" charset="-122"/>
              <a:ea typeface="微软雅黑" pitchFamily="34" charset="-122"/>
            </a:endParaRPr>
          </a:p>
        </p:txBody>
      </p:sp>
      <p:sp>
        <p:nvSpPr>
          <p:cNvPr id="52" name="TextBox 11"/>
          <p:cNvSpPr txBox="1">
            <a:spLocks noChangeArrowheads="1"/>
          </p:cNvSpPr>
          <p:nvPr/>
        </p:nvSpPr>
        <p:spPr bwMode="auto">
          <a:xfrm flipH="1">
            <a:off x="8466470" y="5140860"/>
            <a:ext cx="2141832" cy="307777"/>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ru-RU" altLang="zh-CN" sz="1400" kern="0" dirty="0">
                <a:solidFill>
                  <a:prstClr val="black">
                    <a:lumMod val="50000"/>
                    <a:lumOff val="50000"/>
                  </a:prstClr>
                </a:solidFill>
                <a:latin typeface="微软雅黑" pitchFamily="34" charset="-122"/>
                <a:ea typeface="微软雅黑" pitchFamily="34" charset="-122"/>
              </a:rPr>
              <a:t>26 945,84 руб.</a:t>
            </a:r>
            <a:endParaRPr lang="en-US" altLang="zh-CN" sz="1400" kern="0" dirty="0">
              <a:solidFill>
                <a:prstClr val="black">
                  <a:lumMod val="50000"/>
                  <a:lumOff val="50000"/>
                </a:prstClr>
              </a:solidFill>
              <a:latin typeface="微软雅黑" pitchFamily="34" charset="-122"/>
              <a:ea typeface="微软雅黑" pitchFamily="34" charset="-122"/>
            </a:endParaRPr>
          </a:p>
        </p:txBody>
      </p:sp>
      <p:sp>
        <p:nvSpPr>
          <p:cNvPr id="53" name="TextBox 11"/>
          <p:cNvSpPr txBox="1">
            <a:spLocks noChangeArrowheads="1"/>
          </p:cNvSpPr>
          <p:nvPr/>
        </p:nvSpPr>
        <p:spPr bwMode="auto">
          <a:xfrm flipH="1">
            <a:off x="2008369" y="5861715"/>
            <a:ext cx="1627412" cy="307777"/>
          </a:xfrm>
          <a:prstGeom prst="rect">
            <a:avLst/>
          </a:prstGeom>
          <a:noFill/>
          <a:ln>
            <a:noFill/>
          </a:ln>
          <a:effec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spcBef>
                <a:spcPts val="0"/>
              </a:spcBef>
              <a:spcAft>
                <a:spcPts val="0"/>
              </a:spcAft>
              <a:defRPr/>
            </a:pPr>
            <a:r>
              <a:rPr lang="ru-RU" altLang="zh-CN" sz="1400" kern="0" dirty="0">
                <a:solidFill>
                  <a:prstClr val="black">
                    <a:lumMod val="50000"/>
                    <a:lumOff val="50000"/>
                  </a:prstClr>
                </a:solidFill>
                <a:latin typeface="微软雅黑" pitchFamily="34" charset="-122"/>
                <a:ea typeface="微软雅黑" pitchFamily="34" charset="-122"/>
              </a:rPr>
              <a:t>46 135,92 руб.</a:t>
            </a:r>
            <a:endParaRPr lang="en-US" altLang="zh-CN" sz="1400" kern="0" dirty="0">
              <a:solidFill>
                <a:prstClr val="black">
                  <a:lumMod val="50000"/>
                  <a:lumOff val="50000"/>
                </a:prstClr>
              </a:solidFill>
              <a:latin typeface="微软雅黑" pitchFamily="34" charset="-122"/>
              <a:ea typeface="微软雅黑" pitchFamily="34" charset="-122"/>
            </a:endParaRPr>
          </a:p>
        </p:txBody>
      </p:sp>
      <p:pic>
        <p:nvPicPr>
          <p:cNvPr id="54" name="Рисунок 53"/>
          <p:cNvPicPr>
            <a:picLocks noChangeAspect="1"/>
          </p:cNvPicPr>
          <p:nvPr/>
        </p:nvPicPr>
        <p:blipFill>
          <a:blip r:embed="rId4"/>
          <a:stretch>
            <a:fillRect/>
          </a:stretch>
        </p:blipFill>
        <p:spPr>
          <a:xfrm rot="1559598">
            <a:off x="10867773" y="187860"/>
            <a:ext cx="1397490" cy="513730"/>
          </a:xfrm>
          <a:prstGeom prst="rect">
            <a:avLst/>
          </a:prstGeom>
        </p:spPr>
      </p:pic>
    </p:spTree>
    <p:extLst>
      <p:ext uri="{BB962C8B-B14F-4D97-AF65-F5344CB8AC3E}">
        <p14:creationId xmlns:p14="http://schemas.microsoft.com/office/powerpoint/2010/main" val="22042045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1000" fill="hold"/>
                                        <p:tgtEl>
                                          <p:spTgt spid="42"/>
                                        </p:tgtEl>
                                        <p:attrNameLst>
                                          <p:attrName>ppt_w</p:attrName>
                                        </p:attrNameLst>
                                      </p:cBhvr>
                                      <p:tavLst>
                                        <p:tav tm="0">
                                          <p:val>
                                            <p:fltVal val="0"/>
                                          </p:val>
                                        </p:tav>
                                        <p:tav tm="100000">
                                          <p:val>
                                            <p:strVal val="#ppt_w"/>
                                          </p:val>
                                        </p:tav>
                                      </p:tavLst>
                                    </p:anim>
                                    <p:anim calcmode="lin" valueType="num">
                                      <p:cBhvr>
                                        <p:cTn id="43" dur="1000" fill="hold"/>
                                        <p:tgtEl>
                                          <p:spTgt spid="42"/>
                                        </p:tgtEl>
                                        <p:attrNameLst>
                                          <p:attrName>ppt_h</p:attrName>
                                        </p:attrNameLst>
                                      </p:cBhvr>
                                      <p:tavLst>
                                        <p:tav tm="0">
                                          <p:val>
                                            <p:fltVal val="0"/>
                                          </p:val>
                                        </p:tav>
                                        <p:tav tm="100000">
                                          <p:val>
                                            <p:strVal val="#ppt_h"/>
                                          </p:val>
                                        </p:tav>
                                      </p:tavLst>
                                    </p:anim>
                                    <p:anim calcmode="lin" valueType="num">
                                      <p:cBhvr>
                                        <p:cTn id="44" dur="1000" fill="hold"/>
                                        <p:tgtEl>
                                          <p:spTgt spid="42"/>
                                        </p:tgtEl>
                                        <p:attrNameLst>
                                          <p:attrName>style.rotation</p:attrName>
                                        </p:attrNameLst>
                                      </p:cBhvr>
                                      <p:tavLst>
                                        <p:tav tm="0">
                                          <p:val>
                                            <p:fltVal val="90"/>
                                          </p:val>
                                        </p:tav>
                                        <p:tav tm="100000">
                                          <p:val>
                                            <p:fltVal val="0"/>
                                          </p:val>
                                        </p:tav>
                                      </p:tavLst>
                                    </p:anim>
                                    <p:animEffect transition="in" filter="fade">
                                      <p:cBhvr>
                                        <p:cTn id="45" dur="1000"/>
                                        <p:tgtEl>
                                          <p:spTgt spid="42"/>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p:cTn id="48" dur="1000" fill="hold"/>
                                        <p:tgtEl>
                                          <p:spTgt spid="50"/>
                                        </p:tgtEl>
                                        <p:attrNameLst>
                                          <p:attrName>ppt_w</p:attrName>
                                        </p:attrNameLst>
                                      </p:cBhvr>
                                      <p:tavLst>
                                        <p:tav tm="0">
                                          <p:val>
                                            <p:fltVal val="0"/>
                                          </p:val>
                                        </p:tav>
                                        <p:tav tm="100000">
                                          <p:val>
                                            <p:strVal val="#ppt_w"/>
                                          </p:val>
                                        </p:tav>
                                      </p:tavLst>
                                    </p:anim>
                                    <p:anim calcmode="lin" valueType="num">
                                      <p:cBhvr>
                                        <p:cTn id="49" dur="1000" fill="hold"/>
                                        <p:tgtEl>
                                          <p:spTgt spid="50"/>
                                        </p:tgtEl>
                                        <p:attrNameLst>
                                          <p:attrName>ppt_h</p:attrName>
                                        </p:attrNameLst>
                                      </p:cBhvr>
                                      <p:tavLst>
                                        <p:tav tm="0">
                                          <p:val>
                                            <p:fltVal val="0"/>
                                          </p:val>
                                        </p:tav>
                                        <p:tav tm="100000">
                                          <p:val>
                                            <p:strVal val="#ppt_h"/>
                                          </p:val>
                                        </p:tav>
                                      </p:tavLst>
                                    </p:anim>
                                    <p:anim calcmode="lin" valueType="num">
                                      <p:cBhvr>
                                        <p:cTn id="50" dur="1000" fill="hold"/>
                                        <p:tgtEl>
                                          <p:spTgt spid="50"/>
                                        </p:tgtEl>
                                        <p:attrNameLst>
                                          <p:attrName>style.rotation</p:attrName>
                                        </p:attrNameLst>
                                      </p:cBhvr>
                                      <p:tavLst>
                                        <p:tav tm="0">
                                          <p:val>
                                            <p:fltVal val="90"/>
                                          </p:val>
                                        </p:tav>
                                        <p:tav tm="100000">
                                          <p:val>
                                            <p:fltVal val="0"/>
                                          </p:val>
                                        </p:tav>
                                      </p:tavLst>
                                    </p:anim>
                                    <p:animEffect transition="in" filter="fade">
                                      <p:cBhvr>
                                        <p:cTn id="51" dur="1000"/>
                                        <p:tgtEl>
                                          <p:spTgt spid="50"/>
                                        </p:tgtEl>
                                      </p:cBhvr>
                                    </p:animEffect>
                                  </p:childTnLst>
                                </p:cTn>
                              </p:par>
                              <p:par>
                                <p:cTn id="52" presetID="31" presetClass="entr" presetSubtype="0" fill="hold" grpId="0" nodeType="with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p:cTn id="54" dur="1000" fill="hold"/>
                                        <p:tgtEl>
                                          <p:spTgt spid="52"/>
                                        </p:tgtEl>
                                        <p:attrNameLst>
                                          <p:attrName>ppt_w</p:attrName>
                                        </p:attrNameLst>
                                      </p:cBhvr>
                                      <p:tavLst>
                                        <p:tav tm="0">
                                          <p:val>
                                            <p:fltVal val="0"/>
                                          </p:val>
                                        </p:tav>
                                        <p:tav tm="100000">
                                          <p:val>
                                            <p:strVal val="#ppt_w"/>
                                          </p:val>
                                        </p:tav>
                                      </p:tavLst>
                                    </p:anim>
                                    <p:anim calcmode="lin" valueType="num">
                                      <p:cBhvr>
                                        <p:cTn id="55" dur="1000" fill="hold"/>
                                        <p:tgtEl>
                                          <p:spTgt spid="52"/>
                                        </p:tgtEl>
                                        <p:attrNameLst>
                                          <p:attrName>ppt_h</p:attrName>
                                        </p:attrNameLst>
                                      </p:cBhvr>
                                      <p:tavLst>
                                        <p:tav tm="0">
                                          <p:val>
                                            <p:fltVal val="0"/>
                                          </p:val>
                                        </p:tav>
                                        <p:tav tm="100000">
                                          <p:val>
                                            <p:strVal val="#ppt_h"/>
                                          </p:val>
                                        </p:tav>
                                      </p:tavLst>
                                    </p:anim>
                                    <p:anim calcmode="lin" valueType="num">
                                      <p:cBhvr>
                                        <p:cTn id="56" dur="1000" fill="hold"/>
                                        <p:tgtEl>
                                          <p:spTgt spid="52"/>
                                        </p:tgtEl>
                                        <p:attrNameLst>
                                          <p:attrName>style.rotation</p:attrName>
                                        </p:attrNameLst>
                                      </p:cBhvr>
                                      <p:tavLst>
                                        <p:tav tm="0">
                                          <p:val>
                                            <p:fltVal val="90"/>
                                          </p:val>
                                        </p:tav>
                                        <p:tav tm="100000">
                                          <p:val>
                                            <p:fltVal val="0"/>
                                          </p:val>
                                        </p:tav>
                                      </p:tavLst>
                                    </p:anim>
                                    <p:animEffect transition="in" filter="fade">
                                      <p:cBhvr>
                                        <p:cTn id="57" dur="10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 calcmode="lin" valueType="num">
                                      <p:cBhvr>
                                        <p:cTn id="62" dur="1000" fill="hold"/>
                                        <p:tgtEl>
                                          <p:spTgt spid="51"/>
                                        </p:tgtEl>
                                        <p:attrNameLst>
                                          <p:attrName>ppt_w</p:attrName>
                                        </p:attrNameLst>
                                      </p:cBhvr>
                                      <p:tavLst>
                                        <p:tav tm="0">
                                          <p:val>
                                            <p:fltVal val="0"/>
                                          </p:val>
                                        </p:tav>
                                        <p:tav tm="100000">
                                          <p:val>
                                            <p:strVal val="#ppt_w"/>
                                          </p:val>
                                        </p:tav>
                                      </p:tavLst>
                                    </p:anim>
                                    <p:anim calcmode="lin" valueType="num">
                                      <p:cBhvr>
                                        <p:cTn id="63" dur="1000" fill="hold"/>
                                        <p:tgtEl>
                                          <p:spTgt spid="51"/>
                                        </p:tgtEl>
                                        <p:attrNameLst>
                                          <p:attrName>ppt_h</p:attrName>
                                        </p:attrNameLst>
                                      </p:cBhvr>
                                      <p:tavLst>
                                        <p:tav tm="0">
                                          <p:val>
                                            <p:fltVal val="0"/>
                                          </p:val>
                                        </p:tav>
                                        <p:tav tm="100000">
                                          <p:val>
                                            <p:strVal val="#ppt_h"/>
                                          </p:val>
                                        </p:tav>
                                      </p:tavLst>
                                    </p:anim>
                                    <p:anim calcmode="lin" valueType="num">
                                      <p:cBhvr>
                                        <p:cTn id="64" dur="1000" fill="hold"/>
                                        <p:tgtEl>
                                          <p:spTgt spid="51"/>
                                        </p:tgtEl>
                                        <p:attrNameLst>
                                          <p:attrName>style.rotation</p:attrName>
                                        </p:attrNameLst>
                                      </p:cBhvr>
                                      <p:tavLst>
                                        <p:tav tm="0">
                                          <p:val>
                                            <p:fltVal val="90"/>
                                          </p:val>
                                        </p:tav>
                                        <p:tav tm="100000">
                                          <p:val>
                                            <p:fltVal val="0"/>
                                          </p:val>
                                        </p:tav>
                                      </p:tavLst>
                                    </p:anim>
                                    <p:animEffect transition="in" filter="fade">
                                      <p:cBhvr>
                                        <p:cTn id="65" dur="1000"/>
                                        <p:tgtEl>
                                          <p:spTgt spid="51"/>
                                        </p:tgtEl>
                                      </p:cBhvr>
                                    </p:animEffect>
                                  </p:childTnLst>
                                </p:cTn>
                              </p:par>
                              <p:par>
                                <p:cTn id="66" presetID="31" presetClass="entr" presetSubtype="0" fill="hold" grpId="0" nodeType="withEffect">
                                  <p:stCondLst>
                                    <p:cond delay="0"/>
                                  </p:stCondLst>
                                  <p:childTnLst>
                                    <p:set>
                                      <p:cBhvr>
                                        <p:cTn id="67" dur="1" fill="hold">
                                          <p:stCondLst>
                                            <p:cond delay="0"/>
                                          </p:stCondLst>
                                        </p:cTn>
                                        <p:tgtEl>
                                          <p:spTgt spid="53"/>
                                        </p:tgtEl>
                                        <p:attrNameLst>
                                          <p:attrName>style.visibility</p:attrName>
                                        </p:attrNameLst>
                                      </p:cBhvr>
                                      <p:to>
                                        <p:strVal val="visible"/>
                                      </p:to>
                                    </p:set>
                                    <p:anim calcmode="lin" valueType="num">
                                      <p:cBhvr>
                                        <p:cTn id="68" dur="1000" fill="hold"/>
                                        <p:tgtEl>
                                          <p:spTgt spid="53"/>
                                        </p:tgtEl>
                                        <p:attrNameLst>
                                          <p:attrName>ppt_w</p:attrName>
                                        </p:attrNameLst>
                                      </p:cBhvr>
                                      <p:tavLst>
                                        <p:tav tm="0">
                                          <p:val>
                                            <p:fltVal val="0"/>
                                          </p:val>
                                        </p:tav>
                                        <p:tav tm="100000">
                                          <p:val>
                                            <p:strVal val="#ppt_w"/>
                                          </p:val>
                                        </p:tav>
                                      </p:tavLst>
                                    </p:anim>
                                    <p:anim calcmode="lin" valueType="num">
                                      <p:cBhvr>
                                        <p:cTn id="69" dur="1000" fill="hold"/>
                                        <p:tgtEl>
                                          <p:spTgt spid="53"/>
                                        </p:tgtEl>
                                        <p:attrNameLst>
                                          <p:attrName>ppt_h</p:attrName>
                                        </p:attrNameLst>
                                      </p:cBhvr>
                                      <p:tavLst>
                                        <p:tav tm="0">
                                          <p:val>
                                            <p:fltVal val="0"/>
                                          </p:val>
                                        </p:tav>
                                        <p:tav tm="100000">
                                          <p:val>
                                            <p:strVal val="#ppt_h"/>
                                          </p:val>
                                        </p:tav>
                                      </p:tavLst>
                                    </p:anim>
                                    <p:anim calcmode="lin" valueType="num">
                                      <p:cBhvr>
                                        <p:cTn id="70" dur="1000" fill="hold"/>
                                        <p:tgtEl>
                                          <p:spTgt spid="53"/>
                                        </p:tgtEl>
                                        <p:attrNameLst>
                                          <p:attrName>style.rotation</p:attrName>
                                        </p:attrNameLst>
                                      </p:cBhvr>
                                      <p:tavLst>
                                        <p:tav tm="0">
                                          <p:val>
                                            <p:fltVal val="90"/>
                                          </p:val>
                                        </p:tav>
                                        <p:tav tm="100000">
                                          <p:val>
                                            <p:fltVal val="0"/>
                                          </p:val>
                                        </p:tav>
                                      </p:tavLst>
                                    </p:anim>
                                    <p:animEffect transition="in" filter="fade">
                                      <p:cBhvr>
                                        <p:cTn id="71" dur="1000"/>
                                        <p:tgtEl>
                                          <p:spTgt spid="53"/>
                                        </p:tgtEl>
                                      </p:cBhvr>
                                    </p:animEffect>
                                  </p:childTnLst>
                                </p:cTn>
                              </p:par>
                              <p:par>
                                <p:cTn id="72" presetID="31" presetClass="entr" presetSubtype="0" fill="hold" nodeType="withEffect">
                                  <p:stCondLst>
                                    <p:cond delay="0"/>
                                  </p:stCondLst>
                                  <p:childTnLst>
                                    <p:set>
                                      <p:cBhvr>
                                        <p:cTn id="73" dur="1" fill="hold">
                                          <p:stCondLst>
                                            <p:cond delay="0"/>
                                          </p:stCondLst>
                                        </p:cTn>
                                        <p:tgtEl>
                                          <p:spTgt spid="46"/>
                                        </p:tgtEl>
                                        <p:attrNameLst>
                                          <p:attrName>style.visibility</p:attrName>
                                        </p:attrNameLst>
                                      </p:cBhvr>
                                      <p:to>
                                        <p:strVal val="visible"/>
                                      </p:to>
                                    </p:set>
                                    <p:anim calcmode="lin" valueType="num">
                                      <p:cBhvr>
                                        <p:cTn id="74" dur="1000" fill="hold"/>
                                        <p:tgtEl>
                                          <p:spTgt spid="46"/>
                                        </p:tgtEl>
                                        <p:attrNameLst>
                                          <p:attrName>ppt_w</p:attrName>
                                        </p:attrNameLst>
                                      </p:cBhvr>
                                      <p:tavLst>
                                        <p:tav tm="0">
                                          <p:val>
                                            <p:fltVal val="0"/>
                                          </p:val>
                                        </p:tav>
                                        <p:tav tm="100000">
                                          <p:val>
                                            <p:strVal val="#ppt_w"/>
                                          </p:val>
                                        </p:tav>
                                      </p:tavLst>
                                    </p:anim>
                                    <p:anim calcmode="lin" valueType="num">
                                      <p:cBhvr>
                                        <p:cTn id="75" dur="1000" fill="hold"/>
                                        <p:tgtEl>
                                          <p:spTgt spid="46"/>
                                        </p:tgtEl>
                                        <p:attrNameLst>
                                          <p:attrName>ppt_h</p:attrName>
                                        </p:attrNameLst>
                                      </p:cBhvr>
                                      <p:tavLst>
                                        <p:tav tm="0">
                                          <p:val>
                                            <p:fltVal val="0"/>
                                          </p:val>
                                        </p:tav>
                                        <p:tav tm="100000">
                                          <p:val>
                                            <p:strVal val="#ppt_h"/>
                                          </p:val>
                                        </p:tav>
                                      </p:tavLst>
                                    </p:anim>
                                    <p:anim calcmode="lin" valueType="num">
                                      <p:cBhvr>
                                        <p:cTn id="76" dur="1000" fill="hold"/>
                                        <p:tgtEl>
                                          <p:spTgt spid="46"/>
                                        </p:tgtEl>
                                        <p:attrNameLst>
                                          <p:attrName>style.rotation</p:attrName>
                                        </p:attrNameLst>
                                      </p:cBhvr>
                                      <p:tavLst>
                                        <p:tav tm="0">
                                          <p:val>
                                            <p:fltVal val="90"/>
                                          </p:val>
                                        </p:tav>
                                        <p:tav tm="100000">
                                          <p:val>
                                            <p:fltVal val="0"/>
                                          </p:val>
                                        </p:tav>
                                      </p:tavLst>
                                    </p:anim>
                                    <p:animEffect transition="in" filter="fade">
                                      <p:cBhvr>
                                        <p:cTn id="77"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50" grpId="0"/>
      <p:bldP spid="51" grpId="0"/>
      <p:bldP spid="52" grpId="0"/>
      <p:bldP spid="5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03305" y="49756"/>
            <a:ext cx="5497018" cy="369332"/>
          </a:xfrm>
          <a:prstGeom prst="rect">
            <a:avLst/>
          </a:prstGeom>
        </p:spPr>
        <p:txBody>
          <a:bodyPr wrap="none">
            <a:spAutoFit/>
          </a:bodyPr>
          <a:lstStyle/>
          <a:p>
            <a:r>
              <a:rPr lang="ru-RU" b="1" dirty="0">
                <a:latin typeface="Century Schoolbook" panose="02040604050505020304" pitchFamily="18" charset="0"/>
              </a:rPr>
              <a:t>Сведения о трудоустройстве выпускников </a:t>
            </a:r>
          </a:p>
        </p:txBody>
      </p:sp>
      <p:sp>
        <p:nvSpPr>
          <p:cNvPr id="3" name="Прямоугольник 2"/>
          <p:cNvSpPr/>
          <p:nvPr/>
        </p:nvSpPr>
        <p:spPr>
          <a:xfrm>
            <a:off x="727370" y="1048941"/>
            <a:ext cx="6638925" cy="4708981"/>
          </a:xfrm>
          <a:prstGeom prst="rect">
            <a:avLst/>
          </a:prstGeom>
        </p:spPr>
        <p:txBody>
          <a:bodyPr wrap="square">
            <a:spAutoFit/>
          </a:bodyPr>
          <a:lstStyle/>
          <a:p>
            <a:pPr marL="171450" indent="-171450">
              <a:buFont typeface="Arial" panose="020B0604020202020204" pitchFamily="34" charset="0"/>
              <a:buChar char="•"/>
            </a:pPr>
            <a:r>
              <a:rPr lang="ru-RU" sz="1200" dirty="0">
                <a:latin typeface="Century Schoolbook" panose="02040604050505020304" pitchFamily="18" charset="0"/>
              </a:rPr>
              <a:t>В целях организации работы по трудоустройству и сопровождению выпускников университета отделом профориентации и трудоустройства в 2022 году проводились мероприятия по эффективному содействию трудоустройству, адаптации к рынку труда и выстраиванию успешной карьеры студентов и выпускников ГГТУ.</a:t>
            </a:r>
          </a:p>
          <a:p>
            <a:pPr marL="171450" indent="-171450">
              <a:buFont typeface="Arial" panose="020B0604020202020204" pitchFamily="34" charset="0"/>
              <a:buChar char="•"/>
            </a:pPr>
            <a:r>
              <a:rPr lang="ru-RU" sz="1200" dirty="0">
                <a:latin typeface="Century Schoolbook" panose="02040604050505020304" pitchFamily="18" charset="0"/>
              </a:rPr>
              <a:t>В целях содействия трудоустройству в университете регулярно проводится анализ регионального рынка педагогического труда, работа по повышению конкурентоспособности молодых специалистов, выстраиванию партнерских отношений между университетом и его выпускниками, предоставлению информации и аналитических отчетов по проблемам трудоустройства и адаптации к рынку труда выпускников ГГТУ.</a:t>
            </a:r>
          </a:p>
          <a:p>
            <a:pPr marL="171450" indent="-171450">
              <a:buFont typeface="Arial" panose="020B0604020202020204" pitchFamily="34" charset="0"/>
              <a:buChar char="•"/>
            </a:pPr>
            <a:r>
              <a:rPr lang="ru-RU" sz="1200" dirty="0">
                <a:latin typeface="Century Schoolbook" panose="02040604050505020304" pitchFamily="18" charset="0"/>
              </a:rPr>
              <a:t>Из числа выпускников-бакалавров 2022 года процент занятости составляет 89,9%, в том числе: трудоустроено 72%, продолжают обучение в магистратуре 12,8%, призваны в ряды Вооруженных Сил 4,8%, находятся в отпуске по уходу за ребенком 5,1%. 100% выпускников магистратуры и </a:t>
            </a:r>
            <a:r>
              <a:rPr lang="ru-RU" sz="1200" dirty="0" err="1">
                <a:latin typeface="Century Schoolbook" panose="02040604050505020304" pitchFamily="18" charset="0"/>
              </a:rPr>
              <a:t>специалитета</a:t>
            </a:r>
            <a:r>
              <a:rPr lang="ru-RU" sz="1200" dirty="0">
                <a:latin typeface="Century Schoolbook" panose="02040604050505020304" pitchFamily="18" charset="0"/>
              </a:rPr>
              <a:t> трудоустроены по специальности. Трудоустройство выпускников, обучавшихся по программам среднего профессионального образования, составляет 74,5%.</a:t>
            </a:r>
          </a:p>
          <a:p>
            <a:pPr marL="171450" indent="-171450">
              <a:buFont typeface="Arial" panose="020B0604020202020204" pitchFamily="34" charset="0"/>
              <a:buChar char="•"/>
            </a:pPr>
            <a:r>
              <a:rPr lang="ru-RU" sz="1200" dirty="0">
                <a:latin typeface="Century Schoolbook" panose="02040604050505020304" pitchFamily="18" charset="0"/>
              </a:rPr>
              <a:t>В ГГТУ ежегодно организуются «Дни карьеры», «Ярмарки вакансий», </a:t>
            </a:r>
            <a:r>
              <a:rPr lang="ru-RU" sz="1200" dirty="0" err="1">
                <a:latin typeface="Century Schoolbook" panose="02040604050505020304" pitchFamily="18" charset="0"/>
              </a:rPr>
              <a:t>профориентационные</a:t>
            </a:r>
            <a:r>
              <a:rPr lang="ru-RU" sz="1200" dirty="0">
                <a:latin typeface="Century Schoolbook" panose="02040604050505020304" pitchFamily="18" charset="0"/>
              </a:rPr>
              <a:t> экскурсии на предприятия, встречи представителей предприятий и организаций со студентами. В ходе данных мероприятий представители кадровых служб предприятий проводят беседы со студентами, предлагают места для прохождения практик с возможностью последующего трудоустройства. </a:t>
            </a:r>
          </a:p>
          <a:p>
            <a:pPr marL="171450" indent="-171450">
              <a:buFont typeface="Arial" panose="020B0604020202020204" pitchFamily="34" charset="0"/>
              <a:buChar char="•"/>
            </a:pPr>
            <a:r>
              <a:rPr lang="ru-RU" sz="1200" dirty="0">
                <a:latin typeface="Century Schoolbook" panose="02040604050505020304" pitchFamily="18" charset="0"/>
              </a:rPr>
              <a:t>Страница «Выпускникам»: </a:t>
            </a:r>
            <a:r>
              <a:rPr lang="ru-RU" sz="1000" u="sng" dirty="0">
                <a:latin typeface="Century Schoolbook" panose="02040604050505020304" pitchFamily="18" charset="0"/>
                <a:hlinkClick r:id="rId2"/>
              </a:rPr>
              <a:t>https://www.ggtu.ru/index.php?option=com_content&amp;view=article&amp;id=545&amp;Itemid=203</a:t>
            </a:r>
            <a:endParaRPr lang="ru-RU" sz="1000" dirty="0">
              <a:latin typeface="Century Schoolbook" panose="02040604050505020304" pitchFamily="18" charset="0"/>
            </a:endParaRPr>
          </a:p>
          <a:p>
            <a:pPr marL="171450" indent="-171450">
              <a:buFont typeface="Arial" panose="020B0604020202020204" pitchFamily="34" charset="0"/>
              <a:buChar char="•"/>
            </a:pPr>
            <a:endParaRPr lang="ru-RU" sz="1200" dirty="0">
              <a:latin typeface="Century Schoolbook" panose="02040604050505020304" pitchFamily="18" charset="0"/>
            </a:endParaRPr>
          </a:p>
        </p:txBody>
      </p:sp>
      <p:sp>
        <p:nvSpPr>
          <p:cNvPr id="5" name="Прямоугольник 4"/>
          <p:cNvSpPr/>
          <p:nvPr/>
        </p:nvSpPr>
        <p:spPr>
          <a:xfrm>
            <a:off x="7786925" y="1596509"/>
            <a:ext cx="1914050" cy="369332"/>
          </a:xfrm>
          <a:prstGeom prst="rect">
            <a:avLst/>
          </a:prstGeom>
        </p:spPr>
        <p:txBody>
          <a:bodyPr wrap="none">
            <a:spAutoFit/>
          </a:bodyPr>
          <a:lstStyle/>
          <a:p>
            <a:r>
              <a:rPr lang="ru-RU" dirty="0">
                <a:latin typeface="Times New Roman" panose="02020603050405020304" pitchFamily="18" charset="0"/>
                <a:ea typeface="Times New Roman" panose="02020603050405020304" pitchFamily="18" charset="0"/>
              </a:rPr>
              <a:t>Трудоустройство </a:t>
            </a:r>
            <a:endParaRPr lang="ru-RU" dirty="0"/>
          </a:p>
        </p:txBody>
      </p:sp>
      <p:pic>
        <p:nvPicPr>
          <p:cNvPr id="6" name="Рисунок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43825" y="1634609"/>
            <a:ext cx="1194118" cy="298966"/>
          </a:xfrm>
          <a:prstGeom prst="rect">
            <a:avLst/>
          </a:prstGeom>
          <a:noFill/>
          <a:ln>
            <a:noFill/>
          </a:ln>
        </p:spPr>
      </p:pic>
      <p:pic>
        <p:nvPicPr>
          <p:cNvPr id="8" name="Рисунок 7">
            <a:hlinkClick r:id="rId4"/>
          </p:cNvPr>
          <p:cNvPicPr>
            <a:picLocks noChangeAspect="1"/>
          </p:cNvPicPr>
          <p:nvPr/>
        </p:nvPicPr>
        <p:blipFill>
          <a:blip r:embed="rId5"/>
          <a:stretch>
            <a:fillRect/>
          </a:stretch>
        </p:blipFill>
        <p:spPr>
          <a:xfrm>
            <a:off x="8234936" y="2133611"/>
            <a:ext cx="2603007" cy="2603007"/>
          </a:xfrm>
          <a:prstGeom prst="rect">
            <a:avLst/>
          </a:prstGeom>
        </p:spPr>
      </p:pic>
      <p:sp>
        <p:nvSpPr>
          <p:cNvPr id="9" name="Прямоугольник 8"/>
          <p:cNvSpPr/>
          <p:nvPr/>
        </p:nvSpPr>
        <p:spPr>
          <a:xfrm>
            <a:off x="8659420" y="4758623"/>
            <a:ext cx="1968809" cy="246221"/>
          </a:xfrm>
          <a:prstGeom prst="rect">
            <a:avLst/>
          </a:prstGeom>
        </p:spPr>
        <p:txBody>
          <a:bodyPr wrap="none">
            <a:spAutoFit/>
          </a:bodyPr>
          <a:lstStyle/>
          <a:p>
            <a:r>
              <a:rPr lang="en-US" sz="1000" dirty="0">
                <a:latin typeface="Century Schoolbook" panose="02040604050505020304" pitchFamily="18" charset="0"/>
                <a:hlinkClick r:id="rId4"/>
              </a:rPr>
              <a:t>https://vk.com/club212561223</a:t>
            </a:r>
            <a:r>
              <a:rPr lang="ru-RU" sz="1000" dirty="0">
                <a:latin typeface="Century Schoolbook" panose="02040604050505020304" pitchFamily="18" charset="0"/>
              </a:rPr>
              <a:t> </a:t>
            </a: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11" name="Рисунок 10"/>
          <p:cNvPicPr>
            <a:picLocks noChangeAspect="1"/>
          </p:cNvPicPr>
          <p:nvPr/>
        </p:nvPicPr>
        <p:blipFill>
          <a:blip r:embed="rId7"/>
          <a:stretch>
            <a:fillRect/>
          </a:stretch>
        </p:blipFill>
        <p:spPr>
          <a:xfrm rot="1559598">
            <a:off x="10867773" y="187860"/>
            <a:ext cx="1397490" cy="513730"/>
          </a:xfrm>
          <a:prstGeom prst="rect">
            <a:avLst/>
          </a:prstGeom>
        </p:spPr>
      </p:pic>
    </p:spTree>
    <p:extLst>
      <p:ext uri="{BB962C8B-B14F-4D97-AF65-F5344CB8AC3E}">
        <p14:creationId xmlns:p14="http://schemas.microsoft.com/office/powerpoint/2010/main" val="39953966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08300" y="11301"/>
            <a:ext cx="4084773" cy="369332"/>
          </a:xfrm>
          <a:prstGeom prst="rect">
            <a:avLst/>
          </a:prstGeom>
        </p:spPr>
        <p:txBody>
          <a:bodyPr wrap="none">
            <a:spAutoFit/>
          </a:bodyPr>
          <a:lstStyle/>
          <a:p>
            <a:r>
              <a:rPr lang="ru-RU" b="1" dirty="0">
                <a:latin typeface="Century Schoolbook" panose="02040604050505020304" pitchFamily="18" charset="0"/>
                <a:ea typeface="Times New Roman" panose="02020603050405020304" pitchFamily="18" charset="0"/>
              </a:rPr>
              <a:t>Материально-техническая база</a:t>
            </a:r>
            <a:endParaRPr lang="ru-RU" dirty="0">
              <a:latin typeface="Century Schoolbook" panose="02040604050505020304" pitchFamily="18" charset="0"/>
            </a:endParaRPr>
          </a:p>
        </p:txBody>
      </p:sp>
      <p:sp>
        <p:nvSpPr>
          <p:cNvPr id="4" name="Прямоугольник 3"/>
          <p:cNvSpPr/>
          <p:nvPr/>
        </p:nvSpPr>
        <p:spPr>
          <a:xfrm>
            <a:off x="1012808" y="872130"/>
            <a:ext cx="2752725" cy="1323439"/>
          </a:xfrm>
          <a:prstGeom prst="rect">
            <a:avLst/>
          </a:prstGeom>
        </p:spPr>
        <p:txBody>
          <a:bodyPr wrap="square">
            <a:spAutoFit/>
          </a:bodyPr>
          <a:lstStyle/>
          <a:p>
            <a:pPr marL="171450" indent="-171450">
              <a:spcAft>
                <a:spcPts val="0"/>
              </a:spcAft>
              <a:buFont typeface="Arial" panose="020B0604020202020204" pitchFamily="34" charset="0"/>
              <a:buChar char="•"/>
            </a:pPr>
            <a:r>
              <a:rPr lang="ru-RU" sz="1000" dirty="0">
                <a:latin typeface="Century Schoolbook" panose="02040604050505020304" pitchFamily="18" charset="0"/>
              </a:rPr>
              <a:t>На озелененных и благоустроенных территориях располагаются учебные корпуса, общежития, спортивные и тренажерные залы, студенческие столовые и буфеты, цветники, фонтан, агробиологическая станция, музей истории университета и зоологический музей.</a:t>
            </a:r>
          </a:p>
        </p:txBody>
      </p:sp>
      <p:sp>
        <p:nvSpPr>
          <p:cNvPr id="5" name="Прямоугольник 4"/>
          <p:cNvSpPr/>
          <p:nvPr/>
        </p:nvSpPr>
        <p:spPr>
          <a:xfrm>
            <a:off x="8316962" y="889970"/>
            <a:ext cx="3729315" cy="1477328"/>
          </a:xfrm>
          <a:prstGeom prst="rect">
            <a:avLst/>
          </a:prstGeom>
        </p:spPr>
        <p:txBody>
          <a:bodyPr wrap="square">
            <a:spAutoFit/>
          </a:bodyPr>
          <a:lstStyle/>
          <a:p>
            <a:pPr marL="171450" indent="-171450">
              <a:spcAft>
                <a:spcPts val="0"/>
              </a:spcAft>
              <a:buFont typeface="Arial" panose="020B0604020202020204" pitchFamily="34" charset="0"/>
              <a:buChar char="•"/>
            </a:pPr>
            <a:r>
              <a:rPr lang="ru-RU" sz="1000" dirty="0">
                <a:latin typeface="Century Schoolbook" panose="02040604050505020304" pitchFamily="18" charset="0"/>
              </a:rPr>
              <a:t>Общая площадь учебно-лабораторных зданий, используемых в учебном процессе, составляет 58 069,7 м2. Уже сейчас в соответствии с Федеральной программой «Развитие образования» </a:t>
            </a:r>
            <a:r>
              <a:rPr lang="ru-RU" sz="1000" b="1" dirty="0">
                <a:latin typeface="Century Schoolbook" panose="02040604050505020304" pitchFamily="18" charset="0"/>
              </a:rPr>
              <a:t>студенты ГГТУ обеспечены жилыми помещениями в общежитиях в полном объеме – на 100%.</a:t>
            </a:r>
            <a:r>
              <a:rPr lang="ru-RU" sz="1000" dirty="0">
                <a:latin typeface="Century Schoolbook" panose="02040604050505020304" pitchFamily="18" charset="0"/>
              </a:rPr>
              <a:t> Всего в 743 комнатах семи студенческих общежитий могут разместиться 1604 обучающихся. В общежитиях имеется доступ к сети Интернет.</a:t>
            </a:r>
          </a:p>
        </p:txBody>
      </p:sp>
      <p:sp>
        <p:nvSpPr>
          <p:cNvPr id="6" name="Прямоугольник 5"/>
          <p:cNvSpPr/>
          <p:nvPr/>
        </p:nvSpPr>
        <p:spPr>
          <a:xfrm>
            <a:off x="3984411" y="1013569"/>
            <a:ext cx="4332552" cy="1785104"/>
          </a:xfrm>
          <a:prstGeom prst="rect">
            <a:avLst/>
          </a:prstGeom>
        </p:spPr>
        <p:txBody>
          <a:bodyPr wrap="square">
            <a:spAutoFit/>
          </a:bodyPr>
          <a:lstStyle/>
          <a:p>
            <a:pPr marL="285750" indent="-285750">
              <a:spcAft>
                <a:spcPts val="0"/>
              </a:spcAft>
              <a:buFont typeface="Arial" panose="020B0604020202020204" pitchFamily="34" charset="0"/>
              <a:buChar char="•"/>
            </a:pPr>
            <a:r>
              <a:rPr lang="ru-RU" sz="1000" dirty="0">
                <a:latin typeface="Century Schoolbook" panose="02040604050505020304" pitchFamily="18" charset="0"/>
              </a:rPr>
              <a:t>В структуру ГГТУ входит:</a:t>
            </a:r>
          </a:p>
          <a:p>
            <a:pPr marL="171450" indent="-171450">
              <a:spcAft>
                <a:spcPts val="0"/>
              </a:spcAft>
              <a:buFont typeface="Century Schoolbook" panose="02040604050505020304" pitchFamily="18" charset="0"/>
              <a:buChar char="−"/>
            </a:pPr>
            <a:r>
              <a:rPr lang="ru-RU" sz="1000" dirty="0">
                <a:latin typeface="Century Schoolbook" panose="02040604050505020304" pitchFamily="18" charset="0"/>
              </a:rPr>
              <a:t>Территория 27 га.</a:t>
            </a:r>
          </a:p>
          <a:p>
            <a:pPr marL="171450" indent="-171450">
              <a:spcAft>
                <a:spcPts val="0"/>
              </a:spcAft>
              <a:buFont typeface="Century Schoolbook" panose="02040604050505020304" pitchFamily="18" charset="0"/>
              <a:buChar char="−"/>
            </a:pPr>
            <a:r>
              <a:rPr lang="ru-RU" sz="1000" dirty="0">
                <a:latin typeface="Century Schoolbook" panose="02040604050505020304" pitchFamily="18" charset="0"/>
              </a:rPr>
              <a:t>2 филиала: </a:t>
            </a:r>
            <a:r>
              <a:rPr lang="ru-RU" sz="1000" dirty="0" err="1">
                <a:latin typeface="Century Schoolbook" panose="02040604050505020304" pitchFamily="18" charset="0"/>
              </a:rPr>
              <a:t>Истринский</a:t>
            </a:r>
            <a:r>
              <a:rPr lang="ru-RU" sz="1000" dirty="0">
                <a:latin typeface="Century Schoolbook" panose="02040604050505020304" pitchFamily="18" charset="0"/>
              </a:rPr>
              <a:t> профессиональный колледж и Ликино-</a:t>
            </a:r>
            <a:r>
              <a:rPr lang="ru-RU" sz="1000" dirty="0" err="1">
                <a:latin typeface="Century Schoolbook" panose="02040604050505020304" pitchFamily="18" charset="0"/>
              </a:rPr>
              <a:t>Дулевский</a:t>
            </a:r>
            <a:r>
              <a:rPr lang="ru-RU" sz="1000" dirty="0">
                <a:latin typeface="Century Schoolbook" panose="02040604050505020304" pitchFamily="18" charset="0"/>
              </a:rPr>
              <a:t> политехнический колледж.</a:t>
            </a:r>
          </a:p>
          <a:p>
            <a:pPr marL="171450" indent="-171450">
              <a:spcAft>
                <a:spcPts val="0"/>
              </a:spcAft>
              <a:buFont typeface="Century Schoolbook" panose="02040604050505020304" pitchFamily="18" charset="0"/>
              <a:buChar char="−"/>
            </a:pPr>
            <a:r>
              <a:rPr lang="ru-RU" sz="1000" dirty="0">
                <a:latin typeface="Century Schoolbook" panose="02040604050505020304" pitchFamily="18" charset="0"/>
              </a:rPr>
              <a:t>14 учебных корпусов.</a:t>
            </a:r>
          </a:p>
          <a:p>
            <a:pPr marL="171450" indent="-171450">
              <a:spcAft>
                <a:spcPts val="0"/>
              </a:spcAft>
              <a:buFont typeface="Century Schoolbook" panose="02040604050505020304" pitchFamily="18" charset="0"/>
              <a:buChar char="−"/>
            </a:pPr>
            <a:r>
              <a:rPr lang="ru-RU" sz="1000" dirty="0">
                <a:latin typeface="Century Schoolbook" panose="02040604050505020304" pitchFamily="18" charset="0"/>
              </a:rPr>
              <a:t>Учебно-производственные мастерские.</a:t>
            </a:r>
          </a:p>
          <a:p>
            <a:pPr marL="171450" indent="-171450">
              <a:spcAft>
                <a:spcPts val="0"/>
              </a:spcAft>
              <a:buFont typeface="Century Schoolbook" panose="02040604050505020304" pitchFamily="18" charset="0"/>
              <a:buChar char="−"/>
            </a:pPr>
            <a:r>
              <a:rPr lang="ru-RU" sz="1000" dirty="0">
                <a:latin typeface="Century Schoolbook" panose="02040604050505020304" pitchFamily="18" charset="0"/>
              </a:rPr>
              <a:t>Учебно-лабораторный корпус.</a:t>
            </a:r>
          </a:p>
          <a:p>
            <a:pPr marL="171450" indent="-171450">
              <a:spcAft>
                <a:spcPts val="0"/>
              </a:spcAft>
              <a:buFont typeface="Century Schoolbook" panose="02040604050505020304" pitchFamily="18" charset="0"/>
              <a:buChar char="−"/>
            </a:pPr>
            <a:r>
              <a:rPr lang="ru-RU" sz="1000" dirty="0">
                <a:latin typeface="Century Schoolbook" panose="02040604050505020304" pitchFamily="18" charset="0"/>
              </a:rPr>
              <a:t>8 общежитий.</a:t>
            </a:r>
          </a:p>
          <a:p>
            <a:pPr marL="171450" indent="-171450">
              <a:spcAft>
                <a:spcPts val="0"/>
              </a:spcAft>
              <a:buFont typeface="Century Schoolbook" panose="02040604050505020304" pitchFamily="18" charset="0"/>
              <a:buChar char="−"/>
            </a:pPr>
            <a:r>
              <a:rPr lang="ru-RU" sz="1000" dirty="0">
                <a:latin typeface="Century Schoolbook" panose="02040604050505020304" pitchFamily="18" charset="0"/>
              </a:rPr>
              <a:t>Спортплощадки, открытые стадионы широкого профиля.</a:t>
            </a:r>
          </a:p>
          <a:p>
            <a:pPr marL="171450" indent="-171450">
              <a:spcAft>
                <a:spcPts val="0"/>
              </a:spcAft>
              <a:buFont typeface="Century Schoolbook" panose="02040604050505020304" pitchFamily="18" charset="0"/>
              <a:buChar char="−"/>
            </a:pPr>
            <a:r>
              <a:rPr lang="ru-RU" sz="1000" dirty="0">
                <a:latin typeface="Century Schoolbook" panose="02040604050505020304" pitchFamily="18" charset="0"/>
              </a:rPr>
              <a:t>Опытная агробиологическая станция.</a:t>
            </a:r>
          </a:p>
          <a:p>
            <a:pPr marL="171450" indent="-171450">
              <a:spcAft>
                <a:spcPts val="0"/>
              </a:spcAft>
              <a:buFont typeface="Century Schoolbook" panose="02040604050505020304" pitchFamily="18" charset="0"/>
              <a:buChar char="−"/>
            </a:pPr>
            <a:r>
              <a:rPr lang="ru-RU" sz="1000" dirty="0">
                <a:latin typeface="Century Schoolbook" panose="02040604050505020304" pitchFamily="18" charset="0"/>
              </a:rPr>
              <a:t>Здание теплицы.</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11" name="Прямоугольник 10"/>
          <p:cNvSpPr/>
          <p:nvPr/>
        </p:nvSpPr>
        <p:spPr>
          <a:xfrm>
            <a:off x="2315955" y="503569"/>
            <a:ext cx="7753350" cy="461665"/>
          </a:xfrm>
          <a:prstGeom prst="rect">
            <a:avLst/>
          </a:prstGeom>
        </p:spPr>
        <p:txBody>
          <a:bodyPr wrap="square">
            <a:spAutoFit/>
          </a:bodyPr>
          <a:lstStyle/>
          <a:p>
            <a:pPr algn="ctr"/>
            <a:r>
              <a:rPr lang="ru-RU" sz="1200" b="1" dirty="0">
                <a:latin typeface="Century Schoolbook" panose="02040604050505020304" pitchFamily="18" charset="0"/>
              </a:rPr>
              <a:t>Университет сегодня – это современный научно-образовательный кампус, расположенный на нескольких площадках. </a:t>
            </a:r>
            <a:endParaRPr lang="ru-RU" sz="1200" b="1" dirty="0"/>
          </a:p>
        </p:txBody>
      </p:sp>
      <p:sp>
        <p:nvSpPr>
          <p:cNvPr id="16" name="TextBox 15">
            <a:extLst>
              <a:ext uri="{FF2B5EF4-FFF2-40B4-BE49-F238E27FC236}">
                <a16:creationId xmlns:a16="http://schemas.microsoft.com/office/drawing/2014/main" id="{A768C378-724D-0351-E894-69641CA44B3D}"/>
              </a:ext>
            </a:extLst>
          </p:cNvPr>
          <p:cNvSpPr txBox="1"/>
          <p:nvPr/>
        </p:nvSpPr>
        <p:spPr>
          <a:xfrm>
            <a:off x="5411131" y="3560324"/>
            <a:ext cx="2260160" cy="246221"/>
          </a:xfrm>
          <a:prstGeom prst="rect">
            <a:avLst/>
          </a:prstGeom>
          <a:noFill/>
        </p:spPr>
        <p:txBody>
          <a:bodyPr wrap="square">
            <a:spAutoFit/>
          </a:bodyPr>
          <a:lstStyle/>
          <a:p>
            <a:r>
              <a:rPr lang="ru-RU" sz="1000" dirty="0">
                <a:latin typeface="Century Schoolbook" panose="02040604050505020304" pitchFamily="18" charset="0"/>
              </a:rPr>
              <a:t>Учебные корпуса, общежития</a:t>
            </a:r>
          </a:p>
        </p:txBody>
      </p:sp>
      <p:pic>
        <p:nvPicPr>
          <p:cNvPr id="17" name="Рисунок 16"/>
          <p:cNvPicPr>
            <a:picLocks noChangeAspect="1"/>
          </p:cNvPicPr>
          <p:nvPr/>
        </p:nvPicPr>
        <p:blipFill>
          <a:blip r:embed="rId3"/>
          <a:stretch>
            <a:fillRect/>
          </a:stretch>
        </p:blipFill>
        <p:spPr>
          <a:xfrm rot="1559598">
            <a:off x="10867773" y="187860"/>
            <a:ext cx="1397490" cy="513730"/>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1633" y="4568197"/>
            <a:ext cx="3237658" cy="2289803"/>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8758" y="3175441"/>
            <a:ext cx="3282425" cy="2177096"/>
          </a:xfrm>
          <a:prstGeom prst="rect">
            <a:avLst/>
          </a:prstGeom>
        </p:spPr>
      </p:pic>
      <p:pic>
        <p:nvPicPr>
          <p:cNvPr id="19" name="Рисунок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9741" y="3104745"/>
            <a:ext cx="3046777" cy="2926904"/>
          </a:xfrm>
          <a:prstGeom prst="rect">
            <a:avLst/>
          </a:prstGeom>
        </p:spPr>
      </p:pic>
    </p:spTree>
    <p:extLst>
      <p:ext uri="{BB962C8B-B14F-4D97-AF65-F5344CB8AC3E}">
        <p14:creationId xmlns:p14="http://schemas.microsoft.com/office/powerpoint/2010/main" val="73229340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6"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par>
                                <p:cTn id="33" presetID="6" presetClass="entr" presetSubtype="16"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ircle(in)">
                                      <p:cBhvr>
                                        <p:cTn id="35" dur="2000"/>
                                        <p:tgtEl>
                                          <p:spTgt spid="3"/>
                                        </p:tgtEl>
                                      </p:cBhvr>
                                    </p:animEffect>
                                  </p:childTnLst>
                                </p:cTn>
                              </p:par>
                              <p:par>
                                <p:cTn id="36" presetID="6" presetClass="entr" presetSubtype="16"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85851" y="3083229"/>
            <a:ext cx="7772399" cy="276999"/>
          </a:xfrm>
          <a:prstGeom prst="rect">
            <a:avLst/>
          </a:prstGeom>
        </p:spPr>
        <p:txBody>
          <a:bodyPr wrap="square">
            <a:spAutoFit/>
          </a:bodyPr>
          <a:lstStyle/>
          <a:p>
            <a:pPr marL="285750" indent="-285750">
              <a:buFont typeface="Arial" panose="020B0604020202020204" pitchFamily="34" charset="0"/>
              <a:buChar char="•"/>
            </a:pPr>
            <a:r>
              <a:rPr lang="ru-RU" sz="1200" b="1" dirty="0">
                <a:latin typeface="Century Schoolbook" panose="02040604050505020304" pitchFamily="18" charset="0"/>
                <a:ea typeface="Calibri" panose="020F0502020204030204" pitchFamily="34" charset="0"/>
              </a:rPr>
              <a:t>Университет располагает специализированным оборудованием для лиц с ОВЗ:</a:t>
            </a:r>
            <a:endParaRPr lang="ru-RU" sz="1200" b="1" dirty="0">
              <a:latin typeface="Century Schoolbook" panose="02040604050505020304" pitchFamily="18" charset="0"/>
            </a:endParaRPr>
          </a:p>
        </p:txBody>
      </p:sp>
      <p:pic>
        <p:nvPicPr>
          <p:cNvPr id="4" name="Рисунок 3" descr="0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8275" y="1095327"/>
            <a:ext cx="2686050" cy="1781126"/>
          </a:xfrm>
          <a:prstGeom prst="rect">
            <a:avLst/>
          </a:prstGeom>
          <a:noFill/>
          <a:ln>
            <a:noFill/>
          </a:ln>
        </p:spPr>
      </p:pic>
      <p:pic>
        <p:nvPicPr>
          <p:cNvPr id="6" name="Рисунок 5" descr="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5375" y="1095326"/>
            <a:ext cx="2743200" cy="1781127"/>
          </a:xfrm>
          <a:prstGeom prst="rect">
            <a:avLst/>
          </a:prstGeom>
          <a:noFill/>
          <a:ln>
            <a:noFill/>
          </a:ln>
        </p:spPr>
      </p:pic>
      <p:pic>
        <p:nvPicPr>
          <p:cNvPr id="7" name="Рисунок 6" descr="1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7225" y="1095325"/>
            <a:ext cx="2667000" cy="1781127"/>
          </a:xfrm>
          <a:prstGeom prst="rect">
            <a:avLst/>
          </a:prstGeom>
          <a:noFill/>
          <a:ln>
            <a:noFill/>
          </a:ln>
        </p:spPr>
      </p:pic>
      <p:pic>
        <p:nvPicPr>
          <p:cNvPr id="8" name="Рисунок 7" descr="C:\Windows\system32\config\systemprofile\Desktop\IMG_8850.JPG"/>
          <p:cNvPicPr/>
          <p:nvPr/>
        </p:nvPicPr>
        <p:blipFill>
          <a:blip r:embed="rId5" cstate="print"/>
          <a:srcRect/>
          <a:stretch>
            <a:fillRect/>
          </a:stretch>
        </p:blipFill>
        <p:spPr bwMode="auto">
          <a:xfrm>
            <a:off x="4324078" y="3693754"/>
            <a:ext cx="1552575" cy="1161415"/>
          </a:xfrm>
          <a:prstGeom prst="rect">
            <a:avLst/>
          </a:prstGeom>
          <a:noFill/>
          <a:ln w="9525">
            <a:noFill/>
            <a:miter lim="800000"/>
            <a:headEnd/>
            <a:tailEnd/>
          </a:ln>
        </p:spPr>
      </p:pic>
      <p:pic>
        <p:nvPicPr>
          <p:cNvPr id="9" name="Рисунок 8" descr="C:\Windows\system32\config\systemprofile\Desktop\IMG_8842.JPG"/>
          <p:cNvPicPr/>
          <p:nvPr/>
        </p:nvPicPr>
        <p:blipFill>
          <a:blip r:embed="rId6" cstate="print"/>
          <a:srcRect/>
          <a:stretch>
            <a:fillRect/>
          </a:stretch>
        </p:blipFill>
        <p:spPr bwMode="auto">
          <a:xfrm rot="729510">
            <a:off x="5468666" y="4566979"/>
            <a:ext cx="1092201" cy="1379855"/>
          </a:xfrm>
          <a:prstGeom prst="rect">
            <a:avLst/>
          </a:prstGeom>
          <a:noFill/>
          <a:ln w="9525">
            <a:noFill/>
            <a:miter lim="800000"/>
            <a:headEnd/>
            <a:tailEnd/>
          </a:ln>
        </p:spPr>
      </p:pic>
      <p:sp>
        <p:nvSpPr>
          <p:cNvPr id="13" name="Прямоугольник 12"/>
          <p:cNvSpPr/>
          <p:nvPr/>
        </p:nvSpPr>
        <p:spPr>
          <a:xfrm>
            <a:off x="1122634" y="3693754"/>
            <a:ext cx="2720385" cy="2554545"/>
          </a:xfrm>
          <a:prstGeom prst="rect">
            <a:avLst/>
          </a:prstGeom>
        </p:spPr>
        <p:txBody>
          <a:bodyPr wrap="square">
            <a:spAutoFit/>
          </a:bodyPr>
          <a:lstStyle/>
          <a:p>
            <a:pPr marL="171450" indent="-171450">
              <a:spcAft>
                <a:spcPts val="0"/>
              </a:spcAft>
              <a:buFont typeface="Arial" panose="020B0604020202020204" pitchFamily="34" charset="0"/>
              <a:buChar char="•"/>
            </a:pPr>
            <a:r>
              <a:rPr lang="ru-RU" sz="1000" b="1" dirty="0">
                <a:latin typeface="Century Schoolbook" panose="02040604050505020304" pitchFamily="18" charset="0"/>
                <a:ea typeface="Calibri" panose="020F0502020204030204" pitchFamily="34" charset="0"/>
                <a:cs typeface="Times New Roman" panose="02020603050405020304" pitchFamily="18" charset="0"/>
              </a:rPr>
              <a:t>Стационарными и мобильными </a:t>
            </a:r>
            <a:r>
              <a:rPr lang="ru-RU" sz="1000" b="1" dirty="0" err="1">
                <a:latin typeface="Century Schoolbook" panose="02040604050505020304" pitchFamily="18" charset="0"/>
                <a:ea typeface="Calibri" panose="020F0502020204030204" pitchFamily="34" charset="0"/>
                <a:cs typeface="Times New Roman" panose="02020603050405020304" pitchFamily="18" charset="0"/>
              </a:rPr>
              <a:t>видеоувеличителями</a:t>
            </a:r>
            <a:r>
              <a:rPr lang="ru-RU" sz="1000" b="1" dirty="0">
                <a:latin typeface="Century Schoolbook" panose="02040604050505020304" pitchFamily="18" charset="0"/>
                <a:ea typeface="Calibri" panose="020F0502020204030204" pitchFamily="34" charset="0"/>
                <a:cs typeface="Times New Roman" panose="02020603050405020304" pitchFamily="18" charset="0"/>
              </a:rPr>
              <a:t>, стационарными индукционными системами, портативными индукционными системами для индивидуального пользования, </a:t>
            </a:r>
            <a:r>
              <a:rPr lang="ru-RU" sz="1000" b="1" dirty="0" err="1">
                <a:latin typeface="Century Schoolbook" panose="02040604050505020304" pitchFamily="18" charset="0"/>
                <a:ea typeface="Calibri" panose="020F0502020204030204" pitchFamily="34" charset="0"/>
                <a:cs typeface="Times New Roman" panose="02020603050405020304" pitchFamily="18" charset="0"/>
              </a:rPr>
              <a:t>радиоклассом</a:t>
            </a:r>
            <a:r>
              <a:rPr lang="ru-RU" sz="1000" b="1" dirty="0">
                <a:latin typeface="Century Schoolbook" panose="02040604050505020304" pitchFamily="18" charset="0"/>
                <a:ea typeface="Calibri" panose="020F0502020204030204" pitchFamily="34" charset="0"/>
                <a:cs typeface="Times New Roman" panose="02020603050405020304" pitchFamily="18" charset="0"/>
              </a:rPr>
              <a:t>, информационными терминалами, специализированными рабочими местами.</a:t>
            </a:r>
          </a:p>
          <a:p>
            <a:pPr marL="171450" indent="-171450">
              <a:spcAft>
                <a:spcPts val="0"/>
              </a:spcAft>
              <a:buFont typeface="Arial" panose="020B0604020202020204" pitchFamily="34" charset="0"/>
              <a:buChar char="•"/>
            </a:pPr>
            <a:r>
              <a:rPr lang="ru-RU" sz="1000" b="1" dirty="0">
                <a:latin typeface="Century Schoolbook" panose="02040604050505020304" pitchFamily="18" charset="0"/>
                <a:ea typeface="Calibri" panose="020F0502020204030204" pitchFamily="34" charset="0"/>
                <a:cs typeface="Times New Roman" panose="02020603050405020304" pitchFamily="18" charset="0"/>
              </a:rPr>
              <a:t>Для оборудования АРМ для слабовидящих и слепых обучающихся закуплены программы экранного доступа </a:t>
            </a:r>
            <a:r>
              <a:rPr lang="ru-RU" sz="1000" b="1" dirty="0" err="1">
                <a:latin typeface="Century Schoolbook" panose="02040604050505020304" pitchFamily="18" charset="0"/>
                <a:ea typeface="Calibri" panose="020F0502020204030204" pitchFamily="34" charset="0"/>
                <a:cs typeface="Times New Roman" panose="02020603050405020304" pitchFamily="18" charset="0"/>
              </a:rPr>
              <a:t>MAGic</a:t>
            </a:r>
            <a:r>
              <a:rPr lang="ru-RU" sz="1000" b="1" dirty="0">
                <a:latin typeface="Century Schoolbook" panose="02040604050505020304" pitchFamily="18" charset="0"/>
                <a:ea typeface="Calibri" panose="020F0502020204030204" pitchFamily="34" charset="0"/>
                <a:cs typeface="Times New Roman" panose="02020603050405020304" pitchFamily="18" charset="0"/>
              </a:rPr>
              <a:t> 13.0 </a:t>
            </a:r>
            <a:r>
              <a:rPr lang="ru-RU" sz="1000" b="1" dirty="0" err="1">
                <a:latin typeface="Century Schoolbook" panose="02040604050505020304" pitchFamily="18" charset="0"/>
                <a:ea typeface="Calibri" panose="020F0502020204030204" pitchFamily="34" charset="0"/>
                <a:cs typeface="Times New Roman" panose="02020603050405020304" pitchFamily="18" charset="0"/>
              </a:rPr>
              <a:t>Pro</a:t>
            </a:r>
            <a:r>
              <a:rPr lang="ru-RU" sz="1000" b="1" dirty="0">
                <a:latin typeface="Century Schoolbook" panose="02040604050505020304" pitchFamily="18" charset="0"/>
                <a:ea typeface="Calibri" panose="020F0502020204030204" pitchFamily="34" charset="0"/>
                <a:cs typeface="Times New Roman" panose="02020603050405020304" pitchFamily="18" charset="0"/>
              </a:rPr>
              <a:t> и </a:t>
            </a:r>
            <a:r>
              <a:rPr lang="ru-RU" sz="1000" b="1" dirty="0" err="1">
                <a:latin typeface="Century Schoolbook" panose="02040604050505020304" pitchFamily="18" charset="0"/>
                <a:ea typeface="Calibri" panose="020F0502020204030204" pitchFamily="34" charset="0"/>
                <a:cs typeface="Times New Roman" panose="02020603050405020304" pitchFamily="18" charset="0"/>
              </a:rPr>
              <a:t>JawsforWindows</a:t>
            </a:r>
            <a:r>
              <a:rPr lang="en-US" sz="1000" b="1" dirty="0" err="1">
                <a:latin typeface="Century Schoolbook" panose="02040604050505020304" pitchFamily="18" charset="0"/>
                <a:ea typeface="Calibri" panose="020F0502020204030204" pitchFamily="34" charset="0"/>
                <a:cs typeface="Times New Roman" panose="02020603050405020304" pitchFamily="18" charset="0"/>
              </a:rPr>
              <a:t>Pr</a:t>
            </a:r>
            <a:r>
              <a:rPr lang="ru-RU" sz="1000" b="1" dirty="0">
                <a:latin typeface="Century Schoolbook" panose="02040604050505020304" pitchFamily="18" charset="0"/>
                <a:ea typeface="Calibri" panose="020F0502020204030204" pitchFamily="34" charset="0"/>
                <a:cs typeface="Times New Roman" panose="02020603050405020304" pitchFamily="18" charset="0"/>
              </a:rPr>
              <a:t>o.</a:t>
            </a:r>
            <a:endParaRPr lang="ru-RU" sz="1000" b="1" dirty="0">
              <a:effectLst/>
              <a:latin typeface="Century Schoolbook" panose="02040604050505020304" pitchFamily="18" charset="0"/>
              <a:ea typeface="Calibri" panose="020F0502020204030204" pitchFamily="34" charset="0"/>
              <a:cs typeface="Times New Roman" panose="02020603050405020304" pitchFamily="18" charset="0"/>
            </a:endParaRPr>
          </a:p>
        </p:txBody>
      </p:sp>
      <p:sp>
        <p:nvSpPr>
          <p:cNvPr id="14" name="Прямоугольник 13"/>
          <p:cNvSpPr/>
          <p:nvPr/>
        </p:nvSpPr>
        <p:spPr>
          <a:xfrm>
            <a:off x="1002741" y="354777"/>
            <a:ext cx="10226434" cy="461665"/>
          </a:xfrm>
          <a:prstGeom prst="rect">
            <a:avLst/>
          </a:prstGeom>
        </p:spPr>
        <p:txBody>
          <a:bodyPr wrap="square">
            <a:spAutoFit/>
          </a:bodyPr>
          <a:lstStyle/>
          <a:p>
            <a:pPr marL="285750" indent="-285750">
              <a:buFont typeface="Arial" panose="020B0604020202020204" pitchFamily="34" charset="0"/>
              <a:buChar char="•"/>
            </a:pPr>
            <a:r>
              <a:rPr lang="ru-RU" sz="1200" b="1" dirty="0">
                <a:latin typeface="Century Schoolbook" panose="02040604050505020304" pitchFamily="18" charset="0"/>
                <a:ea typeface="Times New Roman" panose="02020603050405020304" pitchFamily="18" charset="0"/>
              </a:rPr>
              <a:t>Условия для получения среднего профессионального и высшего образования инвалидами и лицами с ограниченными возможностями здоровья соответствуют нормативным требованиям.</a:t>
            </a:r>
            <a:endParaRPr lang="ru-RU" sz="1200" dirty="0">
              <a:latin typeface="Century Schoolbook" panose="02040604050505020304" pitchFamily="18" charset="0"/>
            </a:endParaRPr>
          </a:p>
        </p:txBody>
      </p:sp>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2826" y="3885569"/>
            <a:ext cx="3229994" cy="2153329"/>
          </a:xfrm>
          <a:prstGeom prst="rect">
            <a:avLst/>
          </a:prstGeom>
        </p:spPr>
      </p:pic>
      <p:sp>
        <p:nvSpPr>
          <p:cNvPr id="17" name="Прямоугольник 16"/>
          <p:cNvSpPr/>
          <p:nvPr/>
        </p:nvSpPr>
        <p:spPr>
          <a:xfrm>
            <a:off x="7793403" y="6125188"/>
            <a:ext cx="2368839" cy="246221"/>
          </a:xfrm>
          <a:prstGeom prst="rect">
            <a:avLst/>
          </a:prstGeom>
        </p:spPr>
        <p:txBody>
          <a:bodyPr wrap="square">
            <a:spAutoFit/>
          </a:bodyPr>
          <a:lstStyle/>
          <a:p>
            <a:r>
              <a:rPr lang="ru-RU" sz="1000" dirty="0">
                <a:latin typeface="Century Schoolbook" panose="02040604050505020304" pitchFamily="18" charset="0"/>
              </a:rPr>
              <a:t>Информационно-тактильное табло</a:t>
            </a:r>
            <a:endParaRPr lang="ru-RU" sz="1000" dirty="0">
              <a:latin typeface="Century Schoolbook" panose="02040604050505020304" pitchFamily="18" charset="0"/>
              <a:hlinkClick r:id="rId8"/>
            </a:endParaRPr>
          </a:p>
        </p:txBody>
      </p:sp>
      <p:pic>
        <p:nvPicPr>
          <p:cNvPr id="18" name="Рисунок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15" name="Рисунок 14"/>
          <p:cNvPicPr>
            <a:picLocks noChangeAspect="1"/>
          </p:cNvPicPr>
          <p:nvPr/>
        </p:nvPicPr>
        <p:blipFill>
          <a:blip r:embed="rId10"/>
          <a:stretch>
            <a:fillRect/>
          </a:stretch>
        </p:blipFill>
        <p:spPr>
          <a:xfrm rot="1559598">
            <a:off x="10867773" y="187860"/>
            <a:ext cx="1397490" cy="513730"/>
          </a:xfrm>
          <a:prstGeom prst="rect">
            <a:avLst/>
          </a:prstGeom>
        </p:spPr>
      </p:pic>
      <p:sp>
        <p:nvSpPr>
          <p:cNvPr id="19" name="Прямоугольник 18"/>
          <p:cNvSpPr/>
          <p:nvPr/>
        </p:nvSpPr>
        <p:spPr>
          <a:xfrm>
            <a:off x="4108300" y="11301"/>
            <a:ext cx="4084773" cy="369332"/>
          </a:xfrm>
          <a:prstGeom prst="rect">
            <a:avLst/>
          </a:prstGeom>
        </p:spPr>
        <p:txBody>
          <a:bodyPr wrap="none">
            <a:spAutoFit/>
          </a:bodyPr>
          <a:lstStyle/>
          <a:p>
            <a:r>
              <a:rPr lang="ru-RU" b="1" dirty="0">
                <a:latin typeface="Century Schoolbook" panose="02040604050505020304" pitchFamily="18" charset="0"/>
                <a:ea typeface="Times New Roman" panose="02020603050405020304" pitchFamily="18" charset="0"/>
              </a:rPr>
              <a:t>Материально-техническая база</a:t>
            </a:r>
            <a:endParaRPr lang="ru-RU" dirty="0">
              <a:latin typeface="Century Schoolbook" panose="02040604050505020304" pitchFamily="18" charset="0"/>
            </a:endParaRPr>
          </a:p>
        </p:txBody>
      </p:sp>
    </p:spTree>
    <p:extLst>
      <p:ext uri="{BB962C8B-B14F-4D97-AF65-F5344CB8AC3E}">
        <p14:creationId xmlns:p14="http://schemas.microsoft.com/office/powerpoint/2010/main" val="21056672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6"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par>
                                <p:cTn id="32" presetID="6"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par>
                                <p:cTn id="35" presetID="6"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47362" y="369332"/>
            <a:ext cx="5408853" cy="307777"/>
          </a:xfrm>
          <a:prstGeom prst="rect">
            <a:avLst/>
          </a:prstGeom>
        </p:spPr>
        <p:txBody>
          <a:bodyPr wrap="none">
            <a:spAutoFit/>
          </a:bodyPr>
          <a:lstStyle/>
          <a:p>
            <a:pPr>
              <a:spcAft>
                <a:spcPts val="0"/>
              </a:spcAft>
            </a:pPr>
            <a:r>
              <a:rPr lang="ru-RU" sz="1400" b="1" dirty="0">
                <a:latin typeface="Century Schoolbook" panose="02040604050505020304" pitchFamily="18" charset="0"/>
              </a:rPr>
              <a:t>Библиотека Управления информатизации (УИ) ГГТУ</a:t>
            </a:r>
            <a:r>
              <a:rPr lang="ru-RU" sz="1400" dirty="0">
                <a:latin typeface="Century Schoolbook" panose="02040604050505020304" pitchFamily="18" charset="0"/>
              </a:rPr>
              <a:t>. </a:t>
            </a:r>
            <a:endParaRPr lang="ru-RU" sz="1400" dirty="0">
              <a:effectLst/>
              <a:latin typeface="Century Schoolbook" panose="02040604050505020304" pitchFamily="18" charset="0"/>
            </a:endParaRPr>
          </a:p>
        </p:txBody>
      </p:sp>
      <p:sp>
        <p:nvSpPr>
          <p:cNvPr id="4" name="Прямоугольник 3"/>
          <p:cNvSpPr/>
          <p:nvPr/>
        </p:nvSpPr>
        <p:spPr>
          <a:xfrm>
            <a:off x="1228725" y="988757"/>
            <a:ext cx="3609976" cy="1169551"/>
          </a:xfrm>
          <a:prstGeom prst="rect">
            <a:avLst/>
          </a:prstGeom>
        </p:spPr>
        <p:txBody>
          <a:bodyPr wrap="square">
            <a:spAutoFit/>
          </a:bodyPr>
          <a:lstStyle/>
          <a:p>
            <a:pPr marL="285750" indent="-285750" algn="just">
              <a:spcAft>
                <a:spcPts val="0"/>
              </a:spcAft>
              <a:buFont typeface="Arial" panose="020B0604020202020204" pitchFamily="34" charset="0"/>
              <a:buChar char="•"/>
            </a:pPr>
            <a:r>
              <a:rPr lang="ru-RU" sz="1000" dirty="0">
                <a:latin typeface="Century Schoolbook" panose="02040604050505020304" pitchFamily="18" charset="0"/>
                <a:ea typeface="Times New Roman" panose="02020603050405020304" pitchFamily="18" charset="0"/>
              </a:rPr>
              <a:t>Одним из основных показателей библиотеки является её фонд. Фонд нашей библиотеки – это сильное древо, дающее возможность молодым исследователям напитаться знаниями и пройти свой путь от абитуриента до настоящего ученого.</a:t>
            </a:r>
          </a:p>
          <a:p>
            <a:pPr marL="285750" indent="-285750" algn="just">
              <a:buFont typeface="Arial" panose="020B0604020202020204" pitchFamily="34" charset="0"/>
              <a:buChar char="•"/>
            </a:pPr>
            <a:r>
              <a:rPr lang="ru-RU" sz="1000" dirty="0">
                <a:latin typeface="Century Schoolbook" panose="02040604050505020304" pitchFamily="18" charset="0"/>
                <a:ea typeface="Times New Roman" panose="02020603050405020304" pitchFamily="18" charset="0"/>
              </a:rPr>
              <a:t>На 31.12.2022 г. фонд библиотеки УИ ГГТУ (с учетом филиалов) составил 633 422 экз., в т. ч.: </a:t>
            </a:r>
          </a:p>
        </p:txBody>
      </p:sp>
      <p:graphicFrame>
        <p:nvGraphicFramePr>
          <p:cNvPr id="6" name="Схема 5"/>
          <p:cNvGraphicFramePr/>
          <p:nvPr>
            <p:extLst>
              <p:ext uri="{D42A27DB-BD31-4B8C-83A1-F6EECF244321}">
                <p14:modId xmlns:p14="http://schemas.microsoft.com/office/powerpoint/2010/main" val="1591014017"/>
              </p:ext>
            </p:extLst>
          </p:nvPr>
        </p:nvGraphicFramePr>
        <p:xfrm>
          <a:off x="5984874" y="830583"/>
          <a:ext cx="4540250" cy="3060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Рисунок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
        <p:nvSpPr>
          <p:cNvPr id="8" name="Прямоугольник 7"/>
          <p:cNvSpPr/>
          <p:nvPr/>
        </p:nvSpPr>
        <p:spPr>
          <a:xfrm>
            <a:off x="1228725" y="2269901"/>
            <a:ext cx="3609976" cy="400110"/>
          </a:xfrm>
          <a:prstGeom prst="rect">
            <a:avLst/>
          </a:prstGeom>
        </p:spPr>
        <p:txBody>
          <a:bodyPr wrap="square">
            <a:spAutoFit/>
          </a:bodyPr>
          <a:lstStyle/>
          <a:p>
            <a:pPr marL="285750" indent="-285750">
              <a:buFont typeface="Arial" panose="020B0604020202020204" pitchFamily="34" charset="0"/>
              <a:buChar char="•"/>
            </a:pPr>
            <a:r>
              <a:rPr lang="ru-RU" sz="1000" dirty="0">
                <a:latin typeface="Century Schoolbook" panose="02040604050505020304" pitchFamily="18" charset="0"/>
                <a:ea typeface="Calibri" panose="020F0502020204030204" pitchFamily="34" charset="0"/>
              </a:rPr>
              <a:t>За отчетный период поступило 5458 экз. изданий в печатной и электронной форме. </a:t>
            </a:r>
            <a:endParaRPr lang="ru-RU" sz="1000" dirty="0">
              <a:latin typeface="Century Schoolbook" panose="02040604050505020304" pitchFamily="18" charset="0"/>
            </a:endParaRPr>
          </a:p>
        </p:txBody>
      </p:sp>
      <p:sp>
        <p:nvSpPr>
          <p:cNvPr id="9" name="Прямоугольник 8"/>
          <p:cNvSpPr/>
          <p:nvPr/>
        </p:nvSpPr>
        <p:spPr>
          <a:xfrm>
            <a:off x="1228725" y="2781604"/>
            <a:ext cx="3485249" cy="246221"/>
          </a:xfrm>
          <a:prstGeom prst="rect">
            <a:avLst/>
          </a:prstGeom>
        </p:spPr>
        <p:txBody>
          <a:bodyPr wrap="none">
            <a:spAutoFit/>
          </a:bodyPr>
          <a:lstStyle/>
          <a:p>
            <a:pPr marL="285750" indent="-285750" algn="just">
              <a:spcAft>
                <a:spcPts val="0"/>
              </a:spcAft>
              <a:buFont typeface="Arial" panose="020B0604020202020204" pitchFamily="34" charset="0"/>
              <a:buChar char="•"/>
            </a:pPr>
            <a:r>
              <a:rPr lang="ru-RU" sz="1000" dirty="0">
                <a:latin typeface="Century Schoolbook" panose="02040604050505020304" pitchFamily="18" charset="0"/>
                <a:ea typeface="Times New Roman" panose="02020603050405020304" pitchFamily="18" charset="0"/>
              </a:rPr>
              <a:t>Число пользователей библиотеки –7299 человек.</a:t>
            </a:r>
          </a:p>
        </p:txBody>
      </p:sp>
      <p:sp>
        <p:nvSpPr>
          <p:cNvPr id="10" name="Прямоугольник 9"/>
          <p:cNvSpPr/>
          <p:nvPr/>
        </p:nvSpPr>
        <p:spPr>
          <a:xfrm>
            <a:off x="1228725" y="3058188"/>
            <a:ext cx="3609976" cy="400110"/>
          </a:xfrm>
          <a:prstGeom prst="rect">
            <a:avLst/>
          </a:prstGeom>
        </p:spPr>
        <p:txBody>
          <a:bodyPr wrap="square">
            <a:spAutoFit/>
          </a:bodyPr>
          <a:lstStyle/>
          <a:p>
            <a:pPr marL="285750" indent="-285750" algn="just">
              <a:spcAft>
                <a:spcPts val="0"/>
              </a:spcAft>
              <a:buFont typeface="Arial" panose="020B0604020202020204" pitchFamily="34" charset="0"/>
              <a:buChar char="•"/>
            </a:pPr>
            <a:r>
              <a:rPr lang="ru-RU" sz="1000" dirty="0">
                <a:latin typeface="Century Schoolbook" panose="02040604050505020304" pitchFamily="18" charset="0"/>
                <a:ea typeface="Times New Roman" panose="02020603050405020304" pitchFamily="18" charset="0"/>
              </a:rPr>
              <a:t>За отчетный период посещаемость библиотеки составила 28743 чел., было выдано 55013 книг. </a:t>
            </a:r>
          </a:p>
        </p:txBody>
      </p:sp>
      <p:sp>
        <p:nvSpPr>
          <p:cNvPr id="11" name="Прямоугольник 10"/>
          <p:cNvSpPr/>
          <p:nvPr/>
        </p:nvSpPr>
        <p:spPr>
          <a:xfrm>
            <a:off x="1228724" y="3540796"/>
            <a:ext cx="5762625" cy="707886"/>
          </a:xfrm>
          <a:prstGeom prst="rect">
            <a:avLst/>
          </a:prstGeom>
        </p:spPr>
        <p:txBody>
          <a:bodyPr wrap="square">
            <a:spAutoFit/>
          </a:bodyPr>
          <a:lstStyle/>
          <a:p>
            <a:pPr marL="285750" indent="-285750">
              <a:spcAft>
                <a:spcPts val="0"/>
              </a:spcAft>
              <a:buFont typeface="Arial" panose="020B0604020202020204" pitchFamily="34" charset="0"/>
              <a:buChar char="•"/>
            </a:pPr>
            <a:r>
              <a:rPr lang="ru-RU" sz="1000" dirty="0">
                <a:latin typeface="Century Schoolbook" panose="02040604050505020304" pitchFamily="18" charset="0"/>
                <a:ea typeface="Times New Roman" panose="02020603050405020304" pitchFamily="18" charset="0"/>
              </a:rPr>
              <a:t>За 2022 год онлайн-услугами библиотеки воспользовались 1903</a:t>
            </a:r>
            <a:r>
              <a:rPr lang="ru-RU" sz="1000" dirty="0">
                <a:solidFill>
                  <a:srgbClr val="FF0000"/>
                </a:solidFill>
                <a:latin typeface="Century Schoolbook" panose="02040604050505020304" pitchFamily="18" charset="0"/>
                <a:ea typeface="Times New Roman" panose="02020603050405020304" pitchFamily="18" charset="0"/>
              </a:rPr>
              <a:t> </a:t>
            </a:r>
            <a:r>
              <a:rPr lang="ru-RU" sz="1000" dirty="0">
                <a:latin typeface="Century Schoolbook" panose="02040604050505020304" pitchFamily="18" charset="0"/>
                <a:ea typeface="Times New Roman" panose="02020603050405020304" pitchFamily="18" charset="0"/>
              </a:rPr>
              <a:t>человека, пользователями просмотрено более 11000 полнотекстовых документов сетевого распространения, получаемых библиотекой на условиях договоров с производителями информации.</a:t>
            </a:r>
          </a:p>
        </p:txBody>
      </p:sp>
      <p:sp>
        <p:nvSpPr>
          <p:cNvPr id="12" name="Прямоугольник 11"/>
          <p:cNvSpPr/>
          <p:nvPr/>
        </p:nvSpPr>
        <p:spPr>
          <a:xfrm>
            <a:off x="1228725" y="4325379"/>
            <a:ext cx="6096000" cy="872547"/>
          </a:xfrm>
          <a:prstGeom prst="rect">
            <a:avLst/>
          </a:prstGeom>
        </p:spPr>
        <p:txBody>
          <a:bodyPr>
            <a:spAutoFit/>
          </a:bodyPr>
          <a:lstStyle/>
          <a:p>
            <a:pPr marL="285750" indent="-285750">
              <a:lnSpc>
                <a:spcPct val="107000"/>
              </a:lnSpc>
              <a:spcAft>
                <a:spcPts val="0"/>
              </a:spcAft>
              <a:buFont typeface="Arial" panose="020B0604020202020204" pitchFamily="34" charset="0"/>
              <a:buChar char="•"/>
            </a:pPr>
            <a:r>
              <a:rPr lang="ru-RU" sz="1000" dirty="0">
                <a:latin typeface="Century Schoolbook" panose="02040604050505020304" pitchFamily="18" charset="0"/>
                <a:ea typeface="Calibri" panose="020F0502020204030204" pitchFamily="34" charset="0"/>
              </a:rPr>
              <a:t>Приобретен доступ к следующим электронно-образовательным системам и базам данных:</a:t>
            </a:r>
          </a:p>
          <a:p>
            <a:pPr marL="447675" lvl="0" indent="-180975" algn="just" fontAlgn="base">
              <a:buSzPts val="1200"/>
              <a:buFont typeface="Symbol" panose="05050102010706020507" pitchFamily="18" charset="2"/>
              <a:buChar char=""/>
            </a:pPr>
            <a:r>
              <a:rPr lang="ru-RU" sz="1000" dirty="0">
                <a:latin typeface="Century Schoolbook" panose="02040604050505020304" pitchFamily="18" charset="0"/>
              </a:rPr>
              <a:t>«Университетская библиотека </a:t>
            </a:r>
            <a:r>
              <a:rPr lang="en-US" sz="1000" dirty="0">
                <a:latin typeface="Century Schoolbook" panose="02040604050505020304" pitchFamily="18" charset="0"/>
              </a:rPr>
              <a:t>online</a:t>
            </a:r>
            <a:r>
              <a:rPr lang="ru-RU" sz="1000" dirty="0">
                <a:latin typeface="Century Schoolbook" panose="02040604050505020304" pitchFamily="18" charset="0"/>
              </a:rPr>
              <a:t>»</a:t>
            </a:r>
          </a:p>
          <a:p>
            <a:pPr marL="447675" lvl="0" indent="-180975" algn="just" fontAlgn="base">
              <a:buSzPts val="1200"/>
              <a:buFont typeface="Symbol" panose="05050102010706020507" pitchFamily="18" charset="2"/>
              <a:buChar char=""/>
            </a:pPr>
            <a:r>
              <a:rPr lang="ru-RU" sz="1000" dirty="0">
                <a:latin typeface="Century Schoolbook" panose="02040604050505020304" pitchFamily="18" charset="0"/>
              </a:rPr>
              <a:t>«Лань»</a:t>
            </a:r>
          </a:p>
          <a:p>
            <a:pPr marL="447675" lvl="0" indent="-180975" algn="just" fontAlgn="base">
              <a:buSzPts val="1200"/>
              <a:buFont typeface="Symbol" panose="05050102010706020507" pitchFamily="18" charset="2"/>
              <a:buChar char=""/>
            </a:pPr>
            <a:r>
              <a:rPr lang="ru-RU" sz="1000" dirty="0">
                <a:latin typeface="Century Schoolbook" panose="02040604050505020304" pitchFamily="18" charset="0"/>
              </a:rPr>
              <a:t>«Консультант студента»</a:t>
            </a:r>
          </a:p>
          <a:p>
            <a:pPr marL="447675" lvl="0" indent="-180975" algn="just" fontAlgn="base">
              <a:buSzPts val="1200"/>
              <a:buFont typeface="Symbol" panose="05050102010706020507" pitchFamily="18" charset="2"/>
              <a:buChar char=""/>
            </a:pPr>
            <a:r>
              <a:rPr lang="ru-RU" sz="1000" dirty="0">
                <a:latin typeface="Century Schoolbook" panose="02040604050505020304" pitchFamily="18" charset="0"/>
              </a:rPr>
              <a:t>«</a:t>
            </a:r>
            <a:r>
              <a:rPr lang="ru-RU" sz="1000" dirty="0" err="1">
                <a:latin typeface="Century Schoolbook" panose="02040604050505020304" pitchFamily="18" charset="0"/>
              </a:rPr>
              <a:t>Юрайт</a:t>
            </a:r>
            <a:r>
              <a:rPr lang="ru-RU" sz="1000" dirty="0">
                <a:latin typeface="Century Schoolbook" panose="02040604050505020304" pitchFamily="18" charset="0"/>
              </a:rPr>
              <a:t>»</a:t>
            </a:r>
            <a:endParaRPr lang="ru-RU" sz="1000" u="none" strike="noStrike" spc="0" dirty="0">
              <a:effectLst/>
              <a:latin typeface="Century Schoolbook" panose="02040604050505020304" pitchFamily="18" charset="0"/>
            </a:endParaRPr>
          </a:p>
        </p:txBody>
      </p:sp>
      <p:sp>
        <p:nvSpPr>
          <p:cNvPr id="13" name="Прямоугольник 12"/>
          <p:cNvSpPr/>
          <p:nvPr/>
        </p:nvSpPr>
        <p:spPr>
          <a:xfrm>
            <a:off x="1228724" y="5257113"/>
            <a:ext cx="6096000" cy="246221"/>
          </a:xfrm>
          <a:prstGeom prst="rect">
            <a:avLst/>
          </a:prstGeom>
        </p:spPr>
        <p:txBody>
          <a:bodyPr>
            <a:spAutoFit/>
          </a:bodyPr>
          <a:lstStyle/>
          <a:p>
            <a:pPr marL="285750" indent="-285750">
              <a:buFont typeface="Arial" panose="020B0604020202020204" pitchFamily="34" charset="0"/>
              <a:buChar char="•"/>
            </a:pPr>
            <a:r>
              <a:rPr lang="ru-RU" sz="1000" dirty="0">
                <a:latin typeface="Century Schoolbook" panose="02040604050505020304" pitchFamily="18" charset="0"/>
                <a:ea typeface="Calibri" panose="020F0502020204030204" pitchFamily="34" charset="0"/>
              </a:rPr>
              <a:t>Продлен доступ к БД </a:t>
            </a:r>
            <a:r>
              <a:rPr lang="en-US" sz="1000" dirty="0" err="1">
                <a:latin typeface="Century Schoolbook" panose="02040604050505020304" pitchFamily="18" charset="0"/>
                <a:ea typeface="Calibri" panose="020F0502020204030204" pitchFamily="34" charset="0"/>
              </a:rPr>
              <a:t>Polpred</a:t>
            </a:r>
            <a:r>
              <a:rPr lang="ru-RU" sz="1000" dirty="0">
                <a:latin typeface="Century Schoolbook" panose="02040604050505020304" pitchFamily="18" charset="0"/>
                <a:ea typeface="Calibri" panose="020F0502020204030204" pitchFamily="34" charset="0"/>
              </a:rPr>
              <a:t>.</a:t>
            </a:r>
            <a:r>
              <a:rPr lang="en-US" sz="1000" dirty="0">
                <a:latin typeface="Century Schoolbook" panose="02040604050505020304" pitchFamily="18" charset="0"/>
                <a:ea typeface="Calibri" panose="020F0502020204030204" pitchFamily="34" charset="0"/>
              </a:rPr>
              <a:t>com</a:t>
            </a:r>
            <a:r>
              <a:rPr lang="ru-RU" sz="1000" dirty="0">
                <a:latin typeface="Century Schoolbook" panose="02040604050505020304" pitchFamily="18" charset="0"/>
                <a:ea typeface="Calibri" panose="020F0502020204030204" pitchFamily="34" charset="0"/>
              </a:rPr>
              <a:t>, дающий обзор СМИ по странам и отраслям экономики</a:t>
            </a:r>
            <a:endParaRPr lang="ru-RU" sz="1000" dirty="0">
              <a:latin typeface="Century Schoolbook" panose="02040604050505020304" pitchFamily="18" charset="0"/>
            </a:endParaRPr>
          </a:p>
        </p:txBody>
      </p:sp>
      <p:sp>
        <p:nvSpPr>
          <p:cNvPr id="14" name="Прямоугольник 13"/>
          <p:cNvSpPr/>
          <p:nvPr/>
        </p:nvSpPr>
        <p:spPr>
          <a:xfrm>
            <a:off x="1228724" y="5625633"/>
            <a:ext cx="6096000" cy="400110"/>
          </a:xfrm>
          <a:prstGeom prst="rect">
            <a:avLst/>
          </a:prstGeom>
        </p:spPr>
        <p:txBody>
          <a:bodyPr>
            <a:spAutoFit/>
          </a:bodyPr>
          <a:lstStyle/>
          <a:p>
            <a:pPr marL="285750" indent="-285750">
              <a:buFont typeface="Arial" panose="020B0604020202020204" pitchFamily="34" charset="0"/>
              <a:buChar char="•"/>
            </a:pPr>
            <a:r>
              <a:rPr lang="ru-RU" sz="1000" dirty="0">
                <a:latin typeface="Century Schoolbook" panose="02040604050505020304" pitchFamily="18" charset="0"/>
                <a:ea typeface="Calibri" panose="020F0502020204030204" pitchFamily="34" charset="0"/>
              </a:rPr>
              <a:t>Все пользователи ЭБС имеют возможность работать с литературой онлайн, в любой точке, где есть выход в Интернет. </a:t>
            </a:r>
            <a:endParaRPr lang="ru-RU" sz="1000" dirty="0">
              <a:latin typeface="Century Schoolbook" panose="02040604050505020304" pitchFamily="18" charset="0"/>
            </a:endParaRPr>
          </a:p>
        </p:txBody>
      </p:sp>
      <p:pic>
        <p:nvPicPr>
          <p:cNvPr id="5" name="Рисунок 4">
            <a:extLst>
              <a:ext uri="{FF2B5EF4-FFF2-40B4-BE49-F238E27FC236}">
                <a16:creationId xmlns:a16="http://schemas.microsoft.com/office/drawing/2014/main" id="{A243E746-612F-ED9A-E16C-C2C721925EED}"/>
              </a:ext>
            </a:extLst>
          </p:cNvPr>
          <p:cNvPicPr>
            <a:picLocks noChangeAspect="1"/>
          </p:cNvPicPr>
          <p:nvPr/>
        </p:nvPicPr>
        <p:blipFill>
          <a:blip r:embed="rId8" cstate="print"/>
          <a:srcRect/>
          <a:stretch>
            <a:fillRect/>
          </a:stretch>
        </p:blipFill>
        <p:spPr bwMode="auto">
          <a:xfrm>
            <a:off x="8316929" y="4337621"/>
            <a:ext cx="2777538" cy="1963916"/>
          </a:xfrm>
          <a:prstGeom prst="rect">
            <a:avLst/>
          </a:prstGeom>
          <a:noFill/>
          <a:ln w="9525">
            <a:noFill/>
            <a:miter lim="800000"/>
            <a:headEnd/>
            <a:tailEnd/>
          </a:ln>
        </p:spPr>
      </p:pic>
      <p:sp>
        <p:nvSpPr>
          <p:cNvPr id="17" name="TextBox 16">
            <a:extLst>
              <a:ext uri="{FF2B5EF4-FFF2-40B4-BE49-F238E27FC236}">
                <a16:creationId xmlns:a16="http://schemas.microsoft.com/office/drawing/2014/main" id="{3CFA6D6F-8334-D5B8-59ED-E56A6B1507B6}"/>
              </a:ext>
            </a:extLst>
          </p:cNvPr>
          <p:cNvSpPr txBox="1"/>
          <p:nvPr/>
        </p:nvSpPr>
        <p:spPr>
          <a:xfrm>
            <a:off x="8941002" y="6353276"/>
            <a:ext cx="1584121" cy="246221"/>
          </a:xfrm>
          <a:prstGeom prst="rect">
            <a:avLst/>
          </a:prstGeom>
          <a:noFill/>
        </p:spPr>
        <p:txBody>
          <a:bodyPr wrap="square">
            <a:spAutoFit/>
          </a:bodyPr>
          <a:lstStyle/>
          <a:p>
            <a:r>
              <a:rPr lang="ru-RU" sz="1000" dirty="0">
                <a:latin typeface="Century Schoolbook" panose="02040604050505020304" pitchFamily="18" charset="0"/>
              </a:rPr>
              <a:t>Библиотека УИ ГГТУ</a:t>
            </a:r>
          </a:p>
        </p:txBody>
      </p:sp>
      <p:pic>
        <p:nvPicPr>
          <p:cNvPr id="19" name="Рисунок 18"/>
          <p:cNvPicPr>
            <a:picLocks noChangeAspect="1"/>
          </p:cNvPicPr>
          <p:nvPr/>
        </p:nvPicPr>
        <p:blipFill>
          <a:blip r:embed="rId9"/>
          <a:stretch>
            <a:fillRect/>
          </a:stretch>
        </p:blipFill>
        <p:spPr>
          <a:xfrm rot="1559598">
            <a:off x="10867773" y="187860"/>
            <a:ext cx="1397490" cy="513730"/>
          </a:xfrm>
          <a:prstGeom prst="rect">
            <a:avLst/>
          </a:prstGeom>
        </p:spPr>
      </p:pic>
      <p:sp>
        <p:nvSpPr>
          <p:cNvPr id="18" name="Прямоугольник 17"/>
          <p:cNvSpPr/>
          <p:nvPr/>
        </p:nvSpPr>
        <p:spPr>
          <a:xfrm>
            <a:off x="4108300" y="11301"/>
            <a:ext cx="4084773" cy="369332"/>
          </a:xfrm>
          <a:prstGeom prst="rect">
            <a:avLst/>
          </a:prstGeom>
        </p:spPr>
        <p:txBody>
          <a:bodyPr wrap="none">
            <a:spAutoFit/>
          </a:bodyPr>
          <a:lstStyle/>
          <a:p>
            <a:r>
              <a:rPr lang="ru-RU" b="1" dirty="0">
                <a:latin typeface="Century Schoolbook" panose="02040604050505020304" pitchFamily="18" charset="0"/>
                <a:ea typeface="Times New Roman" panose="02020603050405020304" pitchFamily="18" charset="0"/>
              </a:rPr>
              <a:t>Материально-техническая база</a:t>
            </a:r>
            <a:endParaRPr lang="ru-RU" dirty="0">
              <a:latin typeface="Century Schoolbook" panose="02040604050505020304" pitchFamily="18" charset="0"/>
            </a:endParaRPr>
          </a:p>
        </p:txBody>
      </p:sp>
    </p:spTree>
    <p:extLst>
      <p:ext uri="{BB962C8B-B14F-4D97-AF65-F5344CB8AC3E}">
        <p14:creationId xmlns:p14="http://schemas.microsoft.com/office/powerpoint/2010/main" val="22502491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6"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2000"/>
                                        <p:tgtEl>
                                          <p:spTgt spid="6"/>
                                        </p:tgtEl>
                                      </p:cBhvr>
                                    </p:animEffect>
                                  </p:childTnLst>
                                </p:cTn>
                              </p:par>
                              <p:par>
                                <p:cTn id="48" presetID="6" presetClass="entr" presetSubtype="16"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circle(in)">
                                      <p:cBhvr>
                                        <p:cTn id="50" dur="2000"/>
                                        <p:tgtEl>
                                          <p:spTgt spid="5"/>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circle(in)">
                                      <p:cBhvr>
                                        <p:cTn id="5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AsOne/>
      </p:bldGraphic>
      <p:bldP spid="8" grpId="0"/>
      <p:bldP spid="9" grpId="0"/>
      <p:bldP spid="10" grpId="0"/>
      <p:bldP spid="11" grpId="0"/>
      <p:bldP spid="12" grpId="0"/>
      <p:bldP spid="13" grpId="0"/>
      <p:bldP spid="14" grpId="0"/>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EEF586-B112-98A7-3D0C-569331989FD0}"/>
              </a:ext>
            </a:extLst>
          </p:cNvPr>
          <p:cNvSpPr txBox="1"/>
          <p:nvPr/>
        </p:nvSpPr>
        <p:spPr>
          <a:xfrm>
            <a:off x="4952325" y="25027"/>
            <a:ext cx="2273182" cy="360804"/>
          </a:xfrm>
          <a:prstGeom prst="rect">
            <a:avLst/>
          </a:prstGeom>
          <a:noFill/>
        </p:spPr>
        <p:txBody>
          <a:bodyPr wrap="square">
            <a:spAutoFit/>
          </a:bodyPr>
          <a:lstStyle/>
          <a:p>
            <a:pPr algn="ctr">
              <a:lnSpc>
                <a:spcPct val="105000"/>
              </a:lnSpc>
              <a:spcAft>
                <a:spcPts val="800"/>
              </a:spcAft>
            </a:pPr>
            <a:r>
              <a:rPr lang="ru-RU" sz="1800" b="1" dirty="0">
                <a:effectLst/>
                <a:latin typeface="Century Schoolbook" panose="02040604050505020304" pitchFamily="18" charset="0"/>
                <a:ea typeface="Times New Roman" panose="02020603050405020304" pitchFamily="18" charset="0"/>
                <a:cs typeface="Times New Roman" panose="02020603050405020304" pitchFamily="18" charset="0"/>
              </a:rPr>
              <a:t>Годовой </a:t>
            </a:r>
            <a:r>
              <a:rPr lang="ru-RU" sz="1800" b="1" dirty="0" smtClean="0">
                <a:effectLst/>
                <a:latin typeface="Century Schoolbook" panose="02040604050505020304" pitchFamily="18" charset="0"/>
                <a:ea typeface="Times New Roman" panose="02020603050405020304" pitchFamily="18" charset="0"/>
                <a:cs typeface="Times New Roman" panose="02020603050405020304" pitchFamily="18" charset="0"/>
              </a:rPr>
              <a:t>бюджет</a:t>
            </a:r>
            <a:endParaRPr lang="ru-RU" sz="1800" dirty="0">
              <a:effectLst/>
              <a:latin typeface="Century Schoolbook" panose="020406040505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0C6A75C-4175-2972-6EF5-0CB983B1DBCF}"/>
              </a:ext>
            </a:extLst>
          </p:cNvPr>
          <p:cNvSpPr txBox="1"/>
          <p:nvPr/>
        </p:nvSpPr>
        <p:spPr>
          <a:xfrm>
            <a:off x="893335" y="363147"/>
            <a:ext cx="10477849" cy="553998"/>
          </a:xfrm>
          <a:prstGeom prst="rect">
            <a:avLst/>
          </a:prstGeom>
          <a:noFill/>
        </p:spPr>
        <p:txBody>
          <a:bodyPr wrap="square">
            <a:spAutoFit/>
          </a:bodyPr>
          <a:lstStyle/>
          <a:p>
            <a:pPr marL="171450" indent="-171450">
              <a:buFont typeface="Arial" panose="020B0604020202020204" pitchFamily="34" charset="0"/>
              <a:buChar char="•"/>
            </a:pPr>
            <a:r>
              <a:rPr lang="ru-RU" sz="1000" b="1"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Годовой бюджет</a:t>
            </a:r>
            <a:r>
              <a:rPr lang="ru-RU" sz="1000"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 – 1 </a:t>
            </a:r>
            <a:r>
              <a:rPr lang="ru-RU" sz="1000" dirty="0" smtClean="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603549,98 </a:t>
            </a:r>
            <a:r>
              <a:rPr lang="ru-RU" sz="1000"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тыс. руб</a:t>
            </a:r>
            <a:r>
              <a:rPr lang="ru-RU" sz="1000" dirty="0" smtClean="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 </a:t>
            </a:r>
            <a:r>
              <a:rPr lang="ru-RU" sz="1000"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в т.ч.</a:t>
            </a:r>
            <a:r>
              <a:rPr lang="ru-RU" sz="1000" b="1"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 по источникам их получения:</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pPr marL="171450" indent="-171450">
              <a:buFontTx/>
              <a:buChar char="-"/>
            </a:pPr>
            <a:r>
              <a:rPr lang="ru-RU" sz="1000" dirty="0" smtClean="0">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ф</a:t>
            </a:r>
            <a:r>
              <a:rPr lang="ru-RU" sz="1000" dirty="0" smtClean="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инансирование из бюджетных средств – 1 214 260,2 </a:t>
            </a:r>
            <a:r>
              <a:rPr lang="ru-RU" sz="1000"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тыс. руб. </a:t>
            </a:r>
            <a:r>
              <a:rPr lang="ru-RU" sz="1000" dirty="0" smtClean="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a:t>
            </a:r>
          </a:p>
          <a:p>
            <a:pPr marL="171450" indent="-171450">
              <a:buFontTx/>
              <a:buChar char="-"/>
            </a:pPr>
            <a:r>
              <a:rPr lang="ru-RU" sz="1000" dirty="0" smtClean="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финансирование из </a:t>
            </a:r>
            <a:r>
              <a:rPr lang="ru-RU" sz="1000" dirty="0" err="1" smtClean="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небюджетных</a:t>
            </a:r>
            <a:r>
              <a:rPr lang="ru-RU" sz="1000" dirty="0" smtClean="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 источников – 389 289,78 тыс. руб. </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CE94E82-13DA-7D8F-9D9A-2D7E4AEB1950}"/>
              </a:ext>
            </a:extLst>
          </p:cNvPr>
          <p:cNvSpPr txBox="1"/>
          <p:nvPr/>
        </p:nvSpPr>
        <p:spPr>
          <a:xfrm>
            <a:off x="893335" y="1181739"/>
            <a:ext cx="5601050" cy="2862322"/>
          </a:xfrm>
          <a:prstGeom prst="rect">
            <a:avLst/>
          </a:prstGeom>
          <a:noFill/>
        </p:spPr>
        <p:txBody>
          <a:bodyPr wrap="square">
            <a:spAutoFit/>
          </a:bodyPr>
          <a:lstStyle/>
          <a:p>
            <a:pPr marL="171450" indent="-171450">
              <a:buFont typeface="Wingdings" panose="05000000000000000000" pitchFamily="2" charset="2"/>
              <a:buChar char="Ø"/>
            </a:pPr>
            <a:r>
              <a:rPr lang="ru-RU" sz="1000" b="1"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Направление использования бюджетных средств (субсидии на выполнение государственного задания):</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211 (заработная плата) – 408 841,99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212 (прочие выплаты) – 2,50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213 (начисления на оплату труда) – 119 147,60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221 (услуги связи) – 2 271,45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222 (транспортные услуги) – 73,18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223 (коммунальные услуги, энергетические ресурсы) – 45 051,49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225 (услуги по содержанию имущества) – 54 632,72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226 (прочие услуги) – 43 637,06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227 (страхование) – 99,55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264 (пенсии, пособия, выплачиваемые работодателями, нанимателями бывшим работникам) – 76,00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266 (социальные пособия и компенсации персоналу) – 2 218,69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291 (уплата налога на имущество, земельный налог, уплата прочих налогов и сборов) – 12 260,57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310 (увеличение стоимости основных средств) – 10 398,86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340 (увеличение стоимости материальных запасов) – 10 681,73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41478B9-C671-260D-01C6-69B99F21FF2D}"/>
              </a:ext>
            </a:extLst>
          </p:cNvPr>
          <p:cNvSpPr txBox="1"/>
          <p:nvPr/>
        </p:nvSpPr>
        <p:spPr>
          <a:xfrm>
            <a:off x="547201" y="882651"/>
            <a:ext cx="10897299" cy="307777"/>
          </a:xfrm>
          <a:prstGeom prst="rect">
            <a:avLst/>
          </a:prstGeom>
          <a:noFill/>
        </p:spPr>
        <p:txBody>
          <a:bodyPr wrap="square">
            <a:spAutoFit/>
          </a:bodyPr>
          <a:lstStyle/>
          <a:p>
            <a:pPr algn="ctr"/>
            <a:r>
              <a:rPr lang="ru-RU" sz="1400" b="1" dirty="0">
                <a:effectLst/>
                <a:latin typeface="Century Schoolbook" panose="02040604050505020304" pitchFamily="18" charset="0"/>
                <a:ea typeface="Times New Roman" panose="02020603050405020304" pitchFamily="18" charset="0"/>
                <a:cs typeface="Times New Roman" panose="02020603050405020304" pitchFamily="18" charset="0"/>
              </a:rPr>
              <a:t>Распределение средств бюджета учреждения по источникам их получения</a:t>
            </a:r>
            <a:r>
              <a:rPr lang="ru-RU" sz="1400" b="1" dirty="0" smtClean="0">
                <a:effectLst/>
                <a:latin typeface="Century Schoolbook" panose="02040604050505020304" pitchFamily="18" charset="0"/>
                <a:ea typeface="Times New Roman" panose="02020603050405020304" pitchFamily="18" charset="0"/>
                <a:cs typeface="Times New Roman" panose="02020603050405020304" pitchFamily="18" charset="0"/>
              </a:rPr>
              <a:t>.</a:t>
            </a:r>
            <a:endParaRPr lang="ru-RU" sz="1400" dirty="0">
              <a:effectLst/>
              <a:latin typeface="Century Schoolbook" panose="02040604050505020304" pitchFamily="18" charset="0"/>
              <a:ea typeface="Calibri" panose="020F0502020204030204" pitchFamily="34"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F6A26FB1-2509-9600-C901-A591F80CD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10" name="Рисунок 9"/>
          <p:cNvPicPr>
            <a:picLocks noChangeAspect="1"/>
          </p:cNvPicPr>
          <p:nvPr/>
        </p:nvPicPr>
        <p:blipFill>
          <a:blip r:embed="rId3"/>
          <a:stretch>
            <a:fillRect/>
          </a:stretch>
        </p:blipFill>
        <p:spPr>
          <a:xfrm rot="1559598">
            <a:off x="10867773" y="187860"/>
            <a:ext cx="1397490" cy="513730"/>
          </a:xfrm>
          <a:prstGeom prst="rect">
            <a:avLst/>
          </a:prstGeom>
        </p:spPr>
      </p:pic>
      <p:sp>
        <p:nvSpPr>
          <p:cNvPr id="13" name="TextBox 12">
            <a:extLst>
              <a:ext uri="{FF2B5EF4-FFF2-40B4-BE49-F238E27FC236}">
                <a16:creationId xmlns:a16="http://schemas.microsoft.com/office/drawing/2014/main" id="{7D334AA1-FEE6-A1A1-8BCC-7D56F80BE17E}"/>
              </a:ext>
            </a:extLst>
          </p:cNvPr>
          <p:cNvSpPr txBox="1"/>
          <p:nvPr/>
        </p:nvSpPr>
        <p:spPr>
          <a:xfrm>
            <a:off x="6646877" y="1181739"/>
            <a:ext cx="5545123" cy="4093428"/>
          </a:xfrm>
          <a:prstGeom prst="rect">
            <a:avLst/>
          </a:prstGeom>
          <a:noFill/>
        </p:spPr>
        <p:txBody>
          <a:bodyPr wrap="square">
            <a:spAutoFit/>
          </a:bodyPr>
          <a:lstStyle/>
          <a:p>
            <a:pPr marL="171450" indent="-171450">
              <a:buFont typeface="Wingdings" panose="05000000000000000000" pitchFamily="2" charset="2"/>
              <a:buChar char="Ø"/>
            </a:pPr>
            <a:r>
              <a:rPr lang="ru-RU" sz="1000" b="1"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Направление использования средств от предпринимательской и иной приносящей доход деятельности:</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211 (заработная плата) – 149 897,96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212 (прочие выплаты) – 200,50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213 (начисления на оплату труда) – 42 298,01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221 (услуги связи) – 689,08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222 (транспортные услуги) – 75,51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223 (коммунальные услуги, энергетические ресурсы) – 12 745,08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225 (услуги по содержанию имущества) – 24 144,94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226 (прочие услуги) – 34 300,24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227 (страхование) – 21,93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228 (услуги, работы для целей капитальных вложений) – 2 827,05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264 (пенсии, пособия, выплачиваемые работодателями, нанимателями бывшим работникам) – 9,21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266 (социальные пособия и компенсации персоналу) – 1 063,83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267 (компенсация путевок) – 140,37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291 (уплата налога на имущество, земельный налог, уплата прочих налогов и сборов) – 127,53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293 (штрафы за нарушения законодательства о закупках и нарушение условий контрактов) – 34,64 тыс. руб. </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295 (другие экономические санкции) – 21,90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296 (стипендия Правительства, Президента) – 801,20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297 (членские взносы) – 445,16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310 (увеличение стоимости основных средств) 10 963,69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Статья 340 (увеличение стоимости материальных запасов) – 2 695,11 тыс. руб.</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TimesNewRomanPSMT"/>
                <a:cs typeface="Times New Roman" panose="02020603050405020304" pitchFamily="18" charset="0"/>
              </a:rPr>
              <a:t> </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3BEE499-BF87-E850-E359-7961AB5F061C}"/>
              </a:ext>
            </a:extLst>
          </p:cNvPr>
          <p:cNvSpPr txBox="1"/>
          <p:nvPr/>
        </p:nvSpPr>
        <p:spPr>
          <a:xfrm>
            <a:off x="893336" y="4044061"/>
            <a:ext cx="10079464" cy="2862322"/>
          </a:xfrm>
          <a:prstGeom prst="rect">
            <a:avLst/>
          </a:prstGeom>
          <a:noFill/>
        </p:spPr>
        <p:txBody>
          <a:bodyPr wrap="square">
            <a:spAutoFit/>
          </a:bodyPr>
          <a:lstStyle/>
          <a:p>
            <a:pPr marL="171450" indent="-171450">
              <a:buFont typeface="Wingdings" panose="05000000000000000000" pitchFamily="2" charset="2"/>
              <a:buChar char="Ø"/>
            </a:pPr>
            <a:r>
              <a:rPr lang="ru-RU" sz="1000" b="1" dirty="0">
                <a:effectLst/>
                <a:highlight>
                  <a:srgbClr val="FFFFFF"/>
                </a:highlight>
                <a:latin typeface="Century Schoolbook" panose="02040604050505020304" pitchFamily="18" charset="0"/>
                <a:ea typeface="TimesNewRomanPSMT"/>
                <a:cs typeface="Times New Roman" panose="02020603050405020304" pitchFamily="18" charset="0"/>
              </a:rPr>
              <a:t>Стоимость платных услуг за семестр, курс:</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По программам высшего образования (бакалавриат, специалитет)</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TimesNewRomanPSMT"/>
                <a:cs typeface="Times New Roman" panose="02020603050405020304" pitchFamily="18" charset="0"/>
              </a:rPr>
              <a:t>Очное обучение студентов</a:t>
            </a:r>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 – 89 000 руб./семестр; 99 000 руб./семестр; 100 600 руб./семестр.</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TimesNewRomanPSMT"/>
                <a:cs typeface="Times New Roman" panose="02020603050405020304" pitchFamily="18" charset="0"/>
              </a:rPr>
              <a:t>Очно-заочное обучение студентов</a:t>
            </a:r>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 – 32 500 руб./семестр.</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TimesNewRomanPSMT"/>
                <a:cs typeface="Times New Roman" panose="02020603050405020304" pitchFamily="18" charset="0"/>
              </a:rPr>
              <a:t>Заочное обучение студентов</a:t>
            </a:r>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 –22 500 руб./семестр.</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По программам высшего образования (магистратура)</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TimesNewRomanPSMT"/>
                <a:cs typeface="Times New Roman" panose="02020603050405020304" pitchFamily="18" charset="0"/>
              </a:rPr>
              <a:t>Очное обучение студентов</a:t>
            </a:r>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 – 107 000 руб./семестр.</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TimesNewRomanPSMT"/>
                <a:cs typeface="Times New Roman" panose="02020603050405020304" pitchFamily="18" charset="0"/>
              </a:rPr>
              <a:t>Заочное обучение студентов</a:t>
            </a:r>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 – 25 000 руб./семестр.</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По программам высшего образования (аспирантура)</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TimesNewRomanPSMT"/>
                <a:cs typeface="Times New Roman" panose="02020603050405020304" pitchFamily="18" charset="0"/>
              </a:rPr>
              <a:t>Заочное обучение студентов</a:t>
            </a:r>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 – 30 000 руб./семестр.</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TimesNewRomanPSMT"/>
                <a:cs typeface="Times New Roman" panose="02020603050405020304" pitchFamily="18" charset="0"/>
              </a:rPr>
              <a:t>Профессиональная переподготовка по основным профессиональным образовательным программам вуза</a:t>
            </a:r>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 – 33 000 руб./курс; 22 500 руб./курс; 12 000 руб./курс; 8 000 руб./курс; 8 500 руб./курс.</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TimesNewRomanPSMT"/>
                <a:cs typeface="Times New Roman" panose="02020603050405020304" pitchFamily="18" charset="0"/>
              </a:rPr>
              <a:t>Курсы повышения квалификации</a:t>
            </a:r>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 – 8 500 руб./курс., 7 500 руб./курс., 6 000 руб./курс., 5 000 руб./курс; 4 000 руб./курс.,3 500 руб./курс; 2 300 руб./курс., 2 000 руб./курс, 1 800 руб./курс., 1 500 руб./курс., 1 300 руб./курс.</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TimesNewRomanPSMT"/>
                <a:cs typeface="Times New Roman" panose="02020603050405020304" pitchFamily="18" charset="0"/>
              </a:rPr>
              <a:t>Курсы по подготовке к поступлению в учебное заведение</a:t>
            </a:r>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 – 160 руб./час., 380 руб./час.</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По программам подготовки специалистов среднего звена</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Очная форма обучения</a:t>
            </a:r>
            <a:r>
              <a:rPr lang="ru-RU" sz="1000"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 – 79 500 руб./семестр; 72 500 руб./семестр; 67 000 руб./семестр; 64 500</a:t>
            </a:r>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 руб./семестр; 63 500 руб./семестр; 59 000 руб./семестр.</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a:p>
            <a:r>
              <a:rPr lang="ru-RU" sz="1000" b="1"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Заочная форма обучения</a:t>
            </a:r>
            <a:r>
              <a:rPr lang="ru-RU" sz="1000" dirty="0">
                <a:effectLst/>
                <a:highlight>
                  <a:srgbClr val="FFFFFF"/>
                </a:highlight>
                <a:latin typeface="Century Schoolbook" panose="02040604050505020304" pitchFamily="18" charset="0"/>
                <a:ea typeface="Calibri" panose="020F0502020204030204" pitchFamily="34" charset="0"/>
                <a:cs typeface="Times New Roman" panose="02020603050405020304" pitchFamily="18" charset="0"/>
              </a:rPr>
              <a:t> – </a:t>
            </a:r>
            <a:r>
              <a:rPr lang="ru-RU" sz="1000" dirty="0">
                <a:effectLst/>
                <a:highlight>
                  <a:srgbClr val="FFFFFF"/>
                </a:highlight>
                <a:latin typeface="Century Schoolbook" panose="02040604050505020304" pitchFamily="18" charset="0"/>
                <a:ea typeface="TimesNewRomanPSMT"/>
                <a:cs typeface="Times New Roman" panose="02020603050405020304" pitchFamily="18" charset="0"/>
              </a:rPr>
              <a:t>15 000 руб./семестр.</a:t>
            </a:r>
            <a:endParaRPr lang="ru-RU" sz="1000" dirty="0">
              <a:effectLst/>
              <a:latin typeface="Century Schoolbook" panose="020406040505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99108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2" name="Рисунок 1">
            <a:extLst>
              <a:ext uri="{FF2B5EF4-FFF2-40B4-BE49-F238E27FC236}">
                <a16:creationId xmlns:a16="http://schemas.microsoft.com/office/drawing/2014/main" id="{76F7D206-A78A-9371-4F26-EFD6FF979FB3}"/>
              </a:ext>
            </a:extLst>
          </p:cNvPr>
          <p:cNvPicPr>
            <a:picLocks noChangeAspect="1"/>
          </p:cNvPicPr>
          <p:nvPr/>
        </p:nvPicPr>
        <p:blipFill>
          <a:blip r:embed="rId3"/>
          <a:stretch>
            <a:fillRect/>
          </a:stretch>
        </p:blipFill>
        <p:spPr>
          <a:xfrm>
            <a:off x="4294335" y="5049599"/>
            <a:ext cx="3267316" cy="1808401"/>
          </a:xfrm>
          <a:prstGeom prst="rect">
            <a:avLst/>
          </a:prstGeom>
        </p:spPr>
      </p:pic>
      <p:graphicFrame>
        <p:nvGraphicFramePr>
          <p:cNvPr id="12" name="Таблица 11">
            <a:extLst>
              <a:ext uri="{FF2B5EF4-FFF2-40B4-BE49-F238E27FC236}">
                <a16:creationId xmlns:a16="http://schemas.microsoft.com/office/drawing/2014/main" id="{580927B4-B9C8-8D7A-9FD9-DABE8E5A117B}"/>
              </a:ext>
            </a:extLst>
          </p:cNvPr>
          <p:cNvGraphicFramePr>
            <a:graphicFrameLocks noGrp="1"/>
          </p:cNvGraphicFramePr>
          <p:nvPr>
            <p:extLst>
              <p:ext uri="{D42A27DB-BD31-4B8C-83A1-F6EECF244321}">
                <p14:modId xmlns:p14="http://schemas.microsoft.com/office/powerpoint/2010/main" val="2459638502"/>
              </p:ext>
            </p:extLst>
          </p:nvPr>
        </p:nvGraphicFramePr>
        <p:xfrm>
          <a:off x="2412885" y="1171841"/>
          <a:ext cx="7320775" cy="3063819"/>
        </p:xfrm>
        <a:graphic>
          <a:graphicData uri="http://schemas.openxmlformats.org/drawingml/2006/table">
            <a:tbl>
              <a:tblPr firstRow="1" firstCol="1" bandRow="1"/>
              <a:tblGrid>
                <a:gridCol w="2347123">
                  <a:extLst>
                    <a:ext uri="{9D8B030D-6E8A-4147-A177-3AD203B41FA5}">
                      <a16:colId xmlns:a16="http://schemas.microsoft.com/office/drawing/2014/main" val="3315558751"/>
                    </a:ext>
                  </a:extLst>
                </a:gridCol>
                <a:gridCol w="1768979">
                  <a:extLst>
                    <a:ext uri="{9D8B030D-6E8A-4147-A177-3AD203B41FA5}">
                      <a16:colId xmlns:a16="http://schemas.microsoft.com/office/drawing/2014/main" val="2677284326"/>
                    </a:ext>
                  </a:extLst>
                </a:gridCol>
                <a:gridCol w="1905713">
                  <a:extLst>
                    <a:ext uri="{9D8B030D-6E8A-4147-A177-3AD203B41FA5}">
                      <a16:colId xmlns:a16="http://schemas.microsoft.com/office/drawing/2014/main" val="3861646664"/>
                    </a:ext>
                  </a:extLst>
                </a:gridCol>
                <a:gridCol w="1298960">
                  <a:extLst>
                    <a:ext uri="{9D8B030D-6E8A-4147-A177-3AD203B41FA5}">
                      <a16:colId xmlns:a16="http://schemas.microsoft.com/office/drawing/2014/main" val="1947000410"/>
                    </a:ext>
                  </a:extLst>
                </a:gridCol>
              </a:tblGrid>
              <a:tr h="0">
                <a:tc>
                  <a:txBody>
                    <a:bodyPr/>
                    <a:lstStyle/>
                    <a:p>
                      <a:pPr algn="ctr">
                        <a:lnSpc>
                          <a:spcPct val="107000"/>
                        </a:lnSpc>
                        <a:spcAft>
                          <a:spcPts val="800"/>
                        </a:spcAft>
                      </a:pPr>
                      <a:r>
                        <a:rPr lang="ru-RU" sz="1000" dirty="0">
                          <a:effectLst/>
                          <a:latin typeface="Century Schoolbook" panose="02040604050505020304" pitchFamily="18" charset="0"/>
                          <a:ea typeface="Calibri" panose="020F0502020204030204" pitchFamily="34" charset="0"/>
                        </a:rPr>
                        <a:t> ФИО</a:t>
                      </a:r>
                      <a:endParaRPr lang="ru-RU" sz="1200" dirty="0">
                        <a:effectLst/>
                        <a:latin typeface="Times New Roman" panose="02020603050405020304" pitchFamily="18" charset="0"/>
                        <a:ea typeface="Calibri" panose="020F0502020204030204" pitchFamily="34" charset="0"/>
                      </a:endParaRPr>
                    </a:p>
                  </a:txBody>
                  <a:tcPr marL="9525" marR="9525" marT="9525" marB="9525" anchor="ctr">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7000"/>
                        </a:lnSpc>
                        <a:spcAft>
                          <a:spcPts val="800"/>
                        </a:spcAft>
                      </a:pPr>
                      <a:r>
                        <a:rPr lang="ru-RU" sz="1000">
                          <a:effectLst/>
                          <a:latin typeface="Century Schoolbook" panose="02040604050505020304" pitchFamily="18" charset="0"/>
                          <a:ea typeface="Calibri" panose="020F0502020204030204" pitchFamily="34" charset="0"/>
                        </a:rPr>
                        <a:t> Должность</a:t>
                      </a:r>
                      <a:endParaRPr lang="ru-RU" sz="1200">
                        <a:effectLst/>
                        <a:latin typeface="Times New Roman" panose="02020603050405020304" pitchFamily="18" charset="0"/>
                        <a:ea typeface="Calibri" panose="020F0502020204030204" pitchFamily="34" charset="0"/>
                      </a:endParaRPr>
                    </a:p>
                  </a:txBody>
                  <a:tcPr marL="9525" marR="9525" marT="9525" marB="9525" anchor="ctr">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Century Schoolbook" panose="02040604050505020304" pitchFamily="18" charset="0"/>
                          <a:ea typeface="Calibri" panose="020F0502020204030204" pitchFamily="34" charset="0"/>
                        </a:rPr>
                        <a:t> Контактный телефон</a:t>
                      </a:r>
                      <a:endParaRPr lang="ru-RU" sz="1200" dirty="0">
                        <a:effectLst/>
                        <a:latin typeface="Times New Roman" panose="02020603050405020304" pitchFamily="18" charset="0"/>
                        <a:ea typeface="Calibri" panose="020F0502020204030204" pitchFamily="34" charset="0"/>
                      </a:endParaRPr>
                    </a:p>
                  </a:txBody>
                  <a:tcPr marL="9525" marR="9525" marT="9525" marB="9525" anchor="ctr">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7000"/>
                        </a:lnSpc>
                        <a:spcAft>
                          <a:spcPts val="800"/>
                        </a:spcAft>
                      </a:pPr>
                      <a:r>
                        <a:rPr lang="ru-RU" sz="1000" dirty="0">
                          <a:effectLst/>
                          <a:latin typeface="Century Schoolbook" panose="02040604050505020304" pitchFamily="18" charset="0"/>
                          <a:ea typeface="Calibri" panose="020F0502020204030204" pitchFamily="34" charset="0"/>
                        </a:rPr>
                        <a:t> Электронная почта</a:t>
                      </a:r>
                      <a:endParaRPr lang="ru-RU" sz="1200" dirty="0">
                        <a:effectLst/>
                        <a:latin typeface="Times New Roman" panose="02020603050405020304" pitchFamily="18" charset="0"/>
                        <a:ea typeface="Calibri" panose="020F0502020204030204" pitchFamily="34" charset="0"/>
                      </a:endParaRPr>
                    </a:p>
                  </a:txBody>
                  <a:tcPr marL="9525" marR="9525" marT="9525" marB="9525" anchor="ctr">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extLst>
                  <a:ext uri="{0D108BD9-81ED-4DB2-BD59-A6C34878D82A}">
                    <a16:rowId xmlns:a16="http://schemas.microsoft.com/office/drawing/2014/main" val="3012453430"/>
                  </a:ext>
                </a:extLst>
              </a:tr>
              <a:tr h="0">
                <a:tc>
                  <a:txBody>
                    <a:bodyPr/>
                    <a:lstStyle/>
                    <a:p>
                      <a:pPr>
                        <a:lnSpc>
                          <a:spcPct val="100000"/>
                        </a:lnSpc>
                        <a:spcAft>
                          <a:spcPts val="800"/>
                        </a:spcAft>
                      </a:pPr>
                      <a:r>
                        <a:rPr lang="ru-RU" sz="1000" b="1" dirty="0">
                          <a:effectLst/>
                          <a:latin typeface="Century Schoolbook" panose="02040604050505020304" pitchFamily="18" charset="0"/>
                          <a:ea typeface="Calibri" panose="020F0502020204030204" pitchFamily="34" charset="0"/>
                          <a:cs typeface="Times New Roman" panose="02020603050405020304" pitchFamily="18" charset="0"/>
                        </a:rPr>
                        <a:t>Елисеев Юрий </a:t>
                      </a:r>
                      <a:r>
                        <a:rPr lang="ru-RU" sz="1000" b="1" dirty="0" smtClean="0">
                          <a:effectLst/>
                          <a:latin typeface="Century Schoolbook" panose="02040604050505020304" pitchFamily="18" charset="0"/>
                          <a:ea typeface="Calibri" panose="020F0502020204030204" pitchFamily="34" charset="0"/>
                          <a:cs typeface="Times New Roman" panose="02020603050405020304" pitchFamily="18" charset="0"/>
                        </a:rPr>
                        <a:t>Васильевич</a:t>
                      </a:r>
                    </a:p>
                    <a:p>
                      <a:pPr>
                        <a:lnSpc>
                          <a:spcPct val="100000"/>
                        </a:lnSpc>
                        <a:spcAft>
                          <a:spcPts val="800"/>
                        </a:spcAft>
                      </a:pP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dirty="0">
                          <a:effectLst/>
                          <a:latin typeface="Century Schoolbook" panose="02040604050505020304" pitchFamily="18" charset="0"/>
                          <a:ea typeface="Calibri" panose="020F0502020204030204" pitchFamily="34" charset="0"/>
                        </a:rPr>
                        <a:t>Первый проректор</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dirty="0">
                          <a:effectLst/>
                          <a:latin typeface="Century Schoolbook" panose="02040604050505020304" pitchFamily="18" charset="0"/>
                          <a:ea typeface="Calibri" panose="020F0502020204030204" pitchFamily="34" charset="0"/>
                        </a:rPr>
                        <a:t>8-499-955-25-20 (доб.207)</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nSpc>
                          <a:spcPct val="100000"/>
                        </a:lnSpc>
                        <a:spcAft>
                          <a:spcPts val="800"/>
                        </a:spcAft>
                      </a:pPr>
                      <a:r>
                        <a:rPr lang="ru-RU" sz="1000" u="sng">
                          <a:solidFill>
                            <a:srgbClr val="0000FF"/>
                          </a:solidFill>
                          <a:effectLst/>
                          <a:latin typeface="Century Schoolbook" panose="02040604050505020304" pitchFamily="18" charset="0"/>
                          <a:ea typeface="Calibri" panose="020F0502020204030204" pitchFamily="34" charset="0"/>
                          <a:hlinkClick r:id="rId4"/>
                        </a:rPr>
                        <a:t>eliseev_uv@ggtu.ru</a:t>
                      </a:r>
                      <a:endParaRPr lang="ru-RU" sz="120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extLst>
                  <a:ext uri="{0D108BD9-81ED-4DB2-BD59-A6C34878D82A}">
                    <a16:rowId xmlns:a16="http://schemas.microsoft.com/office/drawing/2014/main" val="199900495"/>
                  </a:ext>
                </a:extLst>
              </a:tr>
              <a:tr h="0">
                <a:tc>
                  <a:txBody>
                    <a:bodyPr/>
                    <a:lstStyle/>
                    <a:p>
                      <a:pPr>
                        <a:lnSpc>
                          <a:spcPct val="100000"/>
                        </a:lnSpc>
                        <a:spcAft>
                          <a:spcPts val="800"/>
                        </a:spcAft>
                      </a:pPr>
                      <a:r>
                        <a:rPr lang="ru-RU" sz="1000" b="1" dirty="0">
                          <a:effectLst/>
                          <a:latin typeface="Century Schoolbook" panose="02040604050505020304" pitchFamily="18" charset="0"/>
                          <a:ea typeface="Calibri" panose="020F0502020204030204" pitchFamily="34" charset="0"/>
                          <a:cs typeface="Times New Roman" panose="02020603050405020304" pitchFamily="18" charset="0"/>
                        </a:rPr>
                        <a:t>Егорова Галина </a:t>
                      </a:r>
                      <a:r>
                        <a:rPr lang="ru-RU" sz="1000" b="1" dirty="0" smtClean="0">
                          <a:effectLst/>
                          <a:latin typeface="Century Schoolbook" panose="02040604050505020304" pitchFamily="18" charset="0"/>
                          <a:ea typeface="Calibri" panose="020F0502020204030204" pitchFamily="34" charset="0"/>
                          <a:cs typeface="Times New Roman" panose="02020603050405020304" pitchFamily="18" charset="0"/>
                        </a:rPr>
                        <a:t>Викторовна</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dirty="0">
                          <a:effectLst/>
                          <a:latin typeface="Century Schoolbook" panose="02040604050505020304" pitchFamily="18" charset="0"/>
                          <a:ea typeface="Calibri" panose="020F0502020204030204" pitchFamily="34" charset="0"/>
                        </a:rPr>
                        <a:t>Проректор по учебной работе</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a:effectLst/>
                          <a:latin typeface="Century Schoolbook" panose="02040604050505020304" pitchFamily="18" charset="0"/>
                          <a:ea typeface="Calibri" panose="020F0502020204030204" pitchFamily="34" charset="0"/>
                        </a:rPr>
                        <a:t>8-499-955-25-20 (доб.205)</a:t>
                      </a:r>
                      <a:endParaRPr lang="ru-RU" sz="120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nSpc>
                          <a:spcPct val="100000"/>
                        </a:lnSpc>
                        <a:spcAft>
                          <a:spcPts val="800"/>
                        </a:spcAft>
                      </a:pPr>
                      <a:r>
                        <a:rPr lang="ru-RU" sz="1000" u="sng" dirty="0" err="1" smtClean="0">
                          <a:solidFill>
                            <a:srgbClr val="0000FF"/>
                          </a:solidFill>
                          <a:effectLst/>
                          <a:latin typeface="Century Schoolbook" panose="02040604050505020304" pitchFamily="18" charset="0"/>
                          <a:ea typeface="Calibri" panose="020F0502020204030204" pitchFamily="34" charset="0"/>
                          <a:hlinkClick r:id="rId5"/>
                        </a:rPr>
                        <a:t>egorovagalv</a:t>
                      </a:r>
                      <a:r>
                        <a:rPr lang="ru-RU" sz="1000" u="sng" dirty="0" smtClean="0">
                          <a:solidFill>
                            <a:srgbClr val="0000FF"/>
                          </a:solidFill>
                          <a:effectLst/>
                          <a:latin typeface="Century Schoolbook" panose="02040604050505020304" pitchFamily="18" charset="0"/>
                          <a:ea typeface="Calibri" panose="020F0502020204030204" pitchFamily="34" charset="0"/>
                          <a:hlinkClick r:id="rId5"/>
                        </a:rPr>
                        <a:t>@</a:t>
                      </a:r>
                      <a:r>
                        <a:rPr lang="en-US" sz="1000" u="sng" dirty="0" smtClean="0">
                          <a:solidFill>
                            <a:srgbClr val="0000FF"/>
                          </a:solidFill>
                          <a:effectLst/>
                          <a:latin typeface="Century Schoolbook" panose="02040604050505020304" pitchFamily="18" charset="0"/>
                          <a:ea typeface="Calibri" panose="020F0502020204030204" pitchFamily="34" charset="0"/>
                          <a:hlinkClick r:id="rId5"/>
                        </a:rPr>
                        <a:t>mail</a:t>
                      </a:r>
                      <a:r>
                        <a:rPr lang="ru-RU" sz="1000" u="sng" dirty="0" smtClean="0">
                          <a:solidFill>
                            <a:srgbClr val="0000FF"/>
                          </a:solidFill>
                          <a:effectLst/>
                          <a:latin typeface="Century Schoolbook" panose="02040604050505020304" pitchFamily="18" charset="0"/>
                          <a:ea typeface="Calibri" panose="020F0502020204030204" pitchFamily="34" charset="0"/>
                          <a:hlinkClick r:id="rId5"/>
                        </a:rPr>
                        <a:t>.</a:t>
                      </a:r>
                      <a:r>
                        <a:rPr lang="ru-RU" sz="1000" u="sng" dirty="0" err="1" smtClean="0">
                          <a:solidFill>
                            <a:srgbClr val="0000FF"/>
                          </a:solidFill>
                          <a:effectLst/>
                          <a:latin typeface="Century Schoolbook" panose="02040604050505020304" pitchFamily="18" charset="0"/>
                          <a:ea typeface="Calibri" panose="020F0502020204030204" pitchFamily="34" charset="0"/>
                          <a:hlinkClick r:id="rId5"/>
                        </a:rPr>
                        <a:t>ru</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extLst>
                  <a:ext uri="{0D108BD9-81ED-4DB2-BD59-A6C34878D82A}">
                    <a16:rowId xmlns:a16="http://schemas.microsoft.com/office/drawing/2014/main" val="2626762943"/>
                  </a:ext>
                </a:extLst>
              </a:tr>
              <a:tr h="360751">
                <a:tc>
                  <a:txBody>
                    <a:bodyPr/>
                    <a:lstStyle/>
                    <a:p>
                      <a:pPr>
                        <a:lnSpc>
                          <a:spcPct val="100000"/>
                        </a:lnSpc>
                        <a:spcAft>
                          <a:spcPts val="800"/>
                        </a:spcAft>
                      </a:pPr>
                      <a:r>
                        <a:rPr lang="ru-RU" sz="1000" b="1" dirty="0" err="1">
                          <a:effectLst/>
                          <a:latin typeface="Century Schoolbook" panose="02040604050505020304" pitchFamily="18" charset="0"/>
                          <a:ea typeface="Calibri" panose="020F0502020204030204" pitchFamily="34" charset="0"/>
                          <a:cs typeface="Times New Roman" panose="02020603050405020304" pitchFamily="18" charset="0"/>
                        </a:rPr>
                        <a:t>Морова</a:t>
                      </a:r>
                      <a:r>
                        <a:rPr lang="ru-RU" sz="1000" b="1" dirty="0">
                          <a:effectLst/>
                          <a:latin typeface="Century Schoolbook" panose="02040604050505020304" pitchFamily="18" charset="0"/>
                          <a:ea typeface="Calibri" panose="020F0502020204030204" pitchFamily="34" charset="0"/>
                          <a:cs typeface="Times New Roman" panose="02020603050405020304" pitchFamily="18" charset="0"/>
                        </a:rPr>
                        <a:t> Ольга </a:t>
                      </a:r>
                      <a:r>
                        <a:rPr lang="ru-RU" sz="1000" b="1" dirty="0" smtClean="0">
                          <a:effectLst/>
                          <a:latin typeface="Century Schoolbook" panose="02040604050505020304" pitchFamily="18" charset="0"/>
                          <a:ea typeface="Calibri" panose="020F0502020204030204" pitchFamily="34" charset="0"/>
                          <a:cs typeface="Times New Roman" panose="02020603050405020304" pitchFamily="18" charset="0"/>
                        </a:rPr>
                        <a:t>Викторовна</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dirty="0">
                          <a:effectLst/>
                          <a:latin typeface="Century Schoolbook" panose="02040604050505020304" pitchFamily="18" charset="0"/>
                          <a:ea typeface="Calibri" panose="020F0502020204030204" pitchFamily="34" charset="0"/>
                        </a:rPr>
                        <a:t>Проректор по учебно-методической работе</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dirty="0">
                          <a:effectLst/>
                          <a:latin typeface="Century Schoolbook" panose="02040604050505020304" pitchFamily="18" charset="0"/>
                          <a:ea typeface="Calibri" panose="020F0502020204030204" pitchFamily="34" charset="0"/>
                        </a:rPr>
                        <a:t>8-499-955-25-20 (доб.204)</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nSpc>
                          <a:spcPct val="100000"/>
                        </a:lnSpc>
                        <a:spcAft>
                          <a:spcPts val="800"/>
                        </a:spcAft>
                      </a:pPr>
                      <a:r>
                        <a:rPr lang="ru-RU" sz="1000" u="sng" dirty="0">
                          <a:solidFill>
                            <a:srgbClr val="0000FF"/>
                          </a:solidFill>
                          <a:effectLst/>
                          <a:latin typeface="Century Schoolbook" panose="02040604050505020304" pitchFamily="18" charset="0"/>
                          <a:ea typeface="Calibri" panose="020F0502020204030204" pitchFamily="34" charset="0"/>
                          <a:hlinkClick r:id="rId6"/>
                        </a:rPr>
                        <a:t>umr@ggtu.ru</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extLst>
                  <a:ext uri="{0D108BD9-81ED-4DB2-BD59-A6C34878D82A}">
                    <a16:rowId xmlns:a16="http://schemas.microsoft.com/office/drawing/2014/main" val="1176988206"/>
                  </a:ext>
                </a:extLst>
              </a:tr>
              <a:tr h="0">
                <a:tc>
                  <a:txBody>
                    <a:bodyPr/>
                    <a:lstStyle/>
                    <a:p>
                      <a:pPr>
                        <a:lnSpc>
                          <a:spcPct val="100000"/>
                        </a:lnSpc>
                      </a:pPr>
                      <a:r>
                        <a:rPr lang="ru-RU" sz="1000" b="1" dirty="0">
                          <a:effectLst/>
                          <a:latin typeface="Century Schoolbook" panose="02040604050505020304" pitchFamily="18" charset="0"/>
                          <a:ea typeface="Times New Roman" panose="02020603050405020304" pitchFamily="18" charset="0"/>
                          <a:cs typeface="Times New Roman" panose="02020603050405020304" pitchFamily="18" charset="0"/>
                        </a:rPr>
                        <a:t>Яковлева Элина </a:t>
                      </a:r>
                      <a:r>
                        <a:rPr lang="ru-RU" sz="1000" b="1" dirty="0" smtClean="0">
                          <a:effectLst/>
                          <a:latin typeface="Century Schoolbook" panose="02040604050505020304" pitchFamily="18" charset="0"/>
                          <a:ea typeface="Times New Roman" panose="02020603050405020304" pitchFamily="18" charset="0"/>
                          <a:cs typeface="Times New Roman" panose="02020603050405020304" pitchFamily="18" charset="0"/>
                        </a:rPr>
                        <a:t>Николаевна</a:t>
                      </a:r>
                      <a:endParaRPr lang="ru-RU" sz="1000" b="1" dirty="0">
                        <a:effectLst/>
                        <a:latin typeface="Century Schoolbook" panose="02040604050505020304" pitchFamily="18" charset="0"/>
                        <a:ea typeface="Times New Roman" panose="02020603050405020304" pitchFamily="18" charset="0"/>
                        <a:cs typeface="Times New Roman" panose="02020603050405020304" pitchFamily="18" charset="0"/>
                      </a:endParaRPr>
                    </a:p>
                    <a:p>
                      <a:pPr>
                        <a:lnSpc>
                          <a:spcPct val="100000"/>
                        </a:lnSpc>
                      </a:pPr>
                      <a:endParaRPr lang="ru-RU" sz="1000" b="1"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a:effectLst/>
                          <a:latin typeface="Century Schoolbook" panose="02040604050505020304" pitchFamily="18" charset="0"/>
                          <a:ea typeface="Calibri" panose="020F0502020204030204" pitchFamily="34" charset="0"/>
                        </a:rPr>
                        <a:t>Проректор по научной и инновационной деятельности</a:t>
                      </a:r>
                      <a:endParaRPr lang="ru-RU" sz="120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a:effectLst/>
                          <a:latin typeface="Century Schoolbook" panose="02040604050505020304" pitchFamily="18" charset="0"/>
                          <a:ea typeface="Calibri" panose="020F0502020204030204" pitchFamily="34" charset="0"/>
                        </a:rPr>
                        <a:t>8-499-955-25-20 (доб.208)</a:t>
                      </a:r>
                      <a:endParaRPr lang="ru-RU" sz="120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nSpc>
                          <a:spcPct val="100000"/>
                        </a:lnSpc>
                        <a:spcAft>
                          <a:spcPts val="800"/>
                        </a:spcAft>
                      </a:pPr>
                      <a:r>
                        <a:rPr lang="ru-RU" sz="1000" u="sng">
                          <a:solidFill>
                            <a:srgbClr val="0000FF"/>
                          </a:solidFill>
                          <a:effectLst/>
                          <a:latin typeface="Century Schoolbook" panose="02040604050505020304" pitchFamily="18" charset="0"/>
                          <a:ea typeface="Calibri" panose="020F0502020204030204" pitchFamily="34" charset="0"/>
                          <a:hlinkClick r:id="rId7"/>
                        </a:rPr>
                        <a:t>mgopi@list.ru</a:t>
                      </a:r>
                      <a:endParaRPr lang="ru-RU" sz="120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extLst>
                  <a:ext uri="{0D108BD9-81ED-4DB2-BD59-A6C34878D82A}">
                    <a16:rowId xmlns:a16="http://schemas.microsoft.com/office/drawing/2014/main" val="221474696"/>
                  </a:ext>
                </a:extLst>
              </a:tr>
              <a:tr h="0">
                <a:tc>
                  <a:txBody>
                    <a:bodyPr/>
                    <a:lstStyle/>
                    <a:p>
                      <a:pPr>
                        <a:lnSpc>
                          <a:spcPct val="100000"/>
                        </a:lnSpc>
                      </a:pPr>
                      <a:r>
                        <a:rPr lang="ru-RU" sz="1000" b="1" dirty="0">
                          <a:effectLst/>
                          <a:latin typeface="Century Schoolbook" panose="02040604050505020304" pitchFamily="18" charset="0"/>
                          <a:ea typeface="Times New Roman" panose="02020603050405020304" pitchFamily="18" charset="0"/>
                          <a:cs typeface="Times New Roman" panose="02020603050405020304" pitchFamily="18" charset="0"/>
                        </a:rPr>
                        <a:t>Астафьева Ольга </a:t>
                      </a:r>
                      <a:r>
                        <a:rPr lang="ru-RU" sz="1000" b="1" dirty="0" smtClean="0">
                          <a:effectLst/>
                          <a:latin typeface="Century Schoolbook" panose="02040604050505020304" pitchFamily="18" charset="0"/>
                          <a:ea typeface="Times New Roman" panose="02020603050405020304" pitchFamily="18" charset="0"/>
                          <a:cs typeface="Times New Roman" panose="02020603050405020304" pitchFamily="18" charset="0"/>
                        </a:rPr>
                        <a:t>Александровна</a:t>
                      </a:r>
                      <a:endParaRPr lang="ru-RU" sz="1000" b="1"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dirty="0">
                          <a:effectLst/>
                          <a:latin typeface="Century Schoolbook" panose="02040604050505020304" pitchFamily="18" charset="0"/>
                          <a:ea typeface="Calibri" panose="020F0502020204030204" pitchFamily="34" charset="0"/>
                        </a:rPr>
                        <a:t>Проректор по профессиональному образованию</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a:effectLst/>
                          <a:latin typeface="Century Schoolbook" panose="02040604050505020304" pitchFamily="18" charset="0"/>
                          <a:ea typeface="Calibri" panose="020F0502020204030204" pitchFamily="34" charset="0"/>
                        </a:rPr>
                        <a:t>8-499-955-25-20 (доб.209)</a:t>
                      </a:r>
                      <a:endParaRPr lang="ru-RU" sz="120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nSpc>
                          <a:spcPct val="100000"/>
                        </a:lnSpc>
                        <a:spcAft>
                          <a:spcPts val="800"/>
                        </a:spcAft>
                      </a:pPr>
                      <a:r>
                        <a:rPr lang="ru-RU" sz="1000" u="sng">
                          <a:solidFill>
                            <a:srgbClr val="0000FF"/>
                          </a:solidFill>
                          <a:effectLst/>
                          <a:latin typeface="Century Schoolbook" panose="02040604050505020304" pitchFamily="18" charset="0"/>
                          <a:ea typeface="Calibri" panose="020F0502020204030204" pitchFamily="34" charset="0"/>
                          <a:hlinkClick r:id="rId8"/>
                        </a:rPr>
                        <a:t>spo@ggtu.ru </a:t>
                      </a:r>
                      <a:endParaRPr lang="ru-RU" sz="120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extLst>
                  <a:ext uri="{0D108BD9-81ED-4DB2-BD59-A6C34878D82A}">
                    <a16:rowId xmlns:a16="http://schemas.microsoft.com/office/drawing/2014/main" val="1942456054"/>
                  </a:ext>
                </a:extLst>
              </a:tr>
              <a:tr h="0">
                <a:tc>
                  <a:txBody>
                    <a:bodyPr/>
                    <a:lstStyle/>
                    <a:p>
                      <a:pPr>
                        <a:lnSpc>
                          <a:spcPct val="100000"/>
                        </a:lnSpc>
                      </a:pPr>
                      <a:r>
                        <a:rPr lang="ru-RU" sz="1000" b="1" dirty="0">
                          <a:effectLst/>
                          <a:latin typeface="Century Schoolbook" panose="02040604050505020304" pitchFamily="18" charset="0"/>
                          <a:ea typeface="Times New Roman" panose="02020603050405020304" pitchFamily="18" charset="0"/>
                          <a:cs typeface="Times New Roman" panose="02020603050405020304" pitchFamily="18" charset="0"/>
                        </a:rPr>
                        <a:t>Гордеева Галина Евгеньевна</a:t>
                      </a:r>
                    </a:p>
                    <a:p>
                      <a:pPr>
                        <a:lnSpc>
                          <a:spcPct val="100000"/>
                        </a:lnSpc>
                      </a:pPr>
                      <a:endParaRPr lang="ru-RU" sz="1000" b="1" dirty="0">
                        <a:effectLst/>
                        <a:latin typeface="Century Schoolbook" panose="02040604050505020304" pitchFamily="18" charset="0"/>
                        <a:ea typeface="Times New Roman" panose="02020603050405020304" pitchFamily="18" charset="0"/>
                        <a:cs typeface="Times New Roman" panose="02020603050405020304" pitchFamily="18"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dirty="0">
                          <a:effectLst/>
                          <a:latin typeface="Century Schoolbook" panose="02040604050505020304" pitchFamily="18" charset="0"/>
                          <a:ea typeface="Calibri" panose="020F0502020204030204" pitchFamily="34" charset="0"/>
                        </a:rPr>
                        <a:t>Проректор по финансово-экономической деятельности</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dirty="0">
                          <a:effectLst/>
                          <a:latin typeface="Century Schoolbook" panose="02040604050505020304" pitchFamily="18" charset="0"/>
                          <a:ea typeface="Calibri" panose="020F0502020204030204" pitchFamily="34" charset="0"/>
                        </a:rPr>
                        <a:t>8-499-955-25-20 (доб.302)</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nSpc>
                          <a:spcPct val="100000"/>
                        </a:lnSpc>
                        <a:spcAft>
                          <a:spcPts val="800"/>
                        </a:spcAft>
                      </a:pPr>
                      <a:r>
                        <a:rPr lang="ru-RU" sz="1000" u="sng">
                          <a:solidFill>
                            <a:srgbClr val="0000FF"/>
                          </a:solidFill>
                          <a:effectLst/>
                          <a:latin typeface="Century Schoolbook" panose="02040604050505020304" pitchFamily="18" charset="0"/>
                          <a:ea typeface="Calibri" panose="020F0502020204030204" pitchFamily="34" charset="0"/>
                          <a:hlinkClick r:id="rId9"/>
                        </a:rPr>
                        <a:t>buxinc@ggtu.ru</a:t>
                      </a:r>
                      <a:endParaRPr lang="ru-RU" sz="120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extLst>
                  <a:ext uri="{0D108BD9-81ED-4DB2-BD59-A6C34878D82A}">
                    <a16:rowId xmlns:a16="http://schemas.microsoft.com/office/drawing/2014/main" val="2090624984"/>
                  </a:ext>
                </a:extLst>
              </a:tr>
              <a:tr h="0">
                <a:tc>
                  <a:txBody>
                    <a:bodyPr/>
                    <a:lstStyle/>
                    <a:p>
                      <a:pPr>
                        <a:lnSpc>
                          <a:spcPct val="100000"/>
                        </a:lnSpc>
                        <a:spcAft>
                          <a:spcPts val="800"/>
                        </a:spcAft>
                      </a:pPr>
                      <a:r>
                        <a:rPr lang="ru-RU" sz="1000" b="1" dirty="0" err="1">
                          <a:effectLst/>
                          <a:latin typeface="Century Schoolbook" panose="02040604050505020304" pitchFamily="18" charset="0"/>
                          <a:ea typeface="Calibri" panose="020F0502020204030204" pitchFamily="34" charset="0"/>
                          <a:cs typeface="Times New Roman" panose="02020603050405020304" pitchFamily="18" charset="0"/>
                        </a:rPr>
                        <a:t>Бенченко</a:t>
                      </a:r>
                      <a:r>
                        <a:rPr lang="ru-RU" sz="1000" b="1" dirty="0">
                          <a:effectLst/>
                          <a:latin typeface="Century Schoolbook" panose="02040604050505020304" pitchFamily="18" charset="0"/>
                          <a:ea typeface="Calibri" panose="020F0502020204030204" pitchFamily="34" charset="0"/>
                          <a:cs typeface="Times New Roman" panose="02020603050405020304" pitchFamily="18" charset="0"/>
                        </a:rPr>
                        <a:t> Ольга </a:t>
                      </a:r>
                      <a:r>
                        <a:rPr lang="ru-RU" sz="1000" b="1" dirty="0" smtClean="0">
                          <a:effectLst/>
                          <a:latin typeface="Century Schoolbook" panose="02040604050505020304" pitchFamily="18" charset="0"/>
                          <a:ea typeface="Calibri" panose="020F0502020204030204" pitchFamily="34" charset="0"/>
                          <a:cs typeface="Times New Roman" panose="02020603050405020304" pitchFamily="18" charset="0"/>
                        </a:rPr>
                        <a:t>Александровна</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a:effectLst/>
                          <a:latin typeface="Century Schoolbook" panose="02040604050505020304" pitchFamily="18" charset="0"/>
                          <a:ea typeface="Calibri" panose="020F0502020204030204" pitchFamily="34" charset="0"/>
                        </a:rPr>
                        <a:t>Проректор по обеспечению безопасности</a:t>
                      </a:r>
                      <a:endParaRPr lang="ru-RU" sz="120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gn="ctr">
                        <a:lnSpc>
                          <a:spcPct val="100000"/>
                        </a:lnSpc>
                        <a:spcAft>
                          <a:spcPts val="800"/>
                        </a:spcAft>
                      </a:pPr>
                      <a:r>
                        <a:rPr lang="ru-RU" sz="1000" dirty="0">
                          <a:effectLst/>
                          <a:latin typeface="Century Schoolbook" panose="02040604050505020304" pitchFamily="18" charset="0"/>
                          <a:ea typeface="Calibri" panose="020F0502020204030204" pitchFamily="34" charset="0"/>
                        </a:rPr>
                        <a:t>8-499-955-25-20 (доб.211)</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tc>
                  <a:txBody>
                    <a:bodyPr/>
                    <a:lstStyle/>
                    <a:p>
                      <a:pPr>
                        <a:lnSpc>
                          <a:spcPct val="100000"/>
                        </a:lnSpc>
                        <a:spcAft>
                          <a:spcPts val="800"/>
                        </a:spcAft>
                      </a:pPr>
                      <a:r>
                        <a:rPr lang="ru-RU" sz="1000" u="sng" dirty="0">
                          <a:solidFill>
                            <a:srgbClr val="0000FF"/>
                          </a:solidFill>
                          <a:effectLst/>
                          <a:latin typeface="Century Schoolbook" panose="02040604050505020304" pitchFamily="18" charset="0"/>
                          <a:ea typeface="Calibri" panose="020F0502020204030204" pitchFamily="34" charset="0"/>
                          <a:hlinkClick r:id="rId10"/>
                        </a:rPr>
                        <a:t>marta_o73@mail.ru</a:t>
                      </a:r>
                      <a:endParaRPr lang="ru-RU" sz="1200" dirty="0">
                        <a:effectLst/>
                        <a:latin typeface="Times New Roman" panose="02020603050405020304" pitchFamily="18" charset="0"/>
                        <a:ea typeface="Calibri" panose="020F0502020204030204" pitchFamily="34" charset="0"/>
                      </a:endParaRPr>
                    </a:p>
                  </a:txBody>
                  <a:tcPr marL="9525" marR="9525" marT="9525" marB="9525">
                    <a:lnL w="12700" cap="flat" cmpd="sng" algn="ctr">
                      <a:solidFill>
                        <a:srgbClr val="B1A9A9"/>
                      </a:solidFill>
                      <a:prstDash val="solid"/>
                      <a:round/>
                      <a:headEnd type="none" w="med" len="med"/>
                      <a:tailEnd type="none" w="med" len="med"/>
                    </a:lnL>
                    <a:lnR w="12700" cap="flat" cmpd="sng" algn="ctr">
                      <a:solidFill>
                        <a:srgbClr val="B1A9A9"/>
                      </a:solidFill>
                      <a:prstDash val="solid"/>
                      <a:round/>
                      <a:headEnd type="none" w="med" len="med"/>
                      <a:tailEnd type="none" w="med" len="med"/>
                    </a:lnR>
                    <a:lnT w="12700" cap="flat" cmpd="sng" algn="ctr">
                      <a:solidFill>
                        <a:srgbClr val="B1A9A9"/>
                      </a:solidFill>
                      <a:prstDash val="solid"/>
                      <a:round/>
                      <a:headEnd type="none" w="med" len="med"/>
                      <a:tailEnd type="none" w="med" len="med"/>
                    </a:lnT>
                    <a:lnB w="12700" cap="flat" cmpd="sng" algn="ctr">
                      <a:solidFill>
                        <a:srgbClr val="B1A9A9"/>
                      </a:solidFill>
                      <a:prstDash val="solid"/>
                      <a:round/>
                      <a:headEnd type="none" w="med" len="med"/>
                      <a:tailEnd type="none" w="med" len="med"/>
                    </a:lnB>
                  </a:tcPr>
                </a:tc>
                <a:extLst>
                  <a:ext uri="{0D108BD9-81ED-4DB2-BD59-A6C34878D82A}">
                    <a16:rowId xmlns:a16="http://schemas.microsoft.com/office/drawing/2014/main" val="990344540"/>
                  </a:ext>
                </a:extLst>
              </a:tr>
            </a:tbl>
          </a:graphicData>
        </a:graphic>
      </p:graphicFrame>
      <p:pic>
        <p:nvPicPr>
          <p:cNvPr id="8" name="Рисунок 7"/>
          <p:cNvPicPr>
            <a:picLocks noChangeAspect="1"/>
          </p:cNvPicPr>
          <p:nvPr/>
        </p:nvPicPr>
        <p:blipFill>
          <a:blip r:embed="rId11"/>
          <a:stretch>
            <a:fillRect/>
          </a:stretch>
        </p:blipFill>
        <p:spPr>
          <a:xfrm rot="1559598">
            <a:off x="10867773" y="187860"/>
            <a:ext cx="1397490" cy="513730"/>
          </a:xfrm>
          <a:prstGeom prst="rect">
            <a:avLst/>
          </a:prstGeom>
        </p:spPr>
      </p:pic>
      <p:sp>
        <p:nvSpPr>
          <p:cNvPr id="9" name="Прямоугольник 8"/>
          <p:cNvSpPr/>
          <p:nvPr/>
        </p:nvSpPr>
        <p:spPr>
          <a:xfrm>
            <a:off x="4026044" y="0"/>
            <a:ext cx="4809329" cy="369332"/>
          </a:xfrm>
          <a:prstGeom prst="rect">
            <a:avLst/>
          </a:prstGeom>
        </p:spPr>
        <p:txBody>
          <a:bodyPr wrap="none">
            <a:spAutoFit/>
          </a:bodyPr>
          <a:lstStyle/>
          <a:p>
            <a:pPr algn="ctr"/>
            <a:r>
              <a:rPr lang="ru-RU" b="1" dirty="0">
                <a:latin typeface="Century Schoolbook" panose="02040604050505020304" pitchFamily="18" charset="0"/>
                <a:ea typeface="Times New Roman" panose="02020603050405020304" pitchFamily="18" charset="0"/>
              </a:rPr>
              <a:t>Общая </a:t>
            </a:r>
            <a:r>
              <a:rPr lang="ru-RU" b="1" dirty="0" smtClean="0">
                <a:latin typeface="Century Schoolbook" panose="02040604050505020304" pitchFamily="18" charset="0"/>
                <a:ea typeface="Times New Roman" panose="02020603050405020304" pitchFamily="18" charset="0"/>
              </a:rPr>
              <a:t>информация </a:t>
            </a:r>
            <a:r>
              <a:rPr lang="ru-RU" b="1" dirty="0">
                <a:latin typeface="Century Schoolbook" panose="02040604050505020304" pitchFamily="18" charset="0"/>
                <a:ea typeface="Times New Roman" panose="02020603050405020304" pitchFamily="18" charset="0"/>
              </a:rPr>
              <a:t>об Университете</a:t>
            </a:r>
            <a:endParaRPr lang="ru-RU" b="1" dirty="0">
              <a:latin typeface="Century Schoolbook" panose="02040604050505020304" pitchFamily="18" charset="0"/>
            </a:endParaRPr>
          </a:p>
        </p:txBody>
      </p:sp>
      <p:sp>
        <p:nvSpPr>
          <p:cNvPr id="11" name="Прямоугольник 10"/>
          <p:cNvSpPr/>
          <p:nvPr/>
        </p:nvSpPr>
        <p:spPr>
          <a:xfrm>
            <a:off x="4957668" y="369332"/>
            <a:ext cx="2603983" cy="368755"/>
          </a:xfrm>
          <a:prstGeom prst="rect">
            <a:avLst/>
          </a:prstGeom>
        </p:spPr>
        <p:txBody>
          <a:bodyPr wrap="none">
            <a:spAutoFit/>
          </a:bodyPr>
          <a:lstStyle/>
          <a:p>
            <a:pPr lvl="0">
              <a:lnSpc>
                <a:spcPct val="107000"/>
              </a:lnSpc>
              <a:spcAft>
                <a:spcPts val="0"/>
              </a:spcAft>
            </a:pPr>
            <a:r>
              <a:rPr lang="ru-RU" b="1" dirty="0">
                <a:latin typeface="Times New Roman" panose="02020603050405020304" pitchFamily="18" charset="0"/>
                <a:ea typeface="Times New Roman" panose="02020603050405020304" pitchFamily="18" charset="0"/>
              </a:rPr>
              <a:t>Структура управления</a:t>
            </a:r>
            <a:endParaRPr lang="ru-RU"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675402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a:extLst>
              <a:ext uri="{FF2B5EF4-FFF2-40B4-BE49-F238E27FC236}">
                <a16:creationId xmlns:a16="http://schemas.microsoft.com/office/drawing/2014/main" id="{AFCB6DFE-C0D1-BC92-DB48-FD782A41B440}"/>
              </a:ext>
            </a:extLst>
          </p:cNvPr>
          <p:cNvGraphicFramePr>
            <a:graphicFrameLocks noGrp="1"/>
          </p:cNvGraphicFramePr>
          <p:nvPr>
            <p:extLst>
              <p:ext uri="{D42A27DB-BD31-4B8C-83A1-F6EECF244321}">
                <p14:modId xmlns:p14="http://schemas.microsoft.com/office/powerpoint/2010/main" val="3665679620"/>
              </p:ext>
            </p:extLst>
          </p:nvPr>
        </p:nvGraphicFramePr>
        <p:xfrm>
          <a:off x="2512464" y="687274"/>
          <a:ext cx="7547194" cy="3749850"/>
        </p:xfrm>
        <a:graphic>
          <a:graphicData uri="http://schemas.openxmlformats.org/drawingml/2006/table">
            <a:tbl>
              <a:tblPr firstRow="1" firstCol="1" bandRow="1"/>
              <a:tblGrid>
                <a:gridCol w="307837">
                  <a:extLst>
                    <a:ext uri="{9D8B030D-6E8A-4147-A177-3AD203B41FA5}">
                      <a16:colId xmlns:a16="http://schemas.microsoft.com/office/drawing/2014/main" val="1611645118"/>
                    </a:ext>
                  </a:extLst>
                </a:gridCol>
                <a:gridCol w="5278193">
                  <a:extLst>
                    <a:ext uri="{9D8B030D-6E8A-4147-A177-3AD203B41FA5}">
                      <a16:colId xmlns:a16="http://schemas.microsoft.com/office/drawing/2014/main" val="2391090596"/>
                    </a:ext>
                  </a:extLst>
                </a:gridCol>
                <a:gridCol w="1961164">
                  <a:extLst>
                    <a:ext uri="{9D8B030D-6E8A-4147-A177-3AD203B41FA5}">
                      <a16:colId xmlns:a16="http://schemas.microsoft.com/office/drawing/2014/main" val="848952405"/>
                    </a:ext>
                  </a:extLst>
                </a:gridCol>
              </a:tblGrid>
              <a:tr h="208325">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Наименование структурного подразделения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ru-RU" sz="1000" b="0" dirty="0">
                          <a:solidFill>
                            <a:schemeClr val="tx1"/>
                          </a:solidFill>
                          <a:effectLst/>
                          <a:latin typeface="Century Schoolbook" panose="02040604050505020304" pitchFamily="18" charset="0"/>
                          <a:ea typeface="Times New Roman" panose="02020603050405020304" pitchFamily="18" charset="0"/>
                        </a:rPr>
                        <a:t>Ссылки</a:t>
                      </a:r>
                      <a:endParaRPr lang="ru-RU" sz="1000" b="0" dirty="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348178"/>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Биолого-химический факультет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dirty="0">
                          <a:solidFill>
                            <a:schemeClr val="tx1"/>
                          </a:solidFill>
                          <a:effectLst/>
                          <a:latin typeface="Century Schoolbook" panose="02040604050505020304" pitchFamily="18" charset="0"/>
                          <a:ea typeface="Times New Roman" panose="02020603050405020304" pitchFamily="18" charset="0"/>
                          <a:hlinkClick r:id="rId2">
                            <a:extLst>
                              <a:ext uri="{A12FA001-AC4F-418D-AE19-62706E023703}">
                                <ahyp:hlinkClr xmlns:ahyp="http://schemas.microsoft.com/office/drawing/2018/hyperlinkcolor" xmlns="" val="tx"/>
                              </a:ext>
                            </a:extLst>
                          </a:hlinkClick>
                        </a:rPr>
                        <a:t>Страница факультета</a:t>
                      </a:r>
                      <a:endParaRPr lang="ru-RU" sz="1000" b="0" dirty="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657034"/>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Факультет иностранных языков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Times New Roman" panose="02020603050405020304" pitchFamily="18" charset="0"/>
                          <a:hlinkClick r:id="rId3">
                            <a:extLst>
                              <a:ext uri="{A12FA001-AC4F-418D-AE19-62706E023703}">
                                <ahyp:hlinkClr xmlns:ahyp="http://schemas.microsoft.com/office/drawing/2018/hyperlinkcolor" xmlns="" val="tx"/>
                              </a:ext>
                            </a:extLst>
                          </a:hlinkClick>
                        </a:rPr>
                        <a:t>Страница факультета</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008155"/>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Факультет математики, физики и экономики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dirty="0">
                          <a:solidFill>
                            <a:schemeClr val="tx1"/>
                          </a:solidFill>
                          <a:effectLst/>
                          <a:latin typeface="Century Schoolbook" panose="02040604050505020304" pitchFamily="18" charset="0"/>
                          <a:ea typeface="Times New Roman" panose="02020603050405020304" pitchFamily="18" charset="0"/>
                          <a:hlinkClick r:id="rId4">
                            <a:extLst>
                              <a:ext uri="{A12FA001-AC4F-418D-AE19-62706E023703}">
                                <ahyp:hlinkClr xmlns:ahyp="http://schemas.microsoft.com/office/drawing/2018/hyperlinkcolor" xmlns="" val="tx"/>
                              </a:ext>
                            </a:extLst>
                          </a:hlinkClick>
                        </a:rPr>
                        <a:t>Страница факультета</a:t>
                      </a:r>
                      <a:endParaRPr lang="ru-RU" sz="1000" b="0" dirty="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8827830"/>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Факультет начального образования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Times New Roman" panose="02020603050405020304" pitchFamily="18" charset="0"/>
                          <a:hlinkClick r:id="rId5">
                            <a:extLst>
                              <a:ext uri="{A12FA001-AC4F-418D-AE19-62706E023703}">
                                <ahyp:hlinkClr xmlns:ahyp="http://schemas.microsoft.com/office/drawing/2018/hyperlinkcolor" xmlns="" val="tx"/>
                              </a:ext>
                            </a:extLst>
                          </a:hlinkClick>
                        </a:rPr>
                        <a:t>Страница факультета</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7546894"/>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Факультет дошкольного образования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Calibri" panose="020F0502020204030204" pitchFamily="34" charset="0"/>
                          <a:hlinkClick r:id="rId6">
                            <a:extLst>
                              <a:ext uri="{A12FA001-AC4F-418D-AE19-62706E023703}">
                                <ahyp:hlinkClr xmlns:ahyp="http://schemas.microsoft.com/office/drawing/2018/hyperlinkcolor" xmlns="" val="tx"/>
                              </a:ext>
                            </a:extLst>
                          </a:hlinkClick>
                        </a:rPr>
                        <a:t>Страница факультета</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3985267"/>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Психолого-педагогический факультет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Times New Roman" panose="02020603050405020304" pitchFamily="18" charset="0"/>
                          <a:hlinkClick r:id="rId7">
                            <a:extLst>
                              <a:ext uri="{A12FA001-AC4F-418D-AE19-62706E023703}">
                                <ahyp:hlinkClr xmlns:ahyp="http://schemas.microsoft.com/office/drawing/2018/hyperlinkcolor" xmlns="" val="tx"/>
                              </a:ext>
                            </a:extLst>
                          </a:hlinkClick>
                        </a:rPr>
                        <a:t>Страница факультета</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9795642"/>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Фармацевтический факультет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Times New Roman" panose="02020603050405020304" pitchFamily="18" charset="0"/>
                          <a:hlinkClick r:id="rId8">
                            <a:extLst>
                              <a:ext uri="{A12FA001-AC4F-418D-AE19-62706E023703}">
                                <ahyp:hlinkClr xmlns:ahyp="http://schemas.microsoft.com/office/drawing/2018/hyperlinkcolor" xmlns="" val="tx"/>
                              </a:ext>
                            </a:extLst>
                          </a:hlinkClick>
                        </a:rPr>
                        <a:t>Страница факультета</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806339"/>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Филологический факультет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Times New Roman" panose="02020603050405020304" pitchFamily="18" charset="0"/>
                          <a:hlinkClick r:id="rId9">
                            <a:extLst>
                              <a:ext uri="{A12FA001-AC4F-418D-AE19-62706E023703}">
                                <ahyp:hlinkClr xmlns:ahyp="http://schemas.microsoft.com/office/drawing/2018/hyperlinkcolor" xmlns="" val="tx"/>
                              </a:ext>
                            </a:extLst>
                          </a:hlinkClick>
                        </a:rPr>
                        <a:t>Страница факультета</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141974"/>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Исторический факультет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Times New Roman" panose="02020603050405020304" pitchFamily="18" charset="0"/>
                          <a:hlinkClick r:id="rId10">
                            <a:extLst>
                              <a:ext uri="{A12FA001-AC4F-418D-AE19-62706E023703}">
                                <ahyp:hlinkClr xmlns:ahyp="http://schemas.microsoft.com/office/drawing/2018/hyperlinkcolor" xmlns="" val="tx"/>
                              </a:ext>
                            </a:extLst>
                          </a:hlinkClick>
                        </a:rPr>
                        <a:t>Страница факультета</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013212"/>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Юридический факультет</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Times New Roman" panose="02020603050405020304" pitchFamily="18" charset="0"/>
                          <a:hlinkClick r:id="rId11">
                            <a:extLst>
                              <a:ext uri="{A12FA001-AC4F-418D-AE19-62706E023703}">
                                <ahyp:hlinkClr xmlns:ahyp="http://schemas.microsoft.com/office/drawing/2018/hyperlinkcolor" xmlns="" val="tx"/>
                              </a:ext>
                            </a:extLst>
                          </a:hlinkClick>
                        </a:rPr>
                        <a:t>Страница факультета</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7546636"/>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Институт дополнительного образования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Times New Roman" panose="02020603050405020304" pitchFamily="18" charset="0"/>
                          <a:hlinkClick r:id="rId12">
                            <a:extLst>
                              <a:ext uri="{A12FA001-AC4F-418D-AE19-62706E023703}">
                                <ahyp:hlinkClr xmlns:ahyp="http://schemas.microsoft.com/office/drawing/2018/hyperlinkcolor" xmlns="" val="tx"/>
                              </a:ext>
                            </a:extLst>
                          </a:hlinkClick>
                        </a:rPr>
                        <a:t>Страница факультета</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6412821"/>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dirty="0">
                          <a:solidFill>
                            <a:schemeClr val="tx1"/>
                          </a:solidFill>
                          <a:effectLst/>
                          <a:latin typeface="Century Schoolbook" panose="02040604050505020304" pitchFamily="18" charset="0"/>
                          <a:ea typeface="Calibri" panose="020F0502020204030204" pitchFamily="34" charset="0"/>
                        </a:rPr>
                        <a:t>Отделение физической культуры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Times New Roman" panose="02020603050405020304" pitchFamily="18" charset="0"/>
                          <a:hlinkClick r:id="rId13">
                            <a:extLst>
                              <a:ext uri="{A12FA001-AC4F-418D-AE19-62706E023703}">
                                <ahyp:hlinkClr xmlns:ahyp="http://schemas.microsoft.com/office/drawing/2018/hyperlinkcolor" xmlns="" val="tx"/>
                              </a:ext>
                            </a:extLst>
                          </a:hlinkClick>
                        </a:rPr>
                        <a:t>Страница отделения</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4993918"/>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pPr>
                      <a:r>
                        <a:rPr lang="ru-RU" sz="1000" b="0" kern="0" dirty="0">
                          <a:solidFill>
                            <a:schemeClr val="tx1"/>
                          </a:solidFill>
                          <a:effectLst/>
                          <a:latin typeface="Century Schoolbook" panose="02040604050505020304" pitchFamily="18" charset="0"/>
                          <a:ea typeface="Times New Roman" panose="02020603050405020304" pitchFamily="18" charset="0"/>
                          <a:cs typeface="Times New Roman" panose="02020603050405020304" pitchFamily="18" charset="0"/>
                        </a:rPr>
                        <a:t>Профессионально-педагогический колледж ГГТУ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Times New Roman" panose="02020603050405020304" pitchFamily="18" charset="0"/>
                          <a:hlinkClick r:id="rId14">
                            <a:extLst>
                              <a:ext uri="{A12FA001-AC4F-418D-AE19-62706E023703}">
                                <ahyp:hlinkClr xmlns:ahyp="http://schemas.microsoft.com/office/drawing/2018/hyperlinkcolor" xmlns="" val="tx"/>
                              </a:ext>
                            </a:extLst>
                          </a:hlinkClick>
                        </a:rPr>
                        <a:t>Страница колледжа</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1828677"/>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kern="1800" dirty="0">
                          <a:solidFill>
                            <a:schemeClr val="tx1"/>
                          </a:solidFill>
                          <a:effectLst/>
                          <a:latin typeface="Century Schoolbook" panose="02040604050505020304" pitchFamily="18" charset="0"/>
                          <a:ea typeface="Times New Roman" panose="02020603050405020304" pitchFamily="18" charset="0"/>
                        </a:rPr>
                        <a:t>Гуманитарно-педагогический колледж ГГТУ</a:t>
                      </a:r>
                      <a:endParaRPr lang="ru-RU" sz="1000" b="0" dirty="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a:solidFill>
                            <a:schemeClr val="tx1"/>
                          </a:solidFill>
                          <a:effectLst/>
                          <a:latin typeface="Century Schoolbook" panose="02040604050505020304" pitchFamily="18" charset="0"/>
                          <a:ea typeface="Times New Roman" panose="02020603050405020304" pitchFamily="18" charset="0"/>
                          <a:hlinkClick r:id="rId15">
                            <a:extLst>
                              <a:ext uri="{A12FA001-AC4F-418D-AE19-62706E023703}">
                                <ahyp:hlinkClr xmlns:ahyp="http://schemas.microsoft.com/office/drawing/2018/hyperlinkcolor" xmlns="" val="tx"/>
                              </a:ext>
                            </a:extLst>
                          </a:hlinkClick>
                        </a:rPr>
                        <a:t>Страница колледжа</a:t>
                      </a:r>
                      <a:endParaRPr lang="ru-RU" sz="1000" b="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7858163"/>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pPr>
                      <a:r>
                        <a:rPr lang="ru-RU" sz="1000" b="0" kern="0" dirty="0">
                          <a:solidFill>
                            <a:schemeClr val="tx1"/>
                          </a:solidFill>
                          <a:effectLst/>
                          <a:latin typeface="Century Schoolbook" panose="02040604050505020304" pitchFamily="18" charset="0"/>
                          <a:ea typeface="Times New Roman" panose="02020603050405020304" pitchFamily="18" charset="0"/>
                          <a:cs typeface="Times New Roman" panose="02020603050405020304" pitchFamily="18" charset="0"/>
                        </a:rPr>
                        <a:t>Промышленно-экономический колледж ГГТУ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dirty="0">
                          <a:solidFill>
                            <a:schemeClr val="tx1"/>
                          </a:solidFill>
                          <a:effectLst/>
                          <a:latin typeface="Century Schoolbook" panose="02040604050505020304" pitchFamily="18" charset="0"/>
                          <a:ea typeface="Times New Roman" panose="02020603050405020304" pitchFamily="18" charset="0"/>
                          <a:hlinkClick r:id="rId16">
                            <a:extLst>
                              <a:ext uri="{A12FA001-AC4F-418D-AE19-62706E023703}">
                                <ahyp:hlinkClr xmlns:ahyp="http://schemas.microsoft.com/office/drawing/2018/hyperlinkcolor" xmlns="" val="tx"/>
                              </a:ext>
                            </a:extLst>
                          </a:hlinkClick>
                        </a:rPr>
                        <a:t>Страница колледжа</a:t>
                      </a:r>
                      <a:endParaRPr lang="ru-RU" sz="1000" b="0" dirty="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051362"/>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pPr>
                      <a:r>
                        <a:rPr lang="ru-RU" sz="1000" b="0" kern="0" dirty="0">
                          <a:solidFill>
                            <a:schemeClr val="tx1"/>
                          </a:solidFill>
                          <a:effectLst/>
                          <a:latin typeface="Century Schoolbook" panose="02040604050505020304" pitchFamily="18" charset="0"/>
                          <a:ea typeface="Times New Roman" panose="02020603050405020304" pitchFamily="18" charset="0"/>
                          <a:cs typeface="Times New Roman" panose="02020603050405020304" pitchFamily="18" charset="0"/>
                        </a:rPr>
                        <a:t>Истринский профессиональный колледж-филиал ГГТУ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dirty="0">
                          <a:solidFill>
                            <a:schemeClr val="tx1"/>
                          </a:solidFill>
                          <a:effectLst/>
                          <a:latin typeface="Century Schoolbook" panose="02040604050505020304" pitchFamily="18" charset="0"/>
                          <a:ea typeface="Times New Roman" panose="02020603050405020304" pitchFamily="18" charset="0"/>
                          <a:hlinkClick r:id="rId17">
                            <a:extLst>
                              <a:ext uri="{A12FA001-AC4F-418D-AE19-62706E023703}">
                                <ahyp:hlinkClr xmlns:ahyp="http://schemas.microsoft.com/office/drawing/2018/hyperlinkcolor" xmlns="" val="tx"/>
                              </a:ext>
                            </a:extLst>
                          </a:hlinkClick>
                        </a:rPr>
                        <a:t>Страница колледжа</a:t>
                      </a:r>
                      <a:endParaRPr lang="ru-RU" sz="1000" b="0" dirty="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540707"/>
                  </a:ext>
                </a:extLst>
              </a:tr>
              <a:tr h="208325">
                <a:tc>
                  <a:txBody>
                    <a:bodyPr/>
                    <a:lstStyle/>
                    <a:p>
                      <a:pPr marL="0" lvl="0" indent="0">
                        <a:lnSpc>
                          <a:spcPct val="107000"/>
                        </a:lnSpc>
                        <a:spcAft>
                          <a:spcPts val="800"/>
                        </a:spcAft>
                        <a:buFont typeface="+mj-lt"/>
                        <a:buNone/>
                      </a:pPr>
                      <a:r>
                        <a:rPr lang="ru-RU" sz="1000" b="0" dirty="0">
                          <a:solidFill>
                            <a:schemeClr val="tx1"/>
                          </a:solidFill>
                          <a:effectLst/>
                          <a:latin typeface="Century Schoolbook" panose="02040604050505020304" pitchFamily="18" charset="0"/>
                          <a:ea typeface="Calibri" panose="020F0502020204030204"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1200"/>
                        </a:spcBef>
                      </a:pPr>
                      <a:r>
                        <a:rPr lang="ru-RU" sz="1000" b="0" kern="0" dirty="0">
                          <a:solidFill>
                            <a:schemeClr val="tx1"/>
                          </a:solidFill>
                          <a:effectLst/>
                          <a:latin typeface="Century Schoolbook" panose="02040604050505020304" pitchFamily="18" charset="0"/>
                          <a:ea typeface="Times New Roman" panose="02020603050405020304" pitchFamily="18" charset="0"/>
                          <a:cs typeface="Times New Roman" panose="02020603050405020304" pitchFamily="18" charset="0"/>
                        </a:rPr>
                        <a:t>Ликино-</a:t>
                      </a:r>
                      <a:r>
                        <a:rPr lang="ru-RU" sz="1000" b="0" kern="0" dirty="0" err="1">
                          <a:solidFill>
                            <a:schemeClr val="tx1"/>
                          </a:solidFill>
                          <a:effectLst/>
                          <a:latin typeface="Century Schoolbook" panose="02040604050505020304" pitchFamily="18" charset="0"/>
                          <a:ea typeface="Times New Roman" panose="02020603050405020304" pitchFamily="18" charset="0"/>
                          <a:cs typeface="Times New Roman" panose="02020603050405020304" pitchFamily="18" charset="0"/>
                        </a:rPr>
                        <a:t>Дулёвский</a:t>
                      </a:r>
                      <a:r>
                        <a:rPr lang="ru-RU" sz="1000" b="0" kern="0" dirty="0">
                          <a:solidFill>
                            <a:schemeClr val="tx1"/>
                          </a:solidFill>
                          <a:effectLst/>
                          <a:latin typeface="Century Schoolbook" panose="02040604050505020304" pitchFamily="18" charset="0"/>
                          <a:ea typeface="Times New Roman" panose="02020603050405020304" pitchFamily="18" charset="0"/>
                          <a:cs typeface="Times New Roman" panose="02020603050405020304" pitchFamily="18" charset="0"/>
                        </a:rPr>
                        <a:t> политехнический колледж-филиал ГГТУ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1000" b="0" u="sng" dirty="0">
                          <a:solidFill>
                            <a:schemeClr val="tx1"/>
                          </a:solidFill>
                          <a:effectLst/>
                          <a:latin typeface="Century Schoolbook" panose="02040604050505020304" pitchFamily="18" charset="0"/>
                          <a:ea typeface="Times New Roman" panose="02020603050405020304" pitchFamily="18" charset="0"/>
                          <a:hlinkClick r:id="rId18">
                            <a:extLst>
                              <a:ext uri="{A12FA001-AC4F-418D-AE19-62706E023703}">
                                <ahyp:hlinkClr xmlns:ahyp="http://schemas.microsoft.com/office/drawing/2018/hyperlinkcolor" xmlns="" val="tx"/>
                              </a:ext>
                            </a:extLst>
                          </a:hlinkClick>
                        </a:rPr>
                        <a:t>Страница колледжа</a:t>
                      </a:r>
                      <a:endParaRPr lang="ru-RU" sz="1000" b="0" dirty="0">
                        <a:solidFill>
                          <a:schemeClr val="tx1"/>
                        </a:solidFill>
                        <a:effectLst/>
                        <a:latin typeface="Century Schoolbook" panose="020406040505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7383375"/>
                  </a:ext>
                </a:extLst>
              </a:tr>
            </a:tbl>
          </a:graphicData>
        </a:graphic>
      </p:graphicFrame>
      <p:pic>
        <p:nvPicPr>
          <p:cNvPr id="6" name="Рисунок 5">
            <a:extLst>
              <a:ext uri="{FF2B5EF4-FFF2-40B4-BE49-F238E27FC236}">
                <a16:creationId xmlns:a16="http://schemas.microsoft.com/office/drawing/2014/main" id="{51E3C112-75E3-EF75-DD19-6350FF2DFE9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2" name="Рисунок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634181" y="4522051"/>
            <a:ext cx="3561235" cy="2335949"/>
          </a:xfrm>
          <a:prstGeom prst="rect">
            <a:avLst/>
          </a:prstGeom>
        </p:spPr>
      </p:pic>
      <p:pic>
        <p:nvPicPr>
          <p:cNvPr id="7" name="Рисунок 6"/>
          <p:cNvPicPr>
            <a:picLocks noChangeAspect="1"/>
          </p:cNvPicPr>
          <p:nvPr/>
        </p:nvPicPr>
        <p:blipFill>
          <a:blip r:embed="rId21"/>
          <a:stretch>
            <a:fillRect/>
          </a:stretch>
        </p:blipFill>
        <p:spPr>
          <a:xfrm rot="1559598">
            <a:off x="10867773" y="187860"/>
            <a:ext cx="1397490" cy="513730"/>
          </a:xfrm>
          <a:prstGeom prst="rect">
            <a:avLst/>
          </a:prstGeom>
        </p:spPr>
      </p:pic>
      <p:sp>
        <p:nvSpPr>
          <p:cNvPr id="8" name="Прямоугольник 7"/>
          <p:cNvSpPr/>
          <p:nvPr/>
        </p:nvSpPr>
        <p:spPr>
          <a:xfrm>
            <a:off x="4026044" y="0"/>
            <a:ext cx="4809329" cy="369332"/>
          </a:xfrm>
          <a:prstGeom prst="rect">
            <a:avLst/>
          </a:prstGeom>
        </p:spPr>
        <p:txBody>
          <a:bodyPr wrap="none">
            <a:spAutoFit/>
          </a:bodyPr>
          <a:lstStyle/>
          <a:p>
            <a:pPr algn="ctr"/>
            <a:r>
              <a:rPr lang="ru-RU" b="1" dirty="0">
                <a:latin typeface="Century Schoolbook" panose="02040604050505020304" pitchFamily="18" charset="0"/>
                <a:ea typeface="Times New Roman" panose="02020603050405020304" pitchFamily="18" charset="0"/>
              </a:rPr>
              <a:t>Общая </a:t>
            </a:r>
            <a:r>
              <a:rPr lang="ru-RU" b="1" dirty="0" smtClean="0">
                <a:latin typeface="Century Schoolbook" panose="02040604050505020304" pitchFamily="18" charset="0"/>
                <a:ea typeface="Times New Roman" panose="02020603050405020304" pitchFamily="18" charset="0"/>
              </a:rPr>
              <a:t>информация </a:t>
            </a:r>
            <a:r>
              <a:rPr lang="ru-RU" b="1" dirty="0">
                <a:latin typeface="Century Schoolbook" panose="02040604050505020304" pitchFamily="18" charset="0"/>
                <a:ea typeface="Times New Roman" panose="02020603050405020304" pitchFamily="18" charset="0"/>
              </a:rPr>
              <a:t>об Университете</a:t>
            </a:r>
            <a:endParaRPr lang="ru-RU" b="1" dirty="0">
              <a:latin typeface="Century Schoolbook" panose="02040604050505020304" pitchFamily="18" charset="0"/>
            </a:endParaRPr>
          </a:p>
        </p:txBody>
      </p:sp>
      <p:sp>
        <p:nvSpPr>
          <p:cNvPr id="5" name="Прямоугольник 4"/>
          <p:cNvSpPr/>
          <p:nvPr/>
        </p:nvSpPr>
        <p:spPr>
          <a:xfrm>
            <a:off x="4929528" y="317937"/>
            <a:ext cx="2985113" cy="307777"/>
          </a:xfrm>
          <a:prstGeom prst="rect">
            <a:avLst/>
          </a:prstGeom>
        </p:spPr>
        <p:txBody>
          <a:bodyPr wrap="none">
            <a:spAutoFit/>
          </a:bodyPr>
          <a:lstStyle/>
          <a:p>
            <a:r>
              <a:rPr lang="ru-RU" sz="1400" b="1" dirty="0" smtClean="0">
                <a:latin typeface="Century Schoolbook" panose="02040604050505020304" pitchFamily="18" charset="0"/>
                <a:ea typeface="Calibri" panose="020F0502020204030204" pitchFamily="34" charset="0"/>
              </a:rPr>
              <a:t>Структурные </a:t>
            </a:r>
            <a:r>
              <a:rPr lang="ru-RU" sz="1400" b="1" dirty="0">
                <a:latin typeface="Century Schoolbook" panose="02040604050505020304" pitchFamily="18" charset="0"/>
                <a:ea typeface="Calibri" panose="020F0502020204030204" pitchFamily="34" charset="0"/>
              </a:rPr>
              <a:t>подразделения</a:t>
            </a:r>
            <a:endParaRPr lang="ru-RU" sz="1400" b="1" dirty="0">
              <a:latin typeface="Century Schoolbook" panose="02040604050505020304" pitchFamily="18" charset="0"/>
            </a:endParaRPr>
          </a:p>
        </p:txBody>
      </p:sp>
    </p:spTree>
    <p:extLst>
      <p:ext uri="{BB962C8B-B14F-4D97-AF65-F5344CB8AC3E}">
        <p14:creationId xmlns:p14="http://schemas.microsoft.com/office/powerpoint/2010/main" val="27673801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A7F31C-802A-A8CE-9DFA-70FE3FEC0573}"/>
              </a:ext>
            </a:extLst>
          </p:cNvPr>
          <p:cNvSpPr>
            <a:spLocks noGrp="1"/>
          </p:cNvSpPr>
          <p:nvPr>
            <p:ph type="title"/>
          </p:nvPr>
        </p:nvSpPr>
        <p:spPr>
          <a:xfrm>
            <a:off x="4327736" y="62871"/>
            <a:ext cx="4840938" cy="403360"/>
          </a:xfrm>
        </p:spPr>
        <p:txBody>
          <a:bodyPr>
            <a:normAutofit/>
          </a:bodyPr>
          <a:lstStyle/>
          <a:p>
            <a:pPr algn="ctr"/>
            <a:r>
              <a:rPr lang="ru-RU" sz="1800" b="1" dirty="0">
                <a:latin typeface="Century Schoolbook" panose="02040604050505020304" pitchFamily="18" charset="0"/>
              </a:rPr>
              <a:t>Краткая историческая справка </a:t>
            </a:r>
          </a:p>
        </p:txBody>
      </p:sp>
      <p:sp>
        <p:nvSpPr>
          <p:cNvPr id="11" name="TextBox 10">
            <a:extLst>
              <a:ext uri="{FF2B5EF4-FFF2-40B4-BE49-F238E27FC236}">
                <a16:creationId xmlns:a16="http://schemas.microsoft.com/office/drawing/2014/main" id="{6F931380-6682-5726-CE13-CB535CF16899}"/>
              </a:ext>
            </a:extLst>
          </p:cNvPr>
          <p:cNvSpPr txBox="1"/>
          <p:nvPr/>
        </p:nvSpPr>
        <p:spPr>
          <a:xfrm>
            <a:off x="893514" y="1245383"/>
            <a:ext cx="2571826" cy="658642"/>
          </a:xfrm>
          <a:prstGeom prst="rect">
            <a:avLst/>
          </a:prstGeom>
          <a:noFill/>
        </p:spPr>
        <p:txBody>
          <a:bodyPr wrap="square" rtlCol="0">
            <a:spAutoFit/>
          </a:bodyPr>
          <a:lstStyle/>
          <a:p>
            <a:pPr marL="358775" lvl="0" indent="-171450">
              <a:lnSpc>
                <a:spcPct val="115000"/>
              </a:lnSpc>
              <a:buSzPct val="100000"/>
              <a:buFont typeface="Arial" panose="020B0604020202020204" pitchFamily="34" charset="0"/>
              <a:buChar char="•"/>
            </a:pPr>
            <a:r>
              <a:rPr lang="ru-RU" sz="800" b="1" dirty="0">
                <a:latin typeface="Century Schoolbook" panose="02040604050505020304" pitchFamily="18" charset="0"/>
                <a:ea typeface="Anonymous Pro" panose="02060609030202000504" pitchFamily="49" charset="0"/>
              </a:rPr>
              <a:t>Будущий университет создан как учительский институт для подготовки учителей общеобразовательных школ. </a:t>
            </a:r>
          </a:p>
        </p:txBody>
      </p:sp>
      <p:sp>
        <p:nvSpPr>
          <p:cNvPr id="12" name="TextBox 11">
            <a:extLst>
              <a:ext uri="{FF2B5EF4-FFF2-40B4-BE49-F238E27FC236}">
                <a16:creationId xmlns:a16="http://schemas.microsoft.com/office/drawing/2014/main" id="{7A058BB3-4615-E681-3465-59D5694B1065}"/>
              </a:ext>
            </a:extLst>
          </p:cNvPr>
          <p:cNvSpPr txBox="1"/>
          <p:nvPr/>
        </p:nvSpPr>
        <p:spPr>
          <a:xfrm>
            <a:off x="3405803" y="1241791"/>
            <a:ext cx="2427005" cy="786306"/>
          </a:xfrm>
          <a:prstGeom prst="rect">
            <a:avLst/>
          </a:prstGeom>
          <a:noFill/>
        </p:spPr>
        <p:txBody>
          <a:bodyPr wrap="square" rtlCol="0">
            <a:spAutoFit/>
          </a:bodyPr>
          <a:lstStyle/>
          <a:p>
            <a:pPr marL="358775" indent="-171450">
              <a:lnSpc>
                <a:spcPct val="115000"/>
              </a:lnSpc>
              <a:buSzPct val="100000"/>
              <a:buFont typeface="Arial" panose="020B0604020202020204" pitchFamily="34" charset="0"/>
              <a:buChar char="•"/>
            </a:pPr>
            <a:r>
              <a:rPr lang="ru-RU" sz="800" b="1" dirty="0">
                <a:latin typeface="Century Schoolbook" panose="02040604050505020304" pitchFamily="18" charset="0"/>
              </a:rPr>
              <a:t>Орехово-Зуевский учительский институт распоряжением Совета Министров СССР одним из первых в РСФСР реорганизован в педагогический. </a:t>
            </a:r>
            <a:endParaRPr lang="ru-RU" sz="800" b="1" dirty="0">
              <a:latin typeface="Montserrat" panose="02000000000000000000" pitchFamily="2" charset="0"/>
            </a:endParaRPr>
          </a:p>
        </p:txBody>
      </p:sp>
      <p:sp>
        <p:nvSpPr>
          <p:cNvPr id="13" name="TextBox 12">
            <a:extLst>
              <a:ext uri="{FF2B5EF4-FFF2-40B4-BE49-F238E27FC236}">
                <a16:creationId xmlns:a16="http://schemas.microsoft.com/office/drawing/2014/main" id="{65F5A33F-3285-7578-30E3-8C3BD7DECF73}"/>
              </a:ext>
            </a:extLst>
          </p:cNvPr>
          <p:cNvSpPr txBox="1"/>
          <p:nvPr/>
        </p:nvSpPr>
        <p:spPr>
          <a:xfrm>
            <a:off x="6115297" y="1288257"/>
            <a:ext cx="2866982" cy="645690"/>
          </a:xfrm>
          <a:prstGeom prst="rect">
            <a:avLst/>
          </a:prstGeom>
          <a:noFill/>
        </p:spPr>
        <p:txBody>
          <a:bodyPr wrap="square" rtlCol="0">
            <a:spAutoFit/>
          </a:bodyPr>
          <a:lstStyle/>
          <a:p>
            <a:pPr marL="358775" lvl="0" indent="-171450">
              <a:lnSpc>
                <a:spcPct val="115000"/>
              </a:lnSpc>
              <a:buSzPct val="100000"/>
              <a:buFont typeface="Arial" panose="020B0604020202020204" pitchFamily="34" charset="0"/>
              <a:buChar char="•"/>
            </a:pPr>
            <a:r>
              <a:rPr lang="ru-RU" sz="800" b="1" dirty="0">
                <a:latin typeface="Century Schoolbook" panose="02040604050505020304" pitchFamily="18" charset="0"/>
              </a:rPr>
              <a:t>На базе биолого-химического факультета формируется фармацевтический факультет, первый и пока единственный в Подмосковье. </a:t>
            </a:r>
          </a:p>
        </p:txBody>
      </p:sp>
      <p:sp>
        <p:nvSpPr>
          <p:cNvPr id="14" name="TextBox 13">
            <a:extLst>
              <a:ext uri="{FF2B5EF4-FFF2-40B4-BE49-F238E27FC236}">
                <a16:creationId xmlns:a16="http://schemas.microsoft.com/office/drawing/2014/main" id="{C4C3427C-2B60-69E1-BF36-AA9D9318886B}"/>
              </a:ext>
            </a:extLst>
          </p:cNvPr>
          <p:cNvSpPr txBox="1"/>
          <p:nvPr/>
        </p:nvSpPr>
        <p:spPr>
          <a:xfrm>
            <a:off x="9292677" y="1210348"/>
            <a:ext cx="2387958" cy="2092881"/>
          </a:xfrm>
          <a:prstGeom prst="rect">
            <a:avLst/>
          </a:prstGeom>
          <a:noFill/>
        </p:spPr>
        <p:txBody>
          <a:bodyPr wrap="square" rtlCol="0">
            <a:spAutoFit/>
          </a:bodyPr>
          <a:lstStyle/>
          <a:p>
            <a:pPr marL="171450" indent="-171450">
              <a:buFont typeface="Arial" panose="020B0604020202020204" pitchFamily="34" charset="0"/>
              <a:buChar char="•"/>
            </a:pPr>
            <a:r>
              <a:rPr lang="ru-RU" sz="1000" b="1" dirty="0" smtClean="0">
                <a:latin typeface="Century Schoolbook" panose="02040604050505020304" pitchFamily="18" charset="0"/>
              </a:rPr>
              <a:t>Реорганизация вуза путём присоединения колледжей: </a:t>
            </a:r>
          </a:p>
          <a:p>
            <a:pPr marL="171450" indent="-171450">
              <a:buFont typeface="Arial" panose="020B0604020202020204" pitchFamily="34" charset="0"/>
              <a:buChar char="•"/>
            </a:pPr>
            <a:r>
              <a:rPr lang="ru-RU" sz="1000" b="1" dirty="0" smtClean="0">
                <a:latin typeface="Century Schoolbook" panose="02040604050505020304" pitchFamily="18" charset="0"/>
              </a:rPr>
              <a:t>2014 г. - Гуманитарно-педагогический </a:t>
            </a:r>
            <a:r>
              <a:rPr lang="ru-RU" sz="1000" b="1" dirty="0">
                <a:latin typeface="Century Schoolbook" panose="02040604050505020304" pitchFamily="18" charset="0"/>
              </a:rPr>
              <a:t>колледж, Профессионально-педагогический колледж, </a:t>
            </a:r>
            <a:endParaRPr lang="ru-RU" sz="1000" b="1" dirty="0" smtClean="0">
              <a:latin typeface="Century Schoolbook" panose="02040604050505020304" pitchFamily="18" charset="0"/>
            </a:endParaRPr>
          </a:p>
          <a:p>
            <a:pPr marL="171450" indent="-171450">
              <a:buFont typeface="Arial" panose="020B0604020202020204" pitchFamily="34" charset="0"/>
              <a:buChar char="•"/>
            </a:pPr>
            <a:r>
              <a:rPr lang="ru-RU" sz="1000" b="1" dirty="0" smtClean="0">
                <a:latin typeface="Century Schoolbook" panose="02040604050505020304" pitchFamily="18" charset="0"/>
              </a:rPr>
              <a:t>2015 г. - Промышленно-экономический </a:t>
            </a:r>
            <a:r>
              <a:rPr lang="ru-RU" sz="1000" b="1" dirty="0">
                <a:latin typeface="Century Schoolbook" panose="02040604050505020304" pitchFamily="18" charset="0"/>
              </a:rPr>
              <a:t>колледж, Ликино-</a:t>
            </a:r>
            <a:r>
              <a:rPr lang="ru-RU" sz="1000" b="1" dirty="0" err="1">
                <a:latin typeface="Century Schoolbook" panose="02040604050505020304" pitchFamily="18" charset="0"/>
              </a:rPr>
              <a:t>Дулевский</a:t>
            </a:r>
            <a:r>
              <a:rPr lang="ru-RU" sz="1000" b="1" dirty="0">
                <a:latin typeface="Century Schoolbook" panose="02040604050505020304" pitchFamily="18" charset="0"/>
              </a:rPr>
              <a:t> политехнический колледж - филиал ГГТУ, </a:t>
            </a:r>
            <a:r>
              <a:rPr lang="ru-RU" sz="1000" b="1" dirty="0" err="1">
                <a:latin typeface="Century Schoolbook" panose="02040604050505020304" pitchFamily="18" charset="0"/>
              </a:rPr>
              <a:t>Истринский</a:t>
            </a:r>
            <a:r>
              <a:rPr lang="ru-RU" sz="1000" b="1" dirty="0">
                <a:latin typeface="Century Schoolbook" panose="02040604050505020304" pitchFamily="18" charset="0"/>
              </a:rPr>
              <a:t> профессиональный колледж - филиал ГГТУ. </a:t>
            </a:r>
            <a:endParaRPr lang="ru-RU" sz="800" b="1" dirty="0">
              <a:latin typeface="Montserrat" panose="02000000000000000000" pitchFamily="2" charset="0"/>
            </a:endParaRPr>
          </a:p>
        </p:txBody>
      </p:sp>
      <p:sp>
        <p:nvSpPr>
          <p:cNvPr id="15" name="TextBox 14">
            <a:extLst>
              <a:ext uri="{FF2B5EF4-FFF2-40B4-BE49-F238E27FC236}">
                <a16:creationId xmlns:a16="http://schemas.microsoft.com/office/drawing/2014/main" id="{DE025EC3-4031-5C5A-357C-E6C95C875D64}"/>
              </a:ext>
            </a:extLst>
          </p:cNvPr>
          <p:cNvSpPr txBox="1"/>
          <p:nvPr/>
        </p:nvSpPr>
        <p:spPr>
          <a:xfrm>
            <a:off x="900491" y="4645019"/>
            <a:ext cx="2370369" cy="658642"/>
          </a:xfrm>
          <a:prstGeom prst="rect">
            <a:avLst/>
          </a:prstGeom>
          <a:noFill/>
        </p:spPr>
        <p:txBody>
          <a:bodyPr wrap="square" rtlCol="0">
            <a:spAutoFit/>
          </a:bodyPr>
          <a:lstStyle/>
          <a:p>
            <a:pPr marL="358775" lvl="0" indent="-171450">
              <a:lnSpc>
                <a:spcPct val="115000"/>
              </a:lnSpc>
              <a:buSzPct val="100000"/>
              <a:buFont typeface="Arial" panose="020B0604020202020204" pitchFamily="34" charset="0"/>
              <a:buChar char="•"/>
            </a:pPr>
            <a:r>
              <a:rPr lang="ru-RU" sz="800" b="1" dirty="0">
                <a:latin typeface="Century Schoolbook" panose="02040604050505020304" pitchFamily="18" charset="0"/>
              </a:rPr>
              <a:t>Получен университетский статус: институт переименован в Государственный гуманитарно-технологический университет</a:t>
            </a:r>
            <a:r>
              <a:rPr lang="ru-RU" sz="800" dirty="0">
                <a:latin typeface="Century Schoolbook" panose="02040604050505020304" pitchFamily="18" charset="0"/>
              </a:rPr>
              <a:t>.</a:t>
            </a:r>
          </a:p>
        </p:txBody>
      </p:sp>
      <p:sp>
        <p:nvSpPr>
          <p:cNvPr id="16" name="TextBox 15">
            <a:extLst>
              <a:ext uri="{FF2B5EF4-FFF2-40B4-BE49-F238E27FC236}">
                <a16:creationId xmlns:a16="http://schemas.microsoft.com/office/drawing/2014/main" id="{0D6E5E43-B28E-04F2-DC6B-A5D383D80E20}"/>
              </a:ext>
            </a:extLst>
          </p:cNvPr>
          <p:cNvSpPr txBox="1"/>
          <p:nvPr/>
        </p:nvSpPr>
        <p:spPr>
          <a:xfrm>
            <a:off x="3529777" y="4585453"/>
            <a:ext cx="2443734" cy="517065"/>
          </a:xfrm>
          <a:prstGeom prst="rect">
            <a:avLst/>
          </a:prstGeom>
          <a:noFill/>
        </p:spPr>
        <p:txBody>
          <a:bodyPr wrap="square" rtlCol="0">
            <a:spAutoFit/>
          </a:bodyPr>
          <a:lstStyle/>
          <a:p>
            <a:pPr marL="358775" lvl="0" indent="-171450">
              <a:lnSpc>
                <a:spcPct val="115000"/>
              </a:lnSpc>
              <a:buSzPct val="100000"/>
              <a:buFont typeface="Arial" panose="020B0604020202020204" pitchFamily="34" charset="0"/>
              <a:buChar char="•"/>
            </a:pPr>
            <a:r>
              <a:rPr lang="ru-RU" sz="800" b="1" dirty="0">
                <a:latin typeface="Century Schoolbook" panose="02040604050505020304" pitchFamily="18" charset="0"/>
              </a:rPr>
              <a:t>ГГТУ вошел в число лауреатов национального конкурса «Лучшие ВУЗы РФ».</a:t>
            </a:r>
          </a:p>
        </p:txBody>
      </p:sp>
      <p:sp>
        <p:nvSpPr>
          <p:cNvPr id="17" name="TextBox 16">
            <a:extLst>
              <a:ext uri="{FF2B5EF4-FFF2-40B4-BE49-F238E27FC236}">
                <a16:creationId xmlns:a16="http://schemas.microsoft.com/office/drawing/2014/main" id="{E8A8A1F8-E4EB-53EA-DD75-E609D40743EF}"/>
              </a:ext>
            </a:extLst>
          </p:cNvPr>
          <p:cNvSpPr txBox="1"/>
          <p:nvPr/>
        </p:nvSpPr>
        <p:spPr>
          <a:xfrm>
            <a:off x="6449622" y="4672124"/>
            <a:ext cx="2636225" cy="584775"/>
          </a:xfrm>
          <a:prstGeom prst="rect">
            <a:avLst/>
          </a:prstGeom>
          <a:noFill/>
        </p:spPr>
        <p:txBody>
          <a:bodyPr wrap="square" rtlCol="0">
            <a:spAutoFit/>
          </a:bodyPr>
          <a:lstStyle/>
          <a:p>
            <a:pPr marL="106363" indent="-106363">
              <a:buFont typeface="Arial" panose="020B0604020202020204" pitchFamily="34" charset="0"/>
              <a:buChar char="•"/>
            </a:pPr>
            <a:r>
              <a:rPr lang="ru-RU" sz="800" b="1" dirty="0">
                <a:latin typeface="Century Schoolbook" panose="02040604050505020304" pitchFamily="18" charset="0"/>
              </a:rPr>
              <a:t>Университет получил награду Международной Академии общественного признания – Премия «Лучшее образовательное учреждение России».</a:t>
            </a:r>
          </a:p>
        </p:txBody>
      </p:sp>
      <p:sp>
        <p:nvSpPr>
          <p:cNvPr id="18" name="TextBox 17">
            <a:extLst>
              <a:ext uri="{FF2B5EF4-FFF2-40B4-BE49-F238E27FC236}">
                <a16:creationId xmlns:a16="http://schemas.microsoft.com/office/drawing/2014/main" id="{5DE4B74B-3EF1-2327-EC7F-A8F495BF7019}"/>
              </a:ext>
            </a:extLst>
          </p:cNvPr>
          <p:cNvSpPr txBox="1"/>
          <p:nvPr/>
        </p:nvSpPr>
        <p:spPr>
          <a:xfrm>
            <a:off x="9085847" y="4645019"/>
            <a:ext cx="2970610" cy="800219"/>
          </a:xfrm>
          <a:prstGeom prst="rect">
            <a:avLst/>
          </a:prstGeom>
          <a:noFill/>
        </p:spPr>
        <p:txBody>
          <a:bodyPr wrap="square" rtlCol="0">
            <a:spAutoFit/>
          </a:bodyPr>
          <a:lstStyle/>
          <a:p>
            <a:pPr marL="93663" lvl="0" indent="-93663">
              <a:lnSpc>
                <a:spcPct val="115000"/>
              </a:lnSpc>
              <a:buSzPct val="100000"/>
              <a:buFont typeface="Arial" panose="020B0604020202020204" pitchFamily="34" charset="0"/>
              <a:buChar char="•"/>
            </a:pPr>
            <a:r>
              <a:rPr lang="ru-RU" sz="800" b="1" dirty="0">
                <a:latin typeface="Century Schoolbook" panose="02040604050505020304" pitchFamily="18" charset="0"/>
              </a:rPr>
              <a:t>Университет получил диплом лауреата Всероссийского публичного закрытого конкурса «100 лучших образовательных организаций высшего образования Российской Федерации - 2021».</a:t>
            </a:r>
          </a:p>
        </p:txBody>
      </p:sp>
      <p:sp>
        <p:nvSpPr>
          <p:cNvPr id="27" name="TextBox 26">
            <a:extLst>
              <a:ext uri="{FF2B5EF4-FFF2-40B4-BE49-F238E27FC236}">
                <a16:creationId xmlns:a16="http://schemas.microsoft.com/office/drawing/2014/main" id="{640A247A-127B-AAFF-29DA-5174E7B8775D}"/>
              </a:ext>
            </a:extLst>
          </p:cNvPr>
          <p:cNvSpPr txBox="1"/>
          <p:nvPr/>
        </p:nvSpPr>
        <p:spPr>
          <a:xfrm>
            <a:off x="1525581" y="871408"/>
            <a:ext cx="1738302"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       1940 год</a:t>
            </a:r>
          </a:p>
        </p:txBody>
      </p:sp>
      <p:sp>
        <p:nvSpPr>
          <p:cNvPr id="28" name="TextBox 27">
            <a:extLst>
              <a:ext uri="{FF2B5EF4-FFF2-40B4-BE49-F238E27FC236}">
                <a16:creationId xmlns:a16="http://schemas.microsoft.com/office/drawing/2014/main" id="{D6F99DB9-72CE-FCE8-D46E-513AB5F29EB2}"/>
              </a:ext>
            </a:extLst>
          </p:cNvPr>
          <p:cNvSpPr txBox="1"/>
          <p:nvPr/>
        </p:nvSpPr>
        <p:spPr>
          <a:xfrm>
            <a:off x="4099839" y="871408"/>
            <a:ext cx="1732969"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           1950 год</a:t>
            </a:r>
          </a:p>
        </p:txBody>
      </p:sp>
      <p:sp>
        <p:nvSpPr>
          <p:cNvPr id="29" name="TextBox 28">
            <a:extLst>
              <a:ext uri="{FF2B5EF4-FFF2-40B4-BE49-F238E27FC236}">
                <a16:creationId xmlns:a16="http://schemas.microsoft.com/office/drawing/2014/main" id="{65136E32-72D3-86DB-A155-9A4EAFECA778}"/>
              </a:ext>
            </a:extLst>
          </p:cNvPr>
          <p:cNvSpPr txBox="1"/>
          <p:nvPr/>
        </p:nvSpPr>
        <p:spPr>
          <a:xfrm>
            <a:off x="7041109" y="866693"/>
            <a:ext cx="1006430"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2010 год</a:t>
            </a:r>
          </a:p>
        </p:txBody>
      </p:sp>
      <p:sp>
        <p:nvSpPr>
          <p:cNvPr id="30" name="TextBox 29">
            <a:extLst>
              <a:ext uri="{FF2B5EF4-FFF2-40B4-BE49-F238E27FC236}">
                <a16:creationId xmlns:a16="http://schemas.microsoft.com/office/drawing/2014/main" id="{EEF6E935-9695-8AE9-475F-28E3F756EAE5}"/>
              </a:ext>
            </a:extLst>
          </p:cNvPr>
          <p:cNvSpPr txBox="1"/>
          <p:nvPr/>
        </p:nvSpPr>
        <p:spPr>
          <a:xfrm>
            <a:off x="9745686" y="873025"/>
            <a:ext cx="1249943"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  </a:t>
            </a:r>
            <a:r>
              <a:rPr lang="ru-RU" sz="1200" b="1" dirty="0" smtClean="0">
                <a:latin typeface="Montserrat" panose="02000000000000000000" pitchFamily="2" charset="0"/>
                <a:ea typeface="Montserrat" panose="02000000000000000000" pitchFamily="2" charset="0"/>
              </a:rPr>
              <a:t>2014-2015 гг.</a:t>
            </a:r>
            <a:endParaRPr lang="ru-RU" sz="1200" b="1" dirty="0">
              <a:latin typeface="Montserrat" panose="02000000000000000000" pitchFamily="2" charset="0"/>
              <a:ea typeface="Montserrat" panose="02000000000000000000" pitchFamily="2" charset="0"/>
            </a:endParaRPr>
          </a:p>
        </p:txBody>
      </p:sp>
      <p:sp>
        <p:nvSpPr>
          <p:cNvPr id="31" name="TextBox 30">
            <a:extLst>
              <a:ext uri="{FF2B5EF4-FFF2-40B4-BE49-F238E27FC236}">
                <a16:creationId xmlns:a16="http://schemas.microsoft.com/office/drawing/2014/main" id="{331CC4B2-3B31-2BB3-3732-7B19A43EBBFE}"/>
              </a:ext>
            </a:extLst>
          </p:cNvPr>
          <p:cNvSpPr txBox="1"/>
          <p:nvPr/>
        </p:nvSpPr>
        <p:spPr>
          <a:xfrm>
            <a:off x="10051080" y="4180591"/>
            <a:ext cx="871152"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2021 год</a:t>
            </a:r>
          </a:p>
        </p:txBody>
      </p:sp>
      <p:sp>
        <p:nvSpPr>
          <p:cNvPr id="32" name="TextBox 31">
            <a:extLst>
              <a:ext uri="{FF2B5EF4-FFF2-40B4-BE49-F238E27FC236}">
                <a16:creationId xmlns:a16="http://schemas.microsoft.com/office/drawing/2014/main" id="{D3F7B4B4-CE37-F2E5-0AB4-ACBC81C5F3E8}"/>
              </a:ext>
            </a:extLst>
          </p:cNvPr>
          <p:cNvSpPr txBox="1"/>
          <p:nvPr/>
        </p:nvSpPr>
        <p:spPr>
          <a:xfrm>
            <a:off x="6934050" y="4180591"/>
            <a:ext cx="1863410"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      2020 год</a:t>
            </a:r>
          </a:p>
        </p:txBody>
      </p:sp>
      <p:sp>
        <p:nvSpPr>
          <p:cNvPr id="33" name="TextBox 32">
            <a:extLst>
              <a:ext uri="{FF2B5EF4-FFF2-40B4-BE49-F238E27FC236}">
                <a16:creationId xmlns:a16="http://schemas.microsoft.com/office/drawing/2014/main" id="{7FFF4E34-3602-5C98-EFEB-D799ED8F896F}"/>
              </a:ext>
            </a:extLst>
          </p:cNvPr>
          <p:cNvSpPr txBox="1"/>
          <p:nvPr/>
        </p:nvSpPr>
        <p:spPr>
          <a:xfrm>
            <a:off x="4401969" y="4180591"/>
            <a:ext cx="1120825"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2018 год</a:t>
            </a:r>
          </a:p>
        </p:txBody>
      </p:sp>
      <p:sp>
        <p:nvSpPr>
          <p:cNvPr id="34" name="TextBox 33">
            <a:extLst>
              <a:ext uri="{FF2B5EF4-FFF2-40B4-BE49-F238E27FC236}">
                <a16:creationId xmlns:a16="http://schemas.microsoft.com/office/drawing/2014/main" id="{AB7B4072-F898-1132-117C-C7A3BD02A9B2}"/>
              </a:ext>
            </a:extLst>
          </p:cNvPr>
          <p:cNvSpPr txBox="1"/>
          <p:nvPr/>
        </p:nvSpPr>
        <p:spPr>
          <a:xfrm>
            <a:off x="1636990" y="4180591"/>
            <a:ext cx="1371129"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        2015 год</a:t>
            </a:r>
          </a:p>
        </p:txBody>
      </p:sp>
      <p:pic>
        <p:nvPicPr>
          <p:cNvPr id="35" name="Рисунок 34"/>
          <p:cNvPicPr/>
          <p:nvPr/>
        </p:nvPicPr>
        <p:blipFill>
          <a:blip r:embed="rId2" cstate="print">
            <a:extLst>
              <a:ext uri="{28A0092B-C50C-407E-A947-70E740481C1C}">
                <a14:useLocalDpi xmlns:a14="http://schemas.microsoft.com/office/drawing/2010/main" val="0"/>
              </a:ext>
            </a:extLst>
          </a:blip>
          <a:stretch>
            <a:fillRect/>
          </a:stretch>
        </p:blipFill>
        <p:spPr>
          <a:xfrm>
            <a:off x="1323306" y="2028097"/>
            <a:ext cx="1524740" cy="1859352"/>
          </a:xfrm>
          <a:prstGeom prst="rect">
            <a:avLst/>
          </a:prstGeom>
        </p:spPr>
      </p:pic>
      <p:pic>
        <p:nvPicPr>
          <p:cNvPr id="36" name="Рисунок 35"/>
          <p:cNvPicPr/>
          <p:nvPr/>
        </p:nvPicPr>
        <p:blipFill>
          <a:blip r:embed="rId3" cstate="print">
            <a:extLst>
              <a:ext uri="{28A0092B-C50C-407E-A947-70E740481C1C}">
                <a14:useLocalDpi xmlns:a14="http://schemas.microsoft.com/office/drawing/2010/main" val="0"/>
              </a:ext>
            </a:extLst>
          </a:blip>
          <a:stretch>
            <a:fillRect/>
          </a:stretch>
        </p:blipFill>
        <p:spPr>
          <a:xfrm>
            <a:off x="4120340" y="2047631"/>
            <a:ext cx="1317082" cy="1760865"/>
          </a:xfrm>
          <a:prstGeom prst="rect">
            <a:avLst/>
          </a:prstGeom>
        </p:spPr>
      </p:pic>
      <p:pic>
        <p:nvPicPr>
          <p:cNvPr id="1026" name="Picture 2" descr="IMG_20231016_1237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6050" y="2053833"/>
            <a:ext cx="2394723" cy="106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Рисунок 36"/>
          <p:cNvPicPr/>
          <p:nvPr/>
        </p:nvPicPr>
        <p:blipFill>
          <a:blip r:embed="rId5"/>
          <a:stretch>
            <a:fillRect/>
          </a:stretch>
        </p:blipFill>
        <p:spPr>
          <a:xfrm>
            <a:off x="4204558" y="5086809"/>
            <a:ext cx="1410056" cy="1748362"/>
          </a:xfrm>
          <a:prstGeom prst="rect">
            <a:avLst/>
          </a:prstGeom>
        </p:spPr>
      </p:pic>
      <p:pic>
        <p:nvPicPr>
          <p:cNvPr id="38" name="Рисунок 37" descr="D:\2021\отчет о самообследовании\2021\+\attachment(2).png"/>
          <p:cNvPicPr/>
          <p:nvPr/>
        </p:nvPicPr>
        <p:blipFill>
          <a:blip r:embed="rId6" cstate="print"/>
          <a:srcRect/>
          <a:stretch>
            <a:fillRect/>
          </a:stretch>
        </p:blipFill>
        <p:spPr bwMode="auto">
          <a:xfrm>
            <a:off x="6856565" y="5340442"/>
            <a:ext cx="1992630" cy="1385570"/>
          </a:xfrm>
          <a:prstGeom prst="rect">
            <a:avLst/>
          </a:prstGeom>
          <a:noFill/>
          <a:ln w="9525">
            <a:noFill/>
            <a:miter lim="800000"/>
            <a:headEnd/>
            <a:tailEnd/>
          </a:ln>
        </p:spPr>
      </p:pic>
      <p:pic>
        <p:nvPicPr>
          <p:cNvPr id="39" name="Рисунок 38" descr="D:\отчет о самообследовании\2022\сертификаты -скрины\диплом 100 лучших.jpeg"/>
          <p:cNvPicPr/>
          <p:nvPr/>
        </p:nvPicPr>
        <p:blipFill>
          <a:blip r:embed="rId7"/>
          <a:srcRect/>
          <a:stretch>
            <a:fillRect/>
          </a:stretch>
        </p:blipFill>
        <p:spPr bwMode="auto">
          <a:xfrm>
            <a:off x="10370658" y="5303661"/>
            <a:ext cx="1103148" cy="1483367"/>
          </a:xfrm>
          <a:prstGeom prst="rect">
            <a:avLst/>
          </a:prstGeom>
          <a:noFill/>
          <a:ln w="9525">
            <a:noFill/>
            <a:miter lim="800000"/>
            <a:headEnd/>
            <a:tailEnd/>
          </a:ln>
        </p:spPr>
      </p:pic>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8572" y="5353276"/>
            <a:ext cx="2090978" cy="1433455"/>
          </a:xfrm>
          <a:prstGeom prst="rect">
            <a:avLst/>
          </a:prstGeom>
        </p:spPr>
      </p:pic>
      <p:pic>
        <p:nvPicPr>
          <p:cNvPr id="48" name="Рисунок 47"/>
          <p:cNvPicPr>
            <a:picLocks noChangeAspect="1"/>
          </p:cNvPicPr>
          <p:nvPr/>
        </p:nvPicPr>
        <p:blipFill>
          <a:blip r:embed="rId9"/>
          <a:stretch>
            <a:fillRect/>
          </a:stretch>
        </p:blipFill>
        <p:spPr>
          <a:xfrm>
            <a:off x="3931544" y="4137911"/>
            <a:ext cx="377591" cy="377186"/>
          </a:xfrm>
          <a:prstGeom prst="rect">
            <a:avLst/>
          </a:prstGeom>
        </p:spPr>
      </p:pic>
      <p:pic>
        <p:nvPicPr>
          <p:cNvPr id="49" name="Рисунок 48"/>
          <p:cNvPicPr>
            <a:picLocks noChangeAspect="1"/>
          </p:cNvPicPr>
          <p:nvPr/>
        </p:nvPicPr>
        <p:blipFill>
          <a:blip r:embed="rId9"/>
          <a:stretch>
            <a:fillRect/>
          </a:stretch>
        </p:blipFill>
        <p:spPr>
          <a:xfrm>
            <a:off x="1358558" y="4156211"/>
            <a:ext cx="359271" cy="358886"/>
          </a:xfrm>
          <a:prstGeom prst="rect">
            <a:avLst/>
          </a:prstGeom>
        </p:spPr>
      </p:pic>
      <p:pic>
        <p:nvPicPr>
          <p:cNvPr id="50" name="Рисунок 49"/>
          <p:cNvPicPr>
            <a:picLocks noChangeAspect="1"/>
          </p:cNvPicPr>
          <p:nvPr/>
        </p:nvPicPr>
        <p:blipFill>
          <a:blip r:embed="rId9"/>
          <a:stretch>
            <a:fillRect/>
          </a:stretch>
        </p:blipFill>
        <p:spPr>
          <a:xfrm>
            <a:off x="6736454" y="4158270"/>
            <a:ext cx="359271" cy="358886"/>
          </a:xfrm>
          <a:prstGeom prst="rect">
            <a:avLst/>
          </a:prstGeom>
        </p:spPr>
      </p:pic>
      <p:pic>
        <p:nvPicPr>
          <p:cNvPr id="51" name="Рисунок 50"/>
          <p:cNvPicPr>
            <a:picLocks noChangeAspect="1"/>
          </p:cNvPicPr>
          <p:nvPr/>
        </p:nvPicPr>
        <p:blipFill>
          <a:blip r:embed="rId9"/>
          <a:stretch>
            <a:fillRect/>
          </a:stretch>
        </p:blipFill>
        <p:spPr>
          <a:xfrm>
            <a:off x="9371273" y="4156211"/>
            <a:ext cx="359271" cy="358886"/>
          </a:xfrm>
          <a:prstGeom prst="rect">
            <a:avLst/>
          </a:prstGeom>
        </p:spPr>
      </p:pic>
      <p:pic>
        <p:nvPicPr>
          <p:cNvPr id="52" name="Рисунок 51"/>
          <p:cNvPicPr>
            <a:picLocks noChangeAspect="1"/>
          </p:cNvPicPr>
          <p:nvPr/>
        </p:nvPicPr>
        <p:blipFill>
          <a:blip r:embed="rId10"/>
          <a:stretch>
            <a:fillRect/>
          </a:stretch>
        </p:blipFill>
        <p:spPr>
          <a:xfrm>
            <a:off x="1305412" y="791383"/>
            <a:ext cx="351056" cy="351056"/>
          </a:xfrm>
          <a:prstGeom prst="rect">
            <a:avLst/>
          </a:prstGeom>
        </p:spPr>
      </p:pic>
      <p:pic>
        <p:nvPicPr>
          <p:cNvPr id="53" name="Рисунок 52"/>
          <p:cNvPicPr>
            <a:picLocks noChangeAspect="1"/>
          </p:cNvPicPr>
          <p:nvPr/>
        </p:nvPicPr>
        <p:blipFill>
          <a:blip r:embed="rId10"/>
          <a:stretch>
            <a:fillRect/>
          </a:stretch>
        </p:blipFill>
        <p:spPr>
          <a:xfrm>
            <a:off x="3877866" y="786531"/>
            <a:ext cx="351056" cy="351056"/>
          </a:xfrm>
          <a:prstGeom prst="rect">
            <a:avLst/>
          </a:prstGeom>
        </p:spPr>
      </p:pic>
      <p:pic>
        <p:nvPicPr>
          <p:cNvPr id="54" name="Рисунок 53"/>
          <p:cNvPicPr>
            <a:picLocks noChangeAspect="1"/>
          </p:cNvPicPr>
          <p:nvPr/>
        </p:nvPicPr>
        <p:blipFill>
          <a:blip r:embed="rId10"/>
          <a:stretch>
            <a:fillRect/>
          </a:stretch>
        </p:blipFill>
        <p:spPr>
          <a:xfrm>
            <a:off x="6572677" y="797351"/>
            <a:ext cx="351056" cy="351056"/>
          </a:xfrm>
          <a:prstGeom prst="rect">
            <a:avLst/>
          </a:prstGeom>
        </p:spPr>
      </p:pic>
      <p:pic>
        <p:nvPicPr>
          <p:cNvPr id="55" name="Рисунок 54"/>
          <p:cNvPicPr>
            <a:picLocks noChangeAspect="1"/>
          </p:cNvPicPr>
          <p:nvPr/>
        </p:nvPicPr>
        <p:blipFill>
          <a:blip r:embed="rId10"/>
          <a:stretch>
            <a:fillRect/>
          </a:stretch>
        </p:blipFill>
        <p:spPr>
          <a:xfrm>
            <a:off x="9345464" y="786531"/>
            <a:ext cx="351056" cy="351056"/>
          </a:xfrm>
          <a:prstGeom prst="rect">
            <a:avLst/>
          </a:prstGeom>
        </p:spPr>
      </p:pic>
      <p:pic>
        <p:nvPicPr>
          <p:cNvPr id="56" name="Рисунок 5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spTree>
    <p:extLst>
      <p:ext uri="{BB962C8B-B14F-4D97-AF65-F5344CB8AC3E}">
        <p14:creationId xmlns:p14="http://schemas.microsoft.com/office/powerpoint/2010/main" val="37880207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1000"/>
                                        <p:tgtEl>
                                          <p:spTgt spid="52"/>
                                        </p:tgtEl>
                                      </p:cBhvr>
                                    </p:animEffect>
                                    <p:anim calcmode="lin" valueType="num">
                                      <p:cBhvr>
                                        <p:cTn id="23" dur="1000" fill="hold"/>
                                        <p:tgtEl>
                                          <p:spTgt spid="52"/>
                                        </p:tgtEl>
                                        <p:attrNameLst>
                                          <p:attrName>ppt_x</p:attrName>
                                        </p:attrNameLst>
                                      </p:cBhvr>
                                      <p:tavLst>
                                        <p:tav tm="0">
                                          <p:val>
                                            <p:strVal val="#ppt_x"/>
                                          </p:val>
                                        </p:tav>
                                        <p:tav tm="100000">
                                          <p:val>
                                            <p:strVal val="#ppt_x"/>
                                          </p:val>
                                        </p:tav>
                                      </p:tavLst>
                                    </p:anim>
                                    <p:anim calcmode="lin" valueType="num">
                                      <p:cBhvr>
                                        <p:cTn id="2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1000"/>
                                        <p:tgtEl>
                                          <p:spTgt spid="53"/>
                                        </p:tgtEl>
                                      </p:cBhvr>
                                    </p:animEffect>
                                    <p:anim calcmode="lin" valueType="num">
                                      <p:cBhvr>
                                        <p:cTn id="45" dur="1000" fill="hold"/>
                                        <p:tgtEl>
                                          <p:spTgt spid="53"/>
                                        </p:tgtEl>
                                        <p:attrNameLst>
                                          <p:attrName>ppt_x</p:attrName>
                                        </p:attrNameLst>
                                      </p:cBhvr>
                                      <p:tavLst>
                                        <p:tav tm="0">
                                          <p:val>
                                            <p:strVal val="#ppt_x"/>
                                          </p:val>
                                        </p:tav>
                                        <p:tav tm="100000">
                                          <p:val>
                                            <p:strVal val="#ppt_x"/>
                                          </p:val>
                                        </p:tav>
                                      </p:tavLst>
                                    </p:anim>
                                    <p:anim calcmode="lin" valueType="num">
                                      <p:cBhvr>
                                        <p:cTn id="46"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fade">
                                      <p:cBhvr>
                                        <p:cTn id="61" dur="1000"/>
                                        <p:tgtEl>
                                          <p:spTgt spid="1026"/>
                                        </p:tgtEl>
                                      </p:cBhvr>
                                    </p:animEffect>
                                    <p:anim calcmode="lin" valueType="num">
                                      <p:cBhvr>
                                        <p:cTn id="62" dur="1000" fill="hold"/>
                                        <p:tgtEl>
                                          <p:spTgt spid="1026"/>
                                        </p:tgtEl>
                                        <p:attrNameLst>
                                          <p:attrName>ppt_x</p:attrName>
                                        </p:attrNameLst>
                                      </p:cBhvr>
                                      <p:tavLst>
                                        <p:tav tm="0">
                                          <p:val>
                                            <p:strVal val="#ppt_x"/>
                                          </p:val>
                                        </p:tav>
                                        <p:tav tm="100000">
                                          <p:val>
                                            <p:strVal val="#ppt_x"/>
                                          </p:val>
                                        </p:tav>
                                      </p:tavLst>
                                    </p:anim>
                                    <p:anim calcmode="lin" valueType="num">
                                      <p:cBhvr>
                                        <p:cTn id="63" dur="1000" fill="hold"/>
                                        <p:tgtEl>
                                          <p:spTgt spid="102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1000"/>
                                        <p:tgtEl>
                                          <p:spTgt spid="54"/>
                                        </p:tgtEl>
                                      </p:cBhvr>
                                    </p:animEffect>
                                    <p:anim calcmode="lin" valueType="num">
                                      <p:cBhvr>
                                        <p:cTn id="67" dur="1000" fill="hold"/>
                                        <p:tgtEl>
                                          <p:spTgt spid="54"/>
                                        </p:tgtEl>
                                        <p:attrNameLst>
                                          <p:attrName>ppt_x</p:attrName>
                                        </p:attrNameLst>
                                      </p:cBhvr>
                                      <p:tavLst>
                                        <p:tav tm="0">
                                          <p:val>
                                            <p:strVal val="#ppt_x"/>
                                          </p:val>
                                        </p:tav>
                                        <p:tav tm="100000">
                                          <p:val>
                                            <p:strVal val="#ppt_x"/>
                                          </p:val>
                                        </p:tav>
                                      </p:tavLst>
                                    </p:anim>
                                    <p:anim calcmode="lin" valueType="num">
                                      <p:cBhvr>
                                        <p:cTn id="6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1000"/>
                                        <p:tgtEl>
                                          <p:spTgt spid="30"/>
                                        </p:tgtEl>
                                      </p:cBhvr>
                                    </p:animEffect>
                                    <p:anim calcmode="lin" valueType="num">
                                      <p:cBhvr>
                                        <p:cTn id="79" dur="1000" fill="hold"/>
                                        <p:tgtEl>
                                          <p:spTgt spid="30"/>
                                        </p:tgtEl>
                                        <p:attrNameLst>
                                          <p:attrName>ppt_x</p:attrName>
                                        </p:attrNameLst>
                                      </p:cBhvr>
                                      <p:tavLst>
                                        <p:tav tm="0">
                                          <p:val>
                                            <p:strVal val="#ppt_x"/>
                                          </p:val>
                                        </p:tav>
                                        <p:tav tm="100000">
                                          <p:val>
                                            <p:strVal val="#ppt_x"/>
                                          </p:val>
                                        </p:tav>
                                      </p:tavLst>
                                    </p:anim>
                                    <p:anim calcmode="lin" valueType="num">
                                      <p:cBhvr>
                                        <p:cTn id="80" dur="1000" fill="hold"/>
                                        <p:tgtEl>
                                          <p:spTgt spid="30"/>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1000"/>
                                        <p:tgtEl>
                                          <p:spTgt spid="55"/>
                                        </p:tgtEl>
                                      </p:cBhvr>
                                    </p:animEffect>
                                    <p:anim calcmode="lin" valueType="num">
                                      <p:cBhvr>
                                        <p:cTn id="84" dur="1000" fill="hold"/>
                                        <p:tgtEl>
                                          <p:spTgt spid="55"/>
                                        </p:tgtEl>
                                        <p:attrNameLst>
                                          <p:attrName>ppt_x</p:attrName>
                                        </p:attrNameLst>
                                      </p:cBhvr>
                                      <p:tavLst>
                                        <p:tav tm="0">
                                          <p:val>
                                            <p:strVal val="#ppt_x"/>
                                          </p:val>
                                        </p:tav>
                                        <p:tav tm="100000">
                                          <p:val>
                                            <p:strVal val="#ppt_x"/>
                                          </p:val>
                                        </p:tav>
                                      </p:tavLst>
                                    </p:anim>
                                    <p:anim calcmode="lin" valueType="num">
                                      <p:cBhvr>
                                        <p:cTn id="8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00"/>
                                        <p:tgtEl>
                                          <p:spTgt spid="15"/>
                                        </p:tgtEl>
                                      </p:cBhvr>
                                    </p:animEffect>
                                    <p:anim calcmode="lin" valueType="num">
                                      <p:cBhvr>
                                        <p:cTn id="91" dur="1000" fill="hold"/>
                                        <p:tgtEl>
                                          <p:spTgt spid="15"/>
                                        </p:tgtEl>
                                        <p:attrNameLst>
                                          <p:attrName>ppt_x</p:attrName>
                                        </p:attrNameLst>
                                      </p:cBhvr>
                                      <p:tavLst>
                                        <p:tav tm="0">
                                          <p:val>
                                            <p:strVal val="#ppt_x"/>
                                          </p:val>
                                        </p:tav>
                                        <p:tav tm="100000">
                                          <p:val>
                                            <p:strVal val="#ppt_x"/>
                                          </p:val>
                                        </p:tav>
                                      </p:tavLst>
                                    </p:anim>
                                    <p:anim calcmode="lin" valueType="num">
                                      <p:cBhvr>
                                        <p:cTn id="92" dur="1000" fill="hold"/>
                                        <p:tgtEl>
                                          <p:spTgt spid="15"/>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anim calcmode="lin" valueType="num">
                                      <p:cBhvr>
                                        <p:cTn id="96" dur="1000" fill="hold"/>
                                        <p:tgtEl>
                                          <p:spTgt spid="34"/>
                                        </p:tgtEl>
                                        <p:attrNameLst>
                                          <p:attrName>ppt_x</p:attrName>
                                        </p:attrNameLst>
                                      </p:cBhvr>
                                      <p:tavLst>
                                        <p:tav tm="0">
                                          <p:val>
                                            <p:strVal val="#ppt_x"/>
                                          </p:val>
                                        </p:tav>
                                        <p:tav tm="100000">
                                          <p:val>
                                            <p:strVal val="#ppt_x"/>
                                          </p:val>
                                        </p:tav>
                                      </p:tavLst>
                                    </p:anim>
                                    <p:anim calcmode="lin" valueType="num">
                                      <p:cBhvr>
                                        <p:cTn id="97" dur="1000" fill="hold"/>
                                        <p:tgtEl>
                                          <p:spTgt spid="3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6"/>
                                        </p:tgtEl>
                                        <p:attrNameLst>
                                          <p:attrName>style.visibility</p:attrName>
                                        </p:attrNameLst>
                                      </p:cBhvr>
                                      <p:to>
                                        <p:strVal val="visible"/>
                                      </p:to>
                                    </p:set>
                                    <p:animEffect transition="in" filter="fade">
                                      <p:cBhvr>
                                        <p:cTn id="100" dur="1000"/>
                                        <p:tgtEl>
                                          <p:spTgt spid="6"/>
                                        </p:tgtEl>
                                      </p:cBhvr>
                                    </p:animEffect>
                                    <p:anim calcmode="lin" valueType="num">
                                      <p:cBhvr>
                                        <p:cTn id="101" dur="1000" fill="hold"/>
                                        <p:tgtEl>
                                          <p:spTgt spid="6"/>
                                        </p:tgtEl>
                                        <p:attrNameLst>
                                          <p:attrName>ppt_x</p:attrName>
                                        </p:attrNameLst>
                                      </p:cBhvr>
                                      <p:tavLst>
                                        <p:tav tm="0">
                                          <p:val>
                                            <p:strVal val="#ppt_x"/>
                                          </p:val>
                                        </p:tav>
                                        <p:tav tm="100000">
                                          <p:val>
                                            <p:strVal val="#ppt_x"/>
                                          </p:val>
                                        </p:tav>
                                      </p:tavLst>
                                    </p:anim>
                                    <p:anim calcmode="lin" valueType="num">
                                      <p:cBhvr>
                                        <p:cTn id="102" dur="1000" fill="hold"/>
                                        <p:tgtEl>
                                          <p:spTgt spid="6"/>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fade">
                                      <p:cBhvr>
                                        <p:cTn id="105" dur="1000"/>
                                        <p:tgtEl>
                                          <p:spTgt spid="49"/>
                                        </p:tgtEl>
                                      </p:cBhvr>
                                    </p:animEffect>
                                    <p:anim calcmode="lin" valueType="num">
                                      <p:cBhvr>
                                        <p:cTn id="106" dur="1000" fill="hold"/>
                                        <p:tgtEl>
                                          <p:spTgt spid="49"/>
                                        </p:tgtEl>
                                        <p:attrNameLst>
                                          <p:attrName>ppt_x</p:attrName>
                                        </p:attrNameLst>
                                      </p:cBhvr>
                                      <p:tavLst>
                                        <p:tav tm="0">
                                          <p:val>
                                            <p:strVal val="#ppt_x"/>
                                          </p:val>
                                        </p:tav>
                                        <p:tav tm="100000">
                                          <p:val>
                                            <p:strVal val="#ppt_x"/>
                                          </p:val>
                                        </p:tav>
                                      </p:tavLst>
                                    </p:anim>
                                    <p:anim calcmode="lin" valueType="num">
                                      <p:cBhvr>
                                        <p:cTn id="10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fade">
                                      <p:cBhvr>
                                        <p:cTn id="112" dur="1000"/>
                                        <p:tgtEl>
                                          <p:spTgt spid="16"/>
                                        </p:tgtEl>
                                      </p:cBhvr>
                                    </p:animEffect>
                                    <p:anim calcmode="lin" valueType="num">
                                      <p:cBhvr>
                                        <p:cTn id="113" dur="1000" fill="hold"/>
                                        <p:tgtEl>
                                          <p:spTgt spid="16"/>
                                        </p:tgtEl>
                                        <p:attrNameLst>
                                          <p:attrName>ppt_x</p:attrName>
                                        </p:attrNameLst>
                                      </p:cBhvr>
                                      <p:tavLst>
                                        <p:tav tm="0">
                                          <p:val>
                                            <p:strVal val="#ppt_x"/>
                                          </p:val>
                                        </p:tav>
                                        <p:tav tm="100000">
                                          <p:val>
                                            <p:strVal val="#ppt_x"/>
                                          </p:val>
                                        </p:tav>
                                      </p:tavLst>
                                    </p:anim>
                                    <p:anim calcmode="lin" valueType="num">
                                      <p:cBhvr>
                                        <p:cTn id="114" dur="1000" fill="hold"/>
                                        <p:tgtEl>
                                          <p:spTgt spid="16"/>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fade">
                                      <p:cBhvr>
                                        <p:cTn id="117" dur="1000"/>
                                        <p:tgtEl>
                                          <p:spTgt spid="33"/>
                                        </p:tgtEl>
                                      </p:cBhvr>
                                    </p:animEffect>
                                    <p:anim calcmode="lin" valueType="num">
                                      <p:cBhvr>
                                        <p:cTn id="118" dur="1000" fill="hold"/>
                                        <p:tgtEl>
                                          <p:spTgt spid="33"/>
                                        </p:tgtEl>
                                        <p:attrNameLst>
                                          <p:attrName>ppt_x</p:attrName>
                                        </p:attrNameLst>
                                      </p:cBhvr>
                                      <p:tavLst>
                                        <p:tav tm="0">
                                          <p:val>
                                            <p:strVal val="#ppt_x"/>
                                          </p:val>
                                        </p:tav>
                                        <p:tav tm="100000">
                                          <p:val>
                                            <p:strVal val="#ppt_x"/>
                                          </p:val>
                                        </p:tav>
                                      </p:tavLst>
                                    </p:anim>
                                    <p:anim calcmode="lin" valueType="num">
                                      <p:cBhvr>
                                        <p:cTn id="119" dur="1000" fill="hold"/>
                                        <p:tgtEl>
                                          <p:spTgt spid="33"/>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37"/>
                                        </p:tgtEl>
                                        <p:attrNameLst>
                                          <p:attrName>style.visibility</p:attrName>
                                        </p:attrNameLst>
                                      </p:cBhvr>
                                      <p:to>
                                        <p:strVal val="visible"/>
                                      </p:to>
                                    </p:set>
                                    <p:animEffect transition="in" filter="fade">
                                      <p:cBhvr>
                                        <p:cTn id="122" dur="1000"/>
                                        <p:tgtEl>
                                          <p:spTgt spid="37"/>
                                        </p:tgtEl>
                                      </p:cBhvr>
                                    </p:animEffect>
                                    <p:anim calcmode="lin" valueType="num">
                                      <p:cBhvr>
                                        <p:cTn id="123" dur="1000" fill="hold"/>
                                        <p:tgtEl>
                                          <p:spTgt spid="37"/>
                                        </p:tgtEl>
                                        <p:attrNameLst>
                                          <p:attrName>ppt_x</p:attrName>
                                        </p:attrNameLst>
                                      </p:cBhvr>
                                      <p:tavLst>
                                        <p:tav tm="0">
                                          <p:val>
                                            <p:strVal val="#ppt_x"/>
                                          </p:val>
                                        </p:tav>
                                        <p:tav tm="100000">
                                          <p:val>
                                            <p:strVal val="#ppt_x"/>
                                          </p:val>
                                        </p:tav>
                                      </p:tavLst>
                                    </p:anim>
                                    <p:anim calcmode="lin" valueType="num">
                                      <p:cBhvr>
                                        <p:cTn id="124" dur="1000" fill="hold"/>
                                        <p:tgtEl>
                                          <p:spTgt spid="37"/>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48"/>
                                        </p:tgtEl>
                                        <p:attrNameLst>
                                          <p:attrName>style.visibility</p:attrName>
                                        </p:attrNameLst>
                                      </p:cBhvr>
                                      <p:to>
                                        <p:strVal val="visible"/>
                                      </p:to>
                                    </p:set>
                                    <p:animEffect transition="in" filter="fade">
                                      <p:cBhvr>
                                        <p:cTn id="127" dur="1000"/>
                                        <p:tgtEl>
                                          <p:spTgt spid="48"/>
                                        </p:tgtEl>
                                      </p:cBhvr>
                                    </p:animEffect>
                                    <p:anim calcmode="lin" valueType="num">
                                      <p:cBhvr>
                                        <p:cTn id="128" dur="1000" fill="hold"/>
                                        <p:tgtEl>
                                          <p:spTgt spid="48"/>
                                        </p:tgtEl>
                                        <p:attrNameLst>
                                          <p:attrName>ppt_x</p:attrName>
                                        </p:attrNameLst>
                                      </p:cBhvr>
                                      <p:tavLst>
                                        <p:tav tm="0">
                                          <p:val>
                                            <p:strVal val="#ppt_x"/>
                                          </p:val>
                                        </p:tav>
                                        <p:tav tm="100000">
                                          <p:val>
                                            <p:strVal val="#ppt_x"/>
                                          </p:val>
                                        </p:tav>
                                      </p:tavLst>
                                    </p:anim>
                                    <p:anim calcmode="lin" valueType="num">
                                      <p:cBhvr>
                                        <p:cTn id="12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17"/>
                                        </p:tgtEl>
                                        <p:attrNameLst>
                                          <p:attrName>style.visibility</p:attrName>
                                        </p:attrNameLst>
                                      </p:cBhvr>
                                      <p:to>
                                        <p:strVal val="visible"/>
                                      </p:to>
                                    </p:set>
                                    <p:animEffect transition="in" filter="fade">
                                      <p:cBhvr>
                                        <p:cTn id="134" dur="1000"/>
                                        <p:tgtEl>
                                          <p:spTgt spid="17"/>
                                        </p:tgtEl>
                                      </p:cBhvr>
                                    </p:animEffect>
                                    <p:anim calcmode="lin" valueType="num">
                                      <p:cBhvr>
                                        <p:cTn id="135" dur="1000" fill="hold"/>
                                        <p:tgtEl>
                                          <p:spTgt spid="17"/>
                                        </p:tgtEl>
                                        <p:attrNameLst>
                                          <p:attrName>ppt_x</p:attrName>
                                        </p:attrNameLst>
                                      </p:cBhvr>
                                      <p:tavLst>
                                        <p:tav tm="0">
                                          <p:val>
                                            <p:strVal val="#ppt_x"/>
                                          </p:val>
                                        </p:tav>
                                        <p:tav tm="100000">
                                          <p:val>
                                            <p:strVal val="#ppt_x"/>
                                          </p:val>
                                        </p:tav>
                                      </p:tavLst>
                                    </p:anim>
                                    <p:anim calcmode="lin" valueType="num">
                                      <p:cBhvr>
                                        <p:cTn id="136" dur="1000" fill="hold"/>
                                        <p:tgtEl>
                                          <p:spTgt spid="17"/>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32"/>
                                        </p:tgtEl>
                                        <p:attrNameLst>
                                          <p:attrName>style.visibility</p:attrName>
                                        </p:attrNameLst>
                                      </p:cBhvr>
                                      <p:to>
                                        <p:strVal val="visible"/>
                                      </p:to>
                                    </p:set>
                                    <p:animEffect transition="in" filter="fade">
                                      <p:cBhvr>
                                        <p:cTn id="139" dur="1000"/>
                                        <p:tgtEl>
                                          <p:spTgt spid="32"/>
                                        </p:tgtEl>
                                      </p:cBhvr>
                                    </p:animEffect>
                                    <p:anim calcmode="lin" valueType="num">
                                      <p:cBhvr>
                                        <p:cTn id="140" dur="1000" fill="hold"/>
                                        <p:tgtEl>
                                          <p:spTgt spid="32"/>
                                        </p:tgtEl>
                                        <p:attrNameLst>
                                          <p:attrName>ppt_x</p:attrName>
                                        </p:attrNameLst>
                                      </p:cBhvr>
                                      <p:tavLst>
                                        <p:tav tm="0">
                                          <p:val>
                                            <p:strVal val="#ppt_x"/>
                                          </p:val>
                                        </p:tav>
                                        <p:tav tm="100000">
                                          <p:val>
                                            <p:strVal val="#ppt_x"/>
                                          </p:val>
                                        </p:tav>
                                      </p:tavLst>
                                    </p:anim>
                                    <p:anim calcmode="lin" valueType="num">
                                      <p:cBhvr>
                                        <p:cTn id="141" dur="1000" fill="hold"/>
                                        <p:tgtEl>
                                          <p:spTgt spid="32"/>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38"/>
                                        </p:tgtEl>
                                        <p:attrNameLst>
                                          <p:attrName>style.visibility</p:attrName>
                                        </p:attrNameLst>
                                      </p:cBhvr>
                                      <p:to>
                                        <p:strVal val="visible"/>
                                      </p:to>
                                    </p:set>
                                    <p:animEffect transition="in" filter="fade">
                                      <p:cBhvr>
                                        <p:cTn id="144" dur="1000"/>
                                        <p:tgtEl>
                                          <p:spTgt spid="38"/>
                                        </p:tgtEl>
                                      </p:cBhvr>
                                    </p:animEffect>
                                    <p:anim calcmode="lin" valueType="num">
                                      <p:cBhvr>
                                        <p:cTn id="145" dur="1000" fill="hold"/>
                                        <p:tgtEl>
                                          <p:spTgt spid="38"/>
                                        </p:tgtEl>
                                        <p:attrNameLst>
                                          <p:attrName>ppt_x</p:attrName>
                                        </p:attrNameLst>
                                      </p:cBhvr>
                                      <p:tavLst>
                                        <p:tav tm="0">
                                          <p:val>
                                            <p:strVal val="#ppt_x"/>
                                          </p:val>
                                        </p:tav>
                                        <p:tav tm="100000">
                                          <p:val>
                                            <p:strVal val="#ppt_x"/>
                                          </p:val>
                                        </p:tav>
                                      </p:tavLst>
                                    </p:anim>
                                    <p:anim calcmode="lin" valueType="num">
                                      <p:cBhvr>
                                        <p:cTn id="146" dur="1000" fill="hold"/>
                                        <p:tgtEl>
                                          <p:spTgt spid="38"/>
                                        </p:tgtEl>
                                        <p:attrNameLst>
                                          <p:attrName>ppt_y</p:attrName>
                                        </p:attrNameLst>
                                      </p:cBhvr>
                                      <p:tavLst>
                                        <p:tav tm="0">
                                          <p:val>
                                            <p:strVal val="#ppt_y+.1"/>
                                          </p:val>
                                        </p:tav>
                                        <p:tav tm="100000">
                                          <p:val>
                                            <p:strVal val="#ppt_y"/>
                                          </p:val>
                                        </p:tav>
                                      </p:tavLst>
                                    </p:anim>
                                  </p:childTnLst>
                                </p:cTn>
                              </p:par>
                              <p:par>
                                <p:cTn id="147" presetID="42" presetClass="entr" presetSubtype="0" fill="hold" nodeType="withEffect">
                                  <p:stCondLst>
                                    <p:cond delay="0"/>
                                  </p:stCondLst>
                                  <p:childTnLst>
                                    <p:set>
                                      <p:cBhvr>
                                        <p:cTn id="148" dur="1" fill="hold">
                                          <p:stCondLst>
                                            <p:cond delay="0"/>
                                          </p:stCondLst>
                                        </p:cTn>
                                        <p:tgtEl>
                                          <p:spTgt spid="50"/>
                                        </p:tgtEl>
                                        <p:attrNameLst>
                                          <p:attrName>style.visibility</p:attrName>
                                        </p:attrNameLst>
                                      </p:cBhvr>
                                      <p:to>
                                        <p:strVal val="visible"/>
                                      </p:to>
                                    </p:set>
                                    <p:animEffect transition="in" filter="fade">
                                      <p:cBhvr>
                                        <p:cTn id="149" dur="1000"/>
                                        <p:tgtEl>
                                          <p:spTgt spid="50"/>
                                        </p:tgtEl>
                                      </p:cBhvr>
                                    </p:animEffect>
                                    <p:anim calcmode="lin" valueType="num">
                                      <p:cBhvr>
                                        <p:cTn id="150" dur="1000" fill="hold"/>
                                        <p:tgtEl>
                                          <p:spTgt spid="50"/>
                                        </p:tgtEl>
                                        <p:attrNameLst>
                                          <p:attrName>ppt_x</p:attrName>
                                        </p:attrNameLst>
                                      </p:cBhvr>
                                      <p:tavLst>
                                        <p:tav tm="0">
                                          <p:val>
                                            <p:strVal val="#ppt_x"/>
                                          </p:val>
                                        </p:tav>
                                        <p:tav tm="100000">
                                          <p:val>
                                            <p:strVal val="#ppt_x"/>
                                          </p:val>
                                        </p:tav>
                                      </p:tavLst>
                                    </p:anim>
                                    <p:anim calcmode="lin" valueType="num">
                                      <p:cBhvr>
                                        <p:cTn id="15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18"/>
                                        </p:tgtEl>
                                        <p:attrNameLst>
                                          <p:attrName>style.visibility</p:attrName>
                                        </p:attrNameLst>
                                      </p:cBhvr>
                                      <p:to>
                                        <p:strVal val="visible"/>
                                      </p:to>
                                    </p:set>
                                    <p:animEffect transition="in" filter="fade">
                                      <p:cBhvr>
                                        <p:cTn id="156" dur="1000"/>
                                        <p:tgtEl>
                                          <p:spTgt spid="18"/>
                                        </p:tgtEl>
                                      </p:cBhvr>
                                    </p:animEffect>
                                    <p:anim calcmode="lin" valueType="num">
                                      <p:cBhvr>
                                        <p:cTn id="157" dur="1000" fill="hold"/>
                                        <p:tgtEl>
                                          <p:spTgt spid="18"/>
                                        </p:tgtEl>
                                        <p:attrNameLst>
                                          <p:attrName>ppt_x</p:attrName>
                                        </p:attrNameLst>
                                      </p:cBhvr>
                                      <p:tavLst>
                                        <p:tav tm="0">
                                          <p:val>
                                            <p:strVal val="#ppt_x"/>
                                          </p:val>
                                        </p:tav>
                                        <p:tav tm="100000">
                                          <p:val>
                                            <p:strVal val="#ppt_x"/>
                                          </p:val>
                                        </p:tav>
                                      </p:tavLst>
                                    </p:anim>
                                    <p:anim calcmode="lin" valueType="num">
                                      <p:cBhvr>
                                        <p:cTn id="158" dur="1000" fill="hold"/>
                                        <p:tgtEl>
                                          <p:spTgt spid="18"/>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31"/>
                                        </p:tgtEl>
                                        <p:attrNameLst>
                                          <p:attrName>style.visibility</p:attrName>
                                        </p:attrNameLst>
                                      </p:cBhvr>
                                      <p:to>
                                        <p:strVal val="visible"/>
                                      </p:to>
                                    </p:set>
                                    <p:animEffect transition="in" filter="fade">
                                      <p:cBhvr>
                                        <p:cTn id="161" dur="1000"/>
                                        <p:tgtEl>
                                          <p:spTgt spid="31"/>
                                        </p:tgtEl>
                                      </p:cBhvr>
                                    </p:animEffect>
                                    <p:anim calcmode="lin" valueType="num">
                                      <p:cBhvr>
                                        <p:cTn id="162" dur="1000" fill="hold"/>
                                        <p:tgtEl>
                                          <p:spTgt spid="31"/>
                                        </p:tgtEl>
                                        <p:attrNameLst>
                                          <p:attrName>ppt_x</p:attrName>
                                        </p:attrNameLst>
                                      </p:cBhvr>
                                      <p:tavLst>
                                        <p:tav tm="0">
                                          <p:val>
                                            <p:strVal val="#ppt_x"/>
                                          </p:val>
                                        </p:tav>
                                        <p:tav tm="100000">
                                          <p:val>
                                            <p:strVal val="#ppt_x"/>
                                          </p:val>
                                        </p:tav>
                                      </p:tavLst>
                                    </p:anim>
                                    <p:anim calcmode="lin" valueType="num">
                                      <p:cBhvr>
                                        <p:cTn id="163" dur="1000" fill="hold"/>
                                        <p:tgtEl>
                                          <p:spTgt spid="31"/>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39"/>
                                        </p:tgtEl>
                                        <p:attrNameLst>
                                          <p:attrName>style.visibility</p:attrName>
                                        </p:attrNameLst>
                                      </p:cBhvr>
                                      <p:to>
                                        <p:strVal val="visible"/>
                                      </p:to>
                                    </p:set>
                                    <p:animEffect transition="in" filter="fade">
                                      <p:cBhvr>
                                        <p:cTn id="166" dur="1000"/>
                                        <p:tgtEl>
                                          <p:spTgt spid="39"/>
                                        </p:tgtEl>
                                      </p:cBhvr>
                                    </p:animEffect>
                                    <p:anim calcmode="lin" valueType="num">
                                      <p:cBhvr>
                                        <p:cTn id="167" dur="1000" fill="hold"/>
                                        <p:tgtEl>
                                          <p:spTgt spid="39"/>
                                        </p:tgtEl>
                                        <p:attrNameLst>
                                          <p:attrName>ppt_x</p:attrName>
                                        </p:attrNameLst>
                                      </p:cBhvr>
                                      <p:tavLst>
                                        <p:tav tm="0">
                                          <p:val>
                                            <p:strVal val="#ppt_x"/>
                                          </p:val>
                                        </p:tav>
                                        <p:tav tm="100000">
                                          <p:val>
                                            <p:strVal val="#ppt_x"/>
                                          </p:val>
                                        </p:tav>
                                      </p:tavLst>
                                    </p:anim>
                                    <p:anim calcmode="lin" valueType="num">
                                      <p:cBhvr>
                                        <p:cTn id="168" dur="1000" fill="hold"/>
                                        <p:tgtEl>
                                          <p:spTgt spid="39"/>
                                        </p:tgtEl>
                                        <p:attrNameLst>
                                          <p:attrName>ppt_y</p:attrName>
                                        </p:attrNameLst>
                                      </p:cBhvr>
                                      <p:tavLst>
                                        <p:tav tm="0">
                                          <p:val>
                                            <p:strVal val="#ppt_y+.1"/>
                                          </p:val>
                                        </p:tav>
                                        <p:tav tm="100000">
                                          <p:val>
                                            <p:strVal val="#ppt_y"/>
                                          </p:val>
                                        </p:tav>
                                      </p:tavLst>
                                    </p:anim>
                                  </p:childTnLst>
                                </p:cTn>
                              </p:par>
                              <p:par>
                                <p:cTn id="169" presetID="42" presetClass="entr" presetSubtype="0" fill="hold" nodeType="withEffect">
                                  <p:stCondLst>
                                    <p:cond delay="0"/>
                                  </p:stCondLst>
                                  <p:childTnLst>
                                    <p:set>
                                      <p:cBhvr>
                                        <p:cTn id="170" dur="1" fill="hold">
                                          <p:stCondLst>
                                            <p:cond delay="0"/>
                                          </p:stCondLst>
                                        </p:cTn>
                                        <p:tgtEl>
                                          <p:spTgt spid="51"/>
                                        </p:tgtEl>
                                        <p:attrNameLst>
                                          <p:attrName>style.visibility</p:attrName>
                                        </p:attrNameLst>
                                      </p:cBhvr>
                                      <p:to>
                                        <p:strVal val="visible"/>
                                      </p:to>
                                    </p:set>
                                    <p:animEffect transition="in" filter="fade">
                                      <p:cBhvr>
                                        <p:cTn id="171" dur="1000"/>
                                        <p:tgtEl>
                                          <p:spTgt spid="51"/>
                                        </p:tgtEl>
                                      </p:cBhvr>
                                    </p:animEffect>
                                    <p:anim calcmode="lin" valueType="num">
                                      <p:cBhvr>
                                        <p:cTn id="172" dur="1000" fill="hold"/>
                                        <p:tgtEl>
                                          <p:spTgt spid="51"/>
                                        </p:tgtEl>
                                        <p:attrNameLst>
                                          <p:attrName>ppt_x</p:attrName>
                                        </p:attrNameLst>
                                      </p:cBhvr>
                                      <p:tavLst>
                                        <p:tav tm="0">
                                          <p:val>
                                            <p:strVal val="#ppt_x"/>
                                          </p:val>
                                        </p:tav>
                                        <p:tav tm="100000">
                                          <p:val>
                                            <p:strVal val="#ppt_x"/>
                                          </p:val>
                                        </p:tav>
                                      </p:tavLst>
                                    </p:anim>
                                    <p:anim calcmode="lin" valueType="num">
                                      <p:cBhvr>
                                        <p:cTn id="17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7" grpId="0"/>
      <p:bldP spid="28" grpId="0"/>
      <p:bldP spid="29" grpId="0"/>
      <p:bldP spid="30" grpId="0"/>
      <p:bldP spid="31"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F931380-6682-5726-CE13-CB535CF16899}"/>
              </a:ext>
            </a:extLst>
          </p:cNvPr>
          <p:cNvSpPr txBox="1"/>
          <p:nvPr/>
        </p:nvSpPr>
        <p:spPr>
          <a:xfrm>
            <a:off x="1003286" y="1223852"/>
            <a:ext cx="2769799" cy="607089"/>
          </a:xfrm>
          <a:prstGeom prst="rect">
            <a:avLst/>
          </a:prstGeom>
          <a:noFill/>
        </p:spPr>
        <p:txBody>
          <a:bodyPr wrap="square" rtlCol="0">
            <a:spAutoFit/>
          </a:bodyPr>
          <a:lstStyle/>
          <a:p>
            <a:pPr marL="358775" lvl="0" indent="-171450">
              <a:lnSpc>
                <a:spcPct val="115000"/>
              </a:lnSpc>
              <a:buSzPct val="100000"/>
              <a:buFont typeface="Arial" panose="020B0604020202020204" pitchFamily="34" charset="0"/>
              <a:buChar char="•"/>
            </a:pPr>
            <a:r>
              <a:rPr lang="ru-RU" sz="1000" b="1" dirty="0">
                <a:latin typeface="Century Schoolbook" panose="02040604050505020304" pitchFamily="18" charset="0"/>
              </a:rPr>
              <a:t>По итогам ежегодного рейтинга лучших вузов России RAEX-100 ГГТУ входит в ТОП-100.</a:t>
            </a:r>
            <a:endParaRPr lang="ru-RU" sz="1000" b="1" dirty="0">
              <a:latin typeface="Century Schoolbook" panose="02040604050505020304" pitchFamily="18" charset="0"/>
              <a:ea typeface="Anonymous Pro" panose="02060609030202000504" pitchFamily="49" charset="0"/>
            </a:endParaRPr>
          </a:p>
        </p:txBody>
      </p:sp>
      <p:sp>
        <p:nvSpPr>
          <p:cNvPr id="12" name="TextBox 11">
            <a:extLst>
              <a:ext uri="{FF2B5EF4-FFF2-40B4-BE49-F238E27FC236}">
                <a16:creationId xmlns:a16="http://schemas.microsoft.com/office/drawing/2014/main" id="{7A058BB3-4615-E681-3465-59D5694B1065}"/>
              </a:ext>
            </a:extLst>
          </p:cNvPr>
          <p:cNvSpPr txBox="1"/>
          <p:nvPr/>
        </p:nvSpPr>
        <p:spPr>
          <a:xfrm>
            <a:off x="3673885" y="1218617"/>
            <a:ext cx="2769799" cy="1588127"/>
          </a:xfrm>
          <a:prstGeom prst="rect">
            <a:avLst/>
          </a:prstGeom>
          <a:noFill/>
        </p:spPr>
        <p:txBody>
          <a:bodyPr wrap="square" rtlCol="0">
            <a:spAutoFit/>
          </a:bodyPr>
          <a:lstStyle/>
          <a:p>
            <a:pPr marL="171450" indent="-171450">
              <a:buFont typeface="Arial" panose="020B0604020202020204" pitchFamily="34" charset="0"/>
              <a:buChar char="•"/>
            </a:pPr>
            <a:r>
              <a:rPr lang="ru-RU" sz="1000" b="1" dirty="0">
                <a:latin typeface="Century Schoolbook" panose="02040604050505020304" pitchFamily="18" charset="0"/>
              </a:rPr>
              <a:t>По результатам мониторинга по основным направлениям деятельности, проведенного Министерством образования и науки РФ., вуз признан эффективным. (https://monitoring.miccedu.ru/iam/2022/_vpo/inst.php?id=110454)</a:t>
            </a:r>
          </a:p>
          <a:p>
            <a:r>
              <a:rPr lang="ru-RU" sz="800" b="1" dirty="0">
                <a:latin typeface="Century Schoolbook" panose="02040604050505020304" pitchFamily="18" charset="0"/>
              </a:rPr>
              <a:t> </a:t>
            </a:r>
            <a:endParaRPr lang="ru-RU" sz="800" dirty="0">
              <a:latin typeface="Century Schoolbook" panose="02040604050505020304" pitchFamily="18" charset="0"/>
            </a:endParaRPr>
          </a:p>
          <a:p>
            <a:pPr marL="358775" indent="-171450">
              <a:lnSpc>
                <a:spcPct val="115000"/>
              </a:lnSpc>
              <a:buSzPct val="100000"/>
              <a:buFont typeface="Arial" panose="020B0604020202020204" pitchFamily="34" charset="0"/>
              <a:buChar char="•"/>
            </a:pPr>
            <a:endParaRPr lang="ru-RU" sz="800" dirty="0">
              <a:latin typeface="Montserrat" panose="02000000000000000000" pitchFamily="2" charset="0"/>
            </a:endParaRPr>
          </a:p>
        </p:txBody>
      </p:sp>
      <p:sp>
        <p:nvSpPr>
          <p:cNvPr id="15" name="TextBox 14">
            <a:extLst>
              <a:ext uri="{FF2B5EF4-FFF2-40B4-BE49-F238E27FC236}">
                <a16:creationId xmlns:a16="http://schemas.microsoft.com/office/drawing/2014/main" id="{DE025EC3-4031-5C5A-357C-E6C95C875D64}"/>
              </a:ext>
            </a:extLst>
          </p:cNvPr>
          <p:cNvSpPr txBox="1"/>
          <p:nvPr/>
        </p:nvSpPr>
        <p:spPr>
          <a:xfrm>
            <a:off x="6477095" y="1212221"/>
            <a:ext cx="2839546" cy="623248"/>
          </a:xfrm>
          <a:prstGeom prst="rect">
            <a:avLst/>
          </a:prstGeom>
          <a:noFill/>
        </p:spPr>
        <p:txBody>
          <a:bodyPr wrap="square" rtlCol="0">
            <a:spAutoFit/>
          </a:bodyPr>
          <a:lstStyle/>
          <a:p>
            <a:pPr marL="179388" lvl="0" indent="-171450">
              <a:lnSpc>
                <a:spcPct val="115000"/>
              </a:lnSpc>
              <a:buSzPct val="100000"/>
              <a:buFont typeface="Arial" panose="020B0604020202020204" pitchFamily="34" charset="0"/>
              <a:buChar char="•"/>
            </a:pPr>
            <a:r>
              <a:rPr lang="ru-RU" sz="800" b="1" dirty="0">
                <a:latin typeface="Century Schoolbook" panose="02040604050505020304" pitchFamily="18" charset="0"/>
              </a:rPr>
              <a:t>Н</a:t>
            </a:r>
            <a:r>
              <a:rPr lang="ru-RU" sz="1000" b="1" dirty="0">
                <a:latin typeface="Century Schoolbook" panose="02040604050505020304" pitchFamily="18" charset="0"/>
              </a:rPr>
              <a:t>ациональный агрегированный рейтинг. По итогам исследования ГГТУ включен в 3-ю лигу (топ-300). </a:t>
            </a:r>
          </a:p>
        </p:txBody>
      </p:sp>
      <p:sp>
        <p:nvSpPr>
          <p:cNvPr id="16" name="TextBox 15">
            <a:extLst>
              <a:ext uri="{FF2B5EF4-FFF2-40B4-BE49-F238E27FC236}">
                <a16:creationId xmlns:a16="http://schemas.microsoft.com/office/drawing/2014/main" id="{0D6E5E43-B28E-04F2-DC6B-A5D383D80E20}"/>
              </a:ext>
            </a:extLst>
          </p:cNvPr>
          <p:cNvSpPr txBox="1"/>
          <p:nvPr/>
        </p:nvSpPr>
        <p:spPr>
          <a:xfrm>
            <a:off x="9346131" y="1203361"/>
            <a:ext cx="2531478" cy="623248"/>
          </a:xfrm>
          <a:prstGeom prst="rect">
            <a:avLst/>
          </a:prstGeom>
          <a:noFill/>
        </p:spPr>
        <p:txBody>
          <a:bodyPr wrap="square" rtlCol="0">
            <a:spAutoFit/>
          </a:bodyPr>
          <a:lstStyle/>
          <a:p>
            <a:pPr marL="179388" lvl="0" indent="-171450">
              <a:lnSpc>
                <a:spcPct val="115000"/>
              </a:lnSpc>
              <a:buSzPct val="100000"/>
              <a:buFont typeface="Arial" panose="020B0604020202020204" pitchFamily="34" charset="0"/>
              <a:buChar char="•"/>
            </a:pPr>
            <a:r>
              <a:rPr lang="ru-RU" sz="1000" b="1" dirty="0">
                <a:latin typeface="Century Schoolbook" panose="02040604050505020304" pitchFamily="18" charset="0"/>
              </a:rPr>
              <a:t>ГГТУ вошел в число лауреатов национального конкурса «Лучшие ВУЗы РФ».</a:t>
            </a:r>
          </a:p>
        </p:txBody>
      </p:sp>
      <p:sp>
        <p:nvSpPr>
          <p:cNvPr id="17" name="TextBox 16">
            <a:extLst>
              <a:ext uri="{FF2B5EF4-FFF2-40B4-BE49-F238E27FC236}">
                <a16:creationId xmlns:a16="http://schemas.microsoft.com/office/drawing/2014/main" id="{E8A8A1F8-E4EB-53EA-DD75-E609D40743EF}"/>
              </a:ext>
            </a:extLst>
          </p:cNvPr>
          <p:cNvSpPr txBox="1"/>
          <p:nvPr/>
        </p:nvSpPr>
        <p:spPr>
          <a:xfrm>
            <a:off x="1307507" y="4369129"/>
            <a:ext cx="5625899" cy="861774"/>
          </a:xfrm>
          <a:prstGeom prst="rect">
            <a:avLst/>
          </a:prstGeom>
          <a:noFill/>
        </p:spPr>
        <p:txBody>
          <a:bodyPr wrap="square" rtlCol="0">
            <a:spAutoFit/>
          </a:bodyPr>
          <a:lstStyle/>
          <a:p>
            <a:pPr marL="171450" indent="-171450">
              <a:buFont typeface="Arial" panose="020B0604020202020204" pitchFamily="34" charset="0"/>
              <a:buChar char="•"/>
            </a:pPr>
            <a:r>
              <a:rPr lang="ru-RU" sz="1000" b="1" dirty="0">
                <a:latin typeface="Century Schoolbook" panose="02040604050505020304" pitchFamily="18" charset="0"/>
              </a:rPr>
              <a:t>Выпускник университета </a:t>
            </a:r>
            <a:r>
              <a:rPr lang="ru-RU" sz="1000" b="1" dirty="0" err="1">
                <a:latin typeface="Century Schoolbook" panose="02040604050505020304" pitchFamily="18" charset="0"/>
              </a:rPr>
              <a:t>Лутовинов</a:t>
            </a:r>
            <a:r>
              <a:rPr lang="ru-RU" sz="1000" b="1" dirty="0">
                <a:latin typeface="Century Schoolbook" panose="02040604050505020304" pitchFamily="18" charset="0"/>
              </a:rPr>
              <a:t> Д.В., учитель истории и обществознания высшей категории МОУ СОШ №16 г. Орехово-Зуево, стал победителем Всероссийского конкурса «Учитель года России – 2022 года». </a:t>
            </a:r>
          </a:p>
          <a:p>
            <a:pPr marL="171450" indent="-171450">
              <a:buFont typeface="Arial" panose="020B0604020202020204" pitchFamily="34" charset="0"/>
              <a:buChar char="•"/>
            </a:pPr>
            <a:r>
              <a:rPr lang="ru-RU" sz="1000" b="1" dirty="0" err="1">
                <a:latin typeface="Century Schoolbook" panose="02040604050505020304" pitchFamily="18" charset="0"/>
              </a:rPr>
              <a:t>Лутовинов</a:t>
            </a:r>
            <a:r>
              <a:rPr lang="ru-RU" sz="1000" b="1" dirty="0">
                <a:latin typeface="Century Schoolbook" panose="02040604050505020304" pitchFamily="18" charset="0"/>
              </a:rPr>
              <a:t> Д.В. является Советником Министра просвещения Российской Федерации на общественных началах. </a:t>
            </a:r>
          </a:p>
        </p:txBody>
      </p:sp>
      <p:sp>
        <p:nvSpPr>
          <p:cNvPr id="18" name="TextBox 17">
            <a:extLst>
              <a:ext uri="{FF2B5EF4-FFF2-40B4-BE49-F238E27FC236}">
                <a16:creationId xmlns:a16="http://schemas.microsoft.com/office/drawing/2014/main" id="{5DE4B74B-3EF1-2327-EC7F-A8F495BF7019}"/>
              </a:ext>
            </a:extLst>
          </p:cNvPr>
          <p:cNvSpPr txBox="1"/>
          <p:nvPr/>
        </p:nvSpPr>
        <p:spPr>
          <a:xfrm>
            <a:off x="6999006" y="4318081"/>
            <a:ext cx="4878602" cy="977191"/>
          </a:xfrm>
          <a:prstGeom prst="rect">
            <a:avLst/>
          </a:prstGeom>
          <a:noFill/>
        </p:spPr>
        <p:txBody>
          <a:bodyPr wrap="square" rtlCol="0">
            <a:spAutoFit/>
          </a:bodyPr>
          <a:lstStyle/>
          <a:p>
            <a:pPr marL="179388" lvl="0" indent="-171450">
              <a:lnSpc>
                <a:spcPct val="115000"/>
              </a:lnSpc>
              <a:buSzPct val="100000"/>
              <a:buFont typeface="Arial" panose="020B0604020202020204" pitchFamily="34" charset="0"/>
              <a:buChar char="•"/>
            </a:pPr>
            <a:r>
              <a:rPr lang="ru-RU" sz="1000" b="1" dirty="0">
                <a:latin typeface="Century Schoolbook" panose="02040604050505020304" pitchFamily="18" charset="0"/>
              </a:rPr>
              <a:t>Выпускница университета </a:t>
            </a:r>
            <a:r>
              <a:rPr lang="ru-RU" sz="1000" b="1" dirty="0" err="1">
                <a:latin typeface="Century Schoolbook" panose="02040604050505020304" pitchFamily="18" charset="0"/>
              </a:rPr>
              <a:t>Глазнева</a:t>
            </a:r>
            <a:r>
              <a:rPr lang="ru-RU" sz="1000" b="1" dirty="0">
                <a:latin typeface="Century Schoolbook" panose="02040604050505020304" pitchFamily="18" charset="0"/>
              </a:rPr>
              <a:t> О.А., директор МОУ СОШ № 16, стала призером конкурса «Директор года России — 2022». Она вошла в пятерку лучших директоров страны и была отмечена специальным призом в номинации «За создание эффективной воспитательной среды образовательной организации»</a:t>
            </a:r>
          </a:p>
        </p:txBody>
      </p:sp>
      <p:sp>
        <p:nvSpPr>
          <p:cNvPr id="27" name="TextBox 26">
            <a:extLst>
              <a:ext uri="{FF2B5EF4-FFF2-40B4-BE49-F238E27FC236}">
                <a16:creationId xmlns:a16="http://schemas.microsoft.com/office/drawing/2014/main" id="{640A247A-127B-AAFF-29DA-5174E7B8775D}"/>
              </a:ext>
            </a:extLst>
          </p:cNvPr>
          <p:cNvSpPr txBox="1"/>
          <p:nvPr/>
        </p:nvSpPr>
        <p:spPr>
          <a:xfrm>
            <a:off x="2001601" y="845449"/>
            <a:ext cx="1441990"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2020-2022 </a:t>
            </a:r>
            <a:r>
              <a:rPr lang="ru-RU" sz="1200" b="1" dirty="0" err="1">
                <a:latin typeface="Montserrat" panose="02000000000000000000" pitchFamily="2" charset="0"/>
                <a:ea typeface="Montserrat" panose="02000000000000000000" pitchFamily="2" charset="0"/>
              </a:rPr>
              <a:t>г.г</a:t>
            </a:r>
            <a:r>
              <a:rPr lang="ru-RU" sz="1200" b="1" dirty="0">
                <a:latin typeface="Montserrat" panose="02000000000000000000" pitchFamily="2" charset="0"/>
                <a:ea typeface="Montserrat" panose="02000000000000000000" pitchFamily="2" charset="0"/>
              </a:rPr>
              <a:t>.</a:t>
            </a:r>
          </a:p>
        </p:txBody>
      </p:sp>
      <p:sp>
        <p:nvSpPr>
          <p:cNvPr id="28" name="TextBox 27">
            <a:extLst>
              <a:ext uri="{FF2B5EF4-FFF2-40B4-BE49-F238E27FC236}">
                <a16:creationId xmlns:a16="http://schemas.microsoft.com/office/drawing/2014/main" id="{D6F99DB9-72CE-FCE8-D46E-513AB5F29EB2}"/>
              </a:ext>
            </a:extLst>
          </p:cNvPr>
          <p:cNvSpPr txBox="1"/>
          <p:nvPr/>
        </p:nvSpPr>
        <p:spPr>
          <a:xfrm>
            <a:off x="4407584" y="849877"/>
            <a:ext cx="2001291"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2022 год</a:t>
            </a:r>
          </a:p>
        </p:txBody>
      </p:sp>
      <p:sp>
        <p:nvSpPr>
          <p:cNvPr id="30" name="TextBox 29">
            <a:extLst>
              <a:ext uri="{FF2B5EF4-FFF2-40B4-BE49-F238E27FC236}">
                <a16:creationId xmlns:a16="http://schemas.microsoft.com/office/drawing/2014/main" id="{EEF6E935-9695-8AE9-475F-28E3F756EAE5}"/>
              </a:ext>
            </a:extLst>
          </p:cNvPr>
          <p:cNvSpPr txBox="1"/>
          <p:nvPr/>
        </p:nvSpPr>
        <p:spPr>
          <a:xfrm>
            <a:off x="7366995" y="825889"/>
            <a:ext cx="984210"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2022 год</a:t>
            </a:r>
          </a:p>
        </p:txBody>
      </p:sp>
      <p:sp>
        <p:nvSpPr>
          <p:cNvPr id="31" name="TextBox 30">
            <a:extLst>
              <a:ext uri="{FF2B5EF4-FFF2-40B4-BE49-F238E27FC236}">
                <a16:creationId xmlns:a16="http://schemas.microsoft.com/office/drawing/2014/main" id="{331CC4B2-3B31-2BB3-3732-7B19A43EBBFE}"/>
              </a:ext>
            </a:extLst>
          </p:cNvPr>
          <p:cNvSpPr txBox="1"/>
          <p:nvPr/>
        </p:nvSpPr>
        <p:spPr>
          <a:xfrm>
            <a:off x="8169955" y="3877335"/>
            <a:ext cx="1176176"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2022 год</a:t>
            </a:r>
          </a:p>
        </p:txBody>
      </p:sp>
      <p:sp>
        <p:nvSpPr>
          <p:cNvPr id="32" name="TextBox 31">
            <a:extLst>
              <a:ext uri="{FF2B5EF4-FFF2-40B4-BE49-F238E27FC236}">
                <a16:creationId xmlns:a16="http://schemas.microsoft.com/office/drawing/2014/main" id="{D3F7B4B4-CE37-F2E5-0AB4-ACBC81C5F3E8}"/>
              </a:ext>
            </a:extLst>
          </p:cNvPr>
          <p:cNvSpPr txBox="1"/>
          <p:nvPr/>
        </p:nvSpPr>
        <p:spPr>
          <a:xfrm>
            <a:off x="2877267" y="3881676"/>
            <a:ext cx="1863410"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2022 год</a:t>
            </a:r>
          </a:p>
        </p:txBody>
      </p:sp>
      <p:sp>
        <p:nvSpPr>
          <p:cNvPr id="34" name="TextBox 33">
            <a:extLst>
              <a:ext uri="{FF2B5EF4-FFF2-40B4-BE49-F238E27FC236}">
                <a16:creationId xmlns:a16="http://schemas.microsoft.com/office/drawing/2014/main" id="{AB7B4072-F898-1132-117C-C7A3BD02A9B2}"/>
              </a:ext>
            </a:extLst>
          </p:cNvPr>
          <p:cNvSpPr txBox="1"/>
          <p:nvPr/>
        </p:nvSpPr>
        <p:spPr>
          <a:xfrm>
            <a:off x="10223816" y="850867"/>
            <a:ext cx="997007" cy="276999"/>
          </a:xfrm>
          <a:prstGeom prst="rect">
            <a:avLst/>
          </a:prstGeom>
          <a:noFill/>
        </p:spPr>
        <p:txBody>
          <a:bodyPr wrap="square">
            <a:spAutoFit/>
          </a:bodyPr>
          <a:lstStyle/>
          <a:p>
            <a:r>
              <a:rPr lang="ru-RU" sz="1200" b="1" dirty="0">
                <a:latin typeface="Montserrat" panose="02000000000000000000" pitchFamily="2" charset="0"/>
                <a:ea typeface="Montserrat" panose="02000000000000000000" pitchFamily="2" charset="0"/>
              </a:rPr>
              <a:t>2022 год</a:t>
            </a:r>
          </a:p>
        </p:txBody>
      </p:sp>
      <p:pic>
        <p:nvPicPr>
          <p:cNvPr id="37" name="Рисунок 36"/>
          <p:cNvPicPr/>
          <p:nvPr/>
        </p:nvPicPr>
        <p:blipFill>
          <a:blip r:embed="rId2"/>
          <a:stretch>
            <a:fillRect/>
          </a:stretch>
        </p:blipFill>
        <p:spPr>
          <a:xfrm>
            <a:off x="10090459" y="1907636"/>
            <a:ext cx="1410056" cy="1748362"/>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325186" y="2577515"/>
            <a:ext cx="1401863" cy="996618"/>
          </a:xfrm>
          <a:prstGeom prst="rect">
            <a:avLst/>
          </a:prstGeom>
        </p:spPr>
      </p:pic>
      <p:pic>
        <p:nvPicPr>
          <p:cNvPr id="41" name="Рисунок 40"/>
          <p:cNvPicPr/>
          <p:nvPr/>
        </p:nvPicPr>
        <p:blipFill>
          <a:blip r:embed="rId4" cstate="print">
            <a:extLst>
              <a:ext uri="{28A0092B-C50C-407E-A947-70E740481C1C}">
                <a14:useLocalDpi xmlns:a14="http://schemas.microsoft.com/office/drawing/2010/main" val="0"/>
              </a:ext>
            </a:extLst>
          </a:blip>
          <a:stretch>
            <a:fillRect/>
          </a:stretch>
        </p:blipFill>
        <p:spPr>
          <a:xfrm>
            <a:off x="6760469" y="2005529"/>
            <a:ext cx="2487952" cy="1107214"/>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7265" y="5217786"/>
            <a:ext cx="1194017" cy="1536487"/>
          </a:xfrm>
          <a:prstGeom prst="rect">
            <a:avLst/>
          </a:prstGeom>
        </p:spPr>
      </p:pic>
      <p:pic>
        <p:nvPicPr>
          <p:cNvPr id="57" name="Рисунок 56"/>
          <p:cNvPicPr/>
          <p:nvPr/>
        </p:nvPicPr>
        <p:blipFill>
          <a:blip r:embed="rId6" cstate="print">
            <a:extLst>
              <a:ext uri="{28A0092B-C50C-407E-A947-70E740481C1C}">
                <a14:useLocalDpi xmlns:a14="http://schemas.microsoft.com/office/drawing/2010/main" val="0"/>
              </a:ext>
            </a:extLst>
          </a:blip>
          <a:stretch>
            <a:fillRect/>
          </a:stretch>
        </p:blipFill>
        <p:spPr>
          <a:xfrm>
            <a:off x="9070524" y="5230903"/>
            <a:ext cx="1227158" cy="1627097"/>
          </a:xfrm>
          <a:prstGeom prst="rect">
            <a:avLst/>
          </a:prstGeom>
        </p:spPr>
      </p:pic>
      <p:pic>
        <p:nvPicPr>
          <p:cNvPr id="29" name="Рисунок 28"/>
          <p:cNvPicPr>
            <a:picLocks noChangeAspect="1"/>
          </p:cNvPicPr>
          <p:nvPr/>
        </p:nvPicPr>
        <p:blipFill>
          <a:blip r:embed="rId7"/>
          <a:stretch>
            <a:fillRect/>
          </a:stretch>
        </p:blipFill>
        <p:spPr>
          <a:xfrm>
            <a:off x="1451421" y="802287"/>
            <a:ext cx="359271" cy="358886"/>
          </a:xfrm>
          <a:prstGeom prst="rect">
            <a:avLst/>
          </a:prstGeom>
        </p:spPr>
      </p:pic>
      <p:pic>
        <p:nvPicPr>
          <p:cNvPr id="33" name="Рисунок 32"/>
          <p:cNvPicPr>
            <a:picLocks noChangeAspect="1"/>
          </p:cNvPicPr>
          <p:nvPr/>
        </p:nvPicPr>
        <p:blipFill>
          <a:blip r:embed="rId7"/>
          <a:stretch>
            <a:fillRect/>
          </a:stretch>
        </p:blipFill>
        <p:spPr>
          <a:xfrm>
            <a:off x="3925096" y="802287"/>
            <a:ext cx="359271" cy="358886"/>
          </a:xfrm>
          <a:prstGeom prst="rect">
            <a:avLst/>
          </a:prstGeom>
        </p:spPr>
      </p:pic>
      <p:pic>
        <p:nvPicPr>
          <p:cNvPr id="35" name="Рисунок 34"/>
          <p:cNvPicPr>
            <a:picLocks noChangeAspect="1"/>
          </p:cNvPicPr>
          <p:nvPr/>
        </p:nvPicPr>
        <p:blipFill>
          <a:blip r:embed="rId7"/>
          <a:stretch>
            <a:fillRect/>
          </a:stretch>
        </p:blipFill>
        <p:spPr>
          <a:xfrm>
            <a:off x="6890380" y="802287"/>
            <a:ext cx="359271" cy="358886"/>
          </a:xfrm>
          <a:prstGeom prst="rect">
            <a:avLst/>
          </a:prstGeom>
        </p:spPr>
      </p:pic>
      <p:pic>
        <p:nvPicPr>
          <p:cNvPr id="36" name="Рисунок 35"/>
          <p:cNvPicPr>
            <a:picLocks noChangeAspect="1"/>
          </p:cNvPicPr>
          <p:nvPr/>
        </p:nvPicPr>
        <p:blipFill>
          <a:blip r:embed="rId7"/>
          <a:stretch>
            <a:fillRect/>
          </a:stretch>
        </p:blipFill>
        <p:spPr>
          <a:xfrm>
            <a:off x="9676028" y="802287"/>
            <a:ext cx="359271" cy="358886"/>
          </a:xfrm>
          <a:prstGeom prst="rect">
            <a:avLst/>
          </a:prstGeom>
        </p:spPr>
      </p:pic>
      <p:pic>
        <p:nvPicPr>
          <p:cNvPr id="38" name="Рисунок 37"/>
          <p:cNvPicPr>
            <a:picLocks noChangeAspect="1"/>
          </p:cNvPicPr>
          <p:nvPr/>
        </p:nvPicPr>
        <p:blipFill>
          <a:blip r:embed="rId7"/>
          <a:stretch>
            <a:fillRect/>
          </a:stretch>
        </p:blipFill>
        <p:spPr>
          <a:xfrm>
            <a:off x="2348040" y="3867316"/>
            <a:ext cx="359271" cy="358886"/>
          </a:xfrm>
          <a:prstGeom prst="rect">
            <a:avLst/>
          </a:prstGeom>
        </p:spPr>
      </p:pic>
      <p:pic>
        <p:nvPicPr>
          <p:cNvPr id="39" name="Рисунок 38"/>
          <p:cNvPicPr>
            <a:picLocks noChangeAspect="1"/>
          </p:cNvPicPr>
          <p:nvPr/>
        </p:nvPicPr>
        <p:blipFill>
          <a:blip r:embed="rId7"/>
          <a:stretch>
            <a:fillRect/>
          </a:stretch>
        </p:blipFill>
        <p:spPr>
          <a:xfrm>
            <a:off x="7533538" y="3867316"/>
            <a:ext cx="359271" cy="358886"/>
          </a:xfrm>
          <a:prstGeom prst="rect">
            <a:avLst/>
          </a:prstGeom>
        </p:spPr>
      </p:pic>
      <p:pic>
        <p:nvPicPr>
          <p:cNvPr id="42" name="Рисунок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5917" y="2005530"/>
            <a:ext cx="2030076" cy="1423190"/>
          </a:xfrm>
          <a:prstGeom prst="rect">
            <a:avLst/>
          </a:prstGeom>
        </p:spPr>
      </p:pic>
      <p:sp>
        <p:nvSpPr>
          <p:cNvPr id="40" name="Заголовок 1">
            <a:extLst>
              <a:ext uri="{FF2B5EF4-FFF2-40B4-BE49-F238E27FC236}">
                <a16:creationId xmlns:a16="http://schemas.microsoft.com/office/drawing/2014/main" id="{20A7F31C-802A-A8CE-9DFA-70FE3FEC0573}"/>
              </a:ext>
            </a:extLst>
          </p:cNvPr>
          <p:cNvSpPr txBox="1">
            <a:spLocks/>
          </p:cNvSpPr>
          <p:nvPr/>
        </p:nvSpPr>
        <p:spPr>
          <a:xfrm>
            <a:off x="4327736" y="62871"/>
            <a:ext cx="4840938" cy="403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1800" b="1" dirty="0" smtClean="0">
                <a:latin typeface="Century Schoolbook" panose="02040604050505020304" pitchFamily="18" charset="0"/>
              </a:rPr>
              <a:t>Краткая историческая справка </a:t>
            </a:r>
            <a:endParaRPr lang="ru-RU" sz="1800" b="1" dirty="0">
              <a:latin typeface="Century Schoolbook" panose="02040604050505020304" pitchFamily="18" charset="0"/>
            </a:endParaRPr>
          </a:p>
        </p:txBody>
      </p:sp>
    </p:spTree>
    <p:extLst>
      <p:ext uri="{BB962C8B-B14F-4D97-AF65-F5344CB8AC3E}">
        <p14:creationId xmlns:p14="http://schemas.microsoft.com/office/powerpoint/2010/main" val="24425994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1000"/>
                                        <p:tgtEl>
                                          <p:spTgt spid="15"/>
                                        </p:tgtEl>
                                      </p:cBhvr>
                                    </p:animEffect>
                                    <p:anim calcmode="lin" valueType="num">
                                      <p:cBhvr>
                                        <p:cTn id="52" dur="1000" fill="hold"/>
                                        <p:tgtEl>
                                          <p:spTgt spid="15"/>
                                        </p:tgtEl>
                                        <p:attrNameLst>
                                          <p:attrName>ppt_x</p:attrName>
                                        </p:attrNameLst>
                                      </p:cBhvr>
                                      <p:tavLst>
                                        <p:tav tm="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1000"/>
                                        <p:tgtEl>
                                          <p:spTgt spid="30"/>
                                        </p:tgtEl>
                                      </p:cBhvr>
                                    </p:animEffect>
                                    <p:anim calcmode="lin" valueType="num">
                                      <p:cBhvr>
                                        <p:cTn id="57" dur="1000" fill="hold"/>
                                        <p:tgtEl>
                                          <p:spTgt spid="30"/>
                                        </p:tgtEl>
                                        <p:attrNameLst>
                                          <p:attrName>ppt_x</p:attrName>
                                        </p:attrNameLst>
                                      </p:cBhvr>
                                      <p:tavLst>
                                        <p:tav tm="0">
                                          <p:val>
                                            <p:strVal val="#ppt_x"/>
                                          </p:val>
                                        </p:tav>
                                        <p:tav tm="100000">
                                          <p:val>
                                            <p:strVal val="#ppt_x"/>
                                          </p:val>
                                        </p:tav>
                                      </p:tavLst>
                                    </p:anim>
                                    <p:anim calcmode="lin" valueType="num">
                                      <p:cBhvr>
                                        <p:cTn id="58" dur="1000" fill="hold"/>
                                        <p:tgtEl>
                                          <p:spTgt spid="30"/>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1000"/>
                                        <p:tgtEl>
                                          <p:spTgt spid="41"/>
                                        </p:tgtEl>
                                      </p:cBhvr>
                                    </p:animEffect>
                                    <p:anim calcmode="lin" valueType="num">
                                      <p:cBhvr>
                                        <p:cTn id="62" dur="1000" fill="hold"/>
                                        <p:tgtEl>
                                          <p:spTgt spid="41"/>
                                        </p:tgtEl>
                                        <p:attrNameLst>
                                          <p:attrName>ppt_x</p:attrName>
                                        </p:attrNameLst>
                                      </p:cBhvr>
                                      <p:tavLst>
                                        <p:tav tm="0">
                                          <p:val>
                                            <p:strVal val="#ppt_x"/>
                                          </p:val>
                                        </p:tav>
                                        <p:tav tm="100000">
                                          <p:val>
                                            <p:strVal val="#ppt_x"/>
                                          </p:val>
                                        </p:tav>
                                      </p:tavLst>
                                    </p:anim>
                                    <p:anim calcmode="lin" valueType="num">
                                      <p:cBhvr>
                                        <p:cTn id="63" dur="1000" fill="hold"/>
                                        <p:tgtEl>
                                          <p:spTgt spid="41"/>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1000" fill="hold"/>
                                        <p:tgtEl>
                                          <p:spTgt spid="16"/>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1000"/>
                                        <p:tgtEl>
                                          <p:spTgt spid="34"/>
                                        </p:tgtEl>
                                      </p:cBhvr>
                                    </p:animEffect>
                                    <p:anim calcmode="lin" valueType="num">
                                      <p:cBhvr>
                                        <p:cTn id="79" dur="1000" fill="hold"/>
                                        <p:tgtEl>
                                          <p:spTgt spid="34"/>
                                        </p:tgtEl>
                                        <p:attrNameLst>
                                          <p:attrName>ppt_x</p:attrName>
                                        </p:attrNameLst>
                                      </p:cBhvr>
                                      <p:tavLst>
                                        <p:tav tm="0">
                                          <p:val>
                                            <p:strVal val="#ppt_x"/>
                                          </p:val>
                                        </p:tav>
                                        <p:tav tm="100000">
                                          <p:val>
                                            <p:strVal val="#ppt_x"/>
                                          </p:val>
                                        </p:tav>
                                      </p:tavLst>
                                    </p:anim>
                                    <p:anim calcmode="lin" valueType="num">
                                      <p:cBhvr>
                                        <p:cTn id="80" dur="1000" fill="hold"/>
                                        <p:tgtEl>
                                          <p:spTgt spid="34"/>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1000"/>
                                        <p:tgtEl>
                                          <p:spTgt spid="37"/>
                                        </p:tgtEl>
                                      </p:cBhvr>
                                    </p:animEffect>
                                    <p:anim calcmode="lin" valueType="num">
                                      <p:cBhvr>
                                        <p:cTn id="84" dur="1000" fill="hold"/>
                                        <p:tgtEl>
                                          <p:spTgt spid="37"/>
                                        </p:tgtEl>
                                        <p:attrNameLst>
                                          <p:attrName>ppt_x</p:attrName>
                                        </p:attrNameLst>
                                      </p:cBhvr>
                                      <p:tavLst>
                                        <p:tav tm="0">
                                          <p:val>
                                            <p:strVal val="#ppt_x"/>
                                          </p:val>
                                        </p:tav>
                                        <p:tav tm="100000">
                                          <p:val>
                                            <p:strVal val="#ppt_x"/>
                                          </p:val>
                                        </p:tav>
                                      </p:tavLst>
                                    </p:anim>
                                    <p:anim calcmode="lin" valueType="num">
                                      <p:cBhvr>
                                        <p:cTn id="85" dur="1000" fill="hold"/>
                                        <p:tgtEl>
                                          <p:spTgt spid="37"/>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1000"/>
                                        <p:tgtEl>
                                          <p:spTgt spid="36"/>
                                        </p:tgtEl>
                                      </p:cBhvr>
                                    </p:animEffect>
                                    <p:anim calcmode="lin" valueType="num">
                                      <p:cBhvr>
                                        <p:cTn id="89" dur="1000" fill="hold"/>
                                        <p:tgtEl>
                                          <p:spTgt spid="36"/>
                                        </p:tgtEl>
                                        <p:attrNameLst>
                                          <p:attrName>ppt_x</p:attrName>
                                        </p:attrNameLst>
                                      </p:cBhvr>
                                      <p:tavLst>
                                        <p:tav tm="0">
                                          <p:val>
                                            <p:strVal val="#ppt_x"/>
                                          </p:val>
                                        </p:tav>
                                        <p:tav tm="100000">
                                          <p:val>
                                            <p:strVal val="#ppt_x"/>
                                          </p:val>
                                        </p:tav>
                                      </p:tavLst>
                                    </p:anim>
                                    <p:anim calcmode="lin" valueType="num">
                                      <p:cBhvr>
                                        <p:cTn id="9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1000"/>
                                        <p:tgtEl>
                                          <p:spTgt spid="17"/>
                                        </p:tgtEl>
                                      </p:cBhvr>
                                    </p:animEffect>
                                    <p:anim calcmode="lin" valueType="num">
                                      <p:cBhvr>
                                        <p:cTn id="96" dur="1000" fill="hold"/>
                                        <p:tgtEl>
                                          <p:spTgt spid="17"/>
                                        </p:tgtEl>
                                        <p:attrNameLst>
                                          <p:attrName>ppt_x</p:attrName>
                                        </p:attrNameLst>
                                      </p:cBhvr>
                                      <p:tavLst>
                                        <p:tav tm="0">
                                          <p:val>
                                            <p:strVal val="#ppt_x"/>
                                          </p:val>
                                        </p:tav>
                                        <p:tav tm="100000">
                                          <p:val>
                                            <p:strVal val="#ppt_x"/>
                                          </p:val>
                                        </p:tav>
                                      </p:tavLst>
                                    </p:anim>
                                    <p:anim calcmode="lin" valueType="num">
                                      <p:cBhvr>
                                        <p:cTn id="97" dur="1000" fill="hold"/>
                                        <p:tgtEl>
                                          <p:spTgt spid="17"/>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fade">
                                      <p:cBhvr>
                                        <p:cTn id="100" dur="1000"/>
                                        <p:tgtEl>
                                          <p:spTgt spid="32"/>
                                        </p:tgtEl>
                                      </p:cBhvr>
                                    </p:animEffect>
                                    <p:anim calcmode="lin" valueType="num">
                                      <p:cBhvr>
                                        <p:cTn id="101" dur="1000" fill="hold"/>
                                        <p:tgtEl>
                                          <p:spTgt spid="32"/>
                                        </p:tgtEl>
                                        <p:attrNameLst>
                                          <p:attrName>ppt_x</p:attrName>
                                        </p:attrNameLst>
                                      </p:cBhvr>
                                      <p:tavLst>
                                        <p:tav tm="0">
                                          <p:val>
                                            <p:strVal val="#ppt_x"/>
                                          </p:val>
                                        </p:tav>
                                        <p:tav tm="100000">
                                          <p:val>
                                            <p:strVal val="#ppt_x"/>
                                          </p:val>
                                        </p:tav>
                                      </p:tavLst>
                                    </p:anim>
                                    <p:anim calcmode="lin" valueType="num">
                                      <p:cBhvr>
                                        <p:cTn id="102" dur="1000" fill="hold"/>
                                        <p:tgtEl>
                                          <p:spTgt spid="32"/>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fade">
                                      <p:cBhvr>
                                        <p:cTn id="105" dur="1000"/>
                                        <p:tgtEl>
                                          <p:spTgt spid="6"/>
                                        </p:tgtEl>
                                      </p:cBhvr>
                                    </p:animEffect>
                                    <p:anim calcmode="lin" valueType="num">
                                      <p:cBhvr>
                                        <p:cTn id="106" dur="1000" fill="hold"/>
                                        <p:tgtEl>
                                          <p:spTgt spid="6"/>
                                        </p:tgtEl>
                                        <p:attrNameLst>
                                          <p:attrName>ppt_x</p:attrName>
                                        </p:attrNameLst>
                                      </p:cBhvr>
                                      <p:tavLst>
                                        <p:tav tm="0">
                                          <p:val>
                                            <p:strVal val="#ppt_x"/>
                                          </p:val>
                                        </p:tav>
                                        <p:tav tm="100000">
                                          <p:val>
                                            <p:strVal val="#ppt_x"/>
                                          </p:val>
                                        </p:tav>
                                      </p:tavLst>
                                    </p:anim>
                                    <p:anim calcmode="lin" valueType="num">
                                      <p:cBhvr>
                                        <p:cTn id="107" dur="1000" fill="hold"/>
                                        <p:tgtEl>
                                          <p:spTgt spid="6"/>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1000"/>
                                        <p:tgtEl>
                                          <p:spTgt spid="38"/>
                                        </p:tgtEl>
                                      </p:cBhvr>
                                    </p:animEffect>
                                    <p:anim calcmode="lin" valueType="num">
                                      <p:cBhvr>
                                        <p:cTn id="111" dur="1000" fill="hold"/>
                                        <p:tgtEl>
                                          <p:spTgt spid="38"/>
                                        </p:tgtEl>
                                        <p:attrNameLst>
                                          <p:attrName>ppt_x</p:attrName>
                                        </p:attrNameLst>
                                      </p:cBhvr>
                                      <p:tavLst>
                                        <p:tav tm="0">
                                          <p:val>
                                            <p:strVal val="#ppt_x"/>
                                          </p:val>
                                        </p:tav>
                                        <p:tav tm="100000">
                                          <p:val>
                                            <p:strVal val="#ppt_x"/>
                                          </p:val>
                                        </p:tav>
                                      </p:tavLst>
                                    </p:anim>
                                    <p:anim calcmode="lin" valueType="num">
                                      <p:cBhvr>
                                        <p:cTn id="11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1000"/>
                                        <p:tgtEl>
                                          <p:spTgt spid="18"/>
                                        </p:tgtEl>
                                      </p:cBhvr>
                                    </p:animEffect>
                                    <p:anim calcmode="lin" valueType="num">
                                      <p:cBhvr>
                                        <p:cTn id="118" dur="1000" fill="hold"/>
                                        <p:tgtEl>
                                          <p:spTgt spid="18"/>
                                        </p:tgtEl>
                                        <p:attrNameLst>
                                          <p:attrName>ppt_x</p:attrName>
                                        </p:attrNameLst>
                                      </p:cBhvr>
                                      <p:tavLst>
                                        <p:tav tm="0">
                                          <p:val>
                                            <p:strVal val="#ppt_x"/>
                                          </p:val>
                                        </p:tav>
                                        <p:tav tm="100000">
                                          <p:val>
                                            <p:strVal val="#ppt_x"/>
                                          </p:val>
                                        </p:tav>
                                      </p:tavLst>
                                    </p:anim>
                                    <p:anim calcmode="lin" valueType="num">
                                      <p:cBhvr>
                                        <p:cTn id="119" dur="1000" fill="hold"/>
                                        <p:tgtEl>
                                          <p:spTgt spid="1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1000"/>
                                        <p:tgtEl>
                                          <p:spTgt spid="31"/>
                                        </p:tgtEl>
                                      </p:cBhvr>
                                    </p:animEffect>
                                    <p:anim calcmode="lin" valueType="num">
                                      <p:cBhvr>
                                        <p:cTn id="123" dur="1000" fill="hold"/>
                                        <p:tgtEl>
                                          <p:spTgt spid="31"/>
                                        </p:tgtEl>
                                        <p:attrNameLst>
                                          <p:attrName>ppt_x</p:attrName>
                                        </p:attrNameLst>
                                      </p:cBhvr>
                                      <p:tavLst>
                                        <p:tav tm="0">
                                          <p:val>
                                            <p:strVal val="#ppt_x"/>
                                          </p:val>
                                        </p:tav>
                                        <p:tav tm="100000">
                                          <p:val>
                                            <p:strVal val="#ppt_x"/>
                                          </p:val>
                                        </p:tav>
                                      </p:tavLst>
                                    </p:anim>
                                    <p:anim calcmode="lin" valueType="num">
                                      <p:cBhvr>
                                        <p:cTn id="124" dur="1000" fill="hold"/>
                                        <p:tgtEl>
                                          <p:spTgt spid="31"/>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57"/>
                                        </p:tgtEl>
                                        <p:attrNameLst>
                                          <p:attrName>style.visibility</p:attrName>
                                        </p:attrNameLst>
                                      </p:cBhvr>
                                      <p:to>
                                        <p:strVal val="visible"/>
                                      </p:to>
                                    </p:set>
                                    <p:animEffect transition="in" filter="fade">
                                      <p:cBhvr>
                                        <p:cTn id="127" dur="1000"/>
                                        <p:tgtEl>
                                          <p:spTgt spid="57"/>
                                        </p:tgtEl>
                                      </p:cBhvr>
                                    </p:animEffect>
                                    <p:anim calcmode="lin" valueType="num">
                                      <p:cBhvr>
                                        <p:cTn id="128" dur="1000" fill="hold"/>
                                        <p:tgtEl>
                                          <p:spTgt spid="57"/>
                                        </p:tgtEl>
                                        <p:attrNameLst>
                                          <p:attrName>ppt_x</p:attrName>
                                        </p:attrNameLst>
                                      </p:cBhvr>
                                      <p:tavLst>
                                        <p:tav tm="0">
                                          <p:val>
                                            <p:strVal val="#ppt_x"/>
                                          </p:val>
                                        </p:tav>
                                        <p:tav tm="100000">
                                          <p:val>
                                            <p:strVal val="#ppt_x"/>
                                          </p:val>
                                        </p:tav>
                                      </p:tavLst>
                                    </p:anim>
                                    <p:anim calcmode="lin" valueType="num">
                                      <p:cBhvr>
                                        <p:cTn id="129" dur="1000" fill="hold"/>
                                        <p:tgtEl>
                                          <p:spTgt spid="57"/>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39"/>
                                        </p:tgtEl>
                                        <p:attrNameLst>
                                          <p:attrName>style.visibility</p:attrName>
                                        </p:attrNameLst>
                                      </p:cBhvr>
                                      <p:to>
                                        <p:strVal val="visible"/>
                                      </p:to>
                                    </p:set>
                                    <p:animEffect transition="in" filter="fade">
                                      <p:cBhvr>
                                        <p:cTn id="132" dur="1000"/>
                                        <p:tgtEl>
                                          <p:spTgt spid="39"/>
                                        </p:tgtEl>
                                      </p:cBhvr>
                                    </p:animEffect>
                                    <p:anim calcmode="lin" valueType="num">
                                      <p:cBhvr>
                                        <p:cTn id="133" dur="1000" fill="hold"/>
                                        <p:tgtEl>
                                          <p:spTgt spid="39"/>
                                        </p:tgtEl>
                                        <p:attrNameLst>
                                          <p:attrName>ppt_x</p:attrName>
                                        </p:attrNameLst>
                                      </p:cBhvr>
                                      <p:tavLst>
                                        <p:tav tm="0">
                                          <p:val>
                                            <p:strVal val="#ppt_x"/>
                                          </p:val>
                                        </p:tav>
                                        <p:tav tm="100000">
                                          <p:val>
                                            <p:strVal val="#ppt_x"/>
                                          </p:val>
                                        </p:tav>
                                      </p:tavLst>
                                    </p:anim>
                                    <p:anim calcmode="lin" valueType="num">
                                      <p:cBhvr>
                                        <p:cTn id="13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P spid="16" grpId="0"/>
      <p:bldP spid="17" grpId="0"/>
      <p:bldP spid="18" grpId="0"/>
      <p:bldP spid="27" grpId="0"/>
      <p:bldP spid="28" grpId="0"/>
      <p:bldP spid="30" grpId="0"/>
      <p:bldP spid="31" grpId="0"/>
      <p:bldP spid="32"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86862" y="47907"/>
            <a:ext cx="3573414" cy="364972"/>
          </a:xfrm>
          <a:prstGeom prst="rect">
            <a:avLst/>
          </a:prstGeom>
        </p:spPr>
        <p:txBody>
          <a:bodyPr wrap="none">
            <a:spAutoFit/>
          </a:bodyPr>
          <a:lstStyle/>
          <a:p>
            <a:pPr lvl="0">
              <a:lnSpc>
                <a:spcPct val="107000"/>
              </a:lnSpc>
              <a:spcAft>
                <a:spcPts val="0"/>
              </a:spcAft>
            </a:pPr>
            <a:r>
              <a:rPr lang="ru-RU" b="1" dirty="0">
                <a:latin typeface="Century Schoolbook" panose="02040604050505020304" pitchFamily="18" charset="0"/>
                <a:ea typeface="Times New Roman" panose="02020603050405020304" pitchFamily="18" charset="0"/>
              </a:rPr>
              <a:t>Миссия, видение, ценности</a:t>
            </a:r>
            <a:endParaRPr lang="ru-RU" dirty="0">
              <a:latin typeface="Century Schoolbook" panose="02040604050505020304" pitchFamily="18" charset="0"/>
              <a:ea typeface="Calibri" panose="020F0502020204030204" pitchFamily="34" charset="0"/>
            </a:endParaRPr>
          </a:p>
        </p:txBody>
      </p:sp>
      <p:sp>
        <p:nvSpPr>
          <p:cNvPr id="3" name="Прямоугольник 2"/>
          <p:cNvSpPr/>
          <p:nvPr/>
        </p:nvSpPr>
        <p:spPr>
          <a:xfrm>
            <a:off x="1319140" y="1467269"/>
            <a:ext cx="2718758" cy="1323439"/>
          </a:xfrm>
          <a:prstGeom prst="rect">
            <a:avLst/>
          </a:prstGeom>
        </p:spPr>
        <p:txBody>
          <a:bodyPr wrap="square">
            <a:spAutoFit/>
          </a:bodyPr>
          <a:lstStyle/>
          <a:p>
            <a:pPr algn="just">
              <a:spcAft>
                <a:spcPts val="0"/>
              </a:spcAft>
            </a:pPr>
            <a:r>
              <a:rPr lang="ru-RU" sz="1000" b="1" dirty="0">
                <a:latin typeface="Century Schoolbook" panose="02040604050505020304" pitchFamily="18" charset="0"/>
              </a:rPr>
              <a:t>формирование на базе университета современного образовательного комплекса, реализующего эффективные формы интеграции науки и образования, являющегося центром подготовки, повышения квалификации и переподготовки кадров для Московской области.</a:t>
            </a:r>
            <a:endParaRPr lang="ru-RU" sz="1000" b="1" dirty="0">
              <a:effectLst/>
              <a:latin typeface="Century Schoolbook" panose="02040604050505020304" pitchFamily="18" charset="0"/>
            </a:endParaRPr>
          </a:p>
        </p:txBody>
      </p:sp>
      <p:sp>
        <p:nvSpPr>
          <p:cNvPr id="4" name="Прямоугольник 3"/>
          <p:cNvSpPr/>
          <p:nvPr/>
        </p:nvSpPr>
        <p:spPr>
          <a:xfrm>
            <a:off x="4486048" y="1467269"/>
            <a:ext cx="3349952" cy="1477328"/>
          </a:xfrm>
          <a:prstGeom prst="rect">
            <a:avLst/>
          </a:prstGeom>
        </p:spPr>
        <p:txBody>
          <a:bodyPr wrap="square">
            <a:spAutoFit/>
          </a:bodyPr>
          <a:lstStyle/>
          <a:p>
            <a:pPr algn="just">
              <a:spcAft>
                <a:spcPts val="0"/>
              </a:spcAft>
            </a:pPr>
            <a:r>
              <a:rPr lang="ru-RU" sz="1000" b="1" dirty="0">
                <a:latin typeface="Century Schoolbook" panose="02040604050505020304" pitchFamily="18" charset="0"/>
                <a:ea typeface="Times New Roman" panose="02020603050405020304" pitchFamily="18" charset="0"/>
              </a:rPr>
              <a:t>Выбор приоритетных направлений развития ГГТУ определяется задачами соци­ально-экономического развития Московской области и Российской Федерации, потреб­ностями государства в развитии перспективных направлений науки и техники, совре­менными требованиями к подготовке кадров в системе среднего профессионального и выс­шего образования.</a:t>
            </a:r>
          </a:p>
        </p:txBody>
      </p:sp>
      <p:sp>
        <p:nvSpPr>
          <p:cNvPr id="5" name="Прямоугольник 4"/>
          <p:cNvSpPr/>
          <p:nvPr/>
        </p:nvSpPr>
        <p:spPr>
          <a:xfrm>
            <a:off x="8228644" y="1467269"/>
            <a:ext cx="3529412" cy="2055178"/>
          </a:xfrm>
          <a:prstGeom prst="rect">
            <a:avLst/>
          </a:prstGeom>
        </p:spPr>
        <p:txBody>
          <a:bodyPr wrap="square">
            <a:spAutoFit/>
          </a:bodyPr>
          <a:lstStyle/>
          <a:p>
            <a:pPr algn="just">
              <a:lnSpc>
                <a:spcPct val="107000"/>
              </a:lnSpc>
              <a:spcAft>
                <a:spcPts val="0"/>
              </a:spcAft>
            </a:pPr>
            <a:r>
              <a:rPr lang="ru-RU" sz="1000" b="1" dirty="0">
                <a:latin typeface="Century Schoolbook" panose="02040604050505020304" pitchFamily="18" charset="0"/>
                <a:ea typeface="Calibri" panose="020F0502020204030204" pitchFamily="34" charset="0"/>
              </a:rPr>
              <a:t>– </a:t>
            </a:r>
            <a:r>
              <a:rPr lang="ru-RU" sz="1000" b="1" dirty="0" smtClean="0">
                <a:latin typeface="Century Schoolbook" panose="02040604050505020304" pitchFamily="18" charset="0"/>
                <a:ea typeface="Calibri" panose="020F0502020204030204" pitchFamily="34" charset="0"/>
              </a:rPr>
              <a:t>Активное участие </a:t>
            </a:r>
            <a:r>
              <a:rPr lang="ru-RU" sz="1000" b="1" dirty="0">
                <a:latin typeface="Century Schoolbook" panose="02040604050505020304" pitchFamily="18" charset="0"/>
                <a:ea typeface="Calibri" panose="020F0502020204030204" pitchFamily="34" charset="0"/>
              </a:rPr>
              <a:t>в инновационных преобразованиях общества в целом и модернизации образовательного процесса в России и Московской области; подготовка современного педагога, предоставление интеллектуального потенциала университета для решения задач стратегического развития региона; формировании имиджа ГГТУ как учебно-научного и методического центра, выпускники которого обладают сформированными компетенциями и в высокой степени адаптированы к конкурентной среде.</a:t>
            </a:r>
          </a:p>
        </p:txBody>
      </p:sp>
      <p:sp>
        <p:nvSpPr>
          <p:cNvPr id="6" name="Прямоугольник 5"/>
          <p:cNvSpPr/>
          <p:nvPr/>
        </p:nvSpPr>
        <p:spPr>
          <a:xfrm>
            <a:off x="4648751" y="4306044"/>
            <a:ext cx="7109305" cy="1903598"/>
          </a:xfrm>
          <a:prstGeom prst="rect">
            <a:avLst/>
          </a:prstGeom>
        </p:spPr>
        <p:txBody>
          <a:bodyPr wrap="square">
            <a:spAutoFit/>
          </a:bodyPr>
          <a:lstStyle/>
          <a:p>
            <a:pPr marL="342900" lvl="0" indent="-342900" algn="just">
              <a:lnSpc>
                <a:spcPct val="107000"/>
              </a:lnSpc>
              <a:spcAft>
                <a:spcPts val="0"/>
              </a:spcAft>
              <a:buFont typeface="Symbol" panose="05050102010706020507" pitchFamily="18" charset="2"/>
              <a:buChar char=""/>
              <a:tabLst>
                <a:tab pos="107315" algn="l"/>
                <a:tab pos="408940" algn="l"/>
              </a:tabLst>
            </a:pPr>
            <a:r>
              <a:rPr lang="ru-RU" sz="1000" b="1" dirty="0">
                <a:latin typeface="Century Schoolbook" panose="02040604050505020304" pitchFamily="18" charset="0"/>
                <a:ea typeface="Calibri" panose="020F0502020204030204" pitchFamily="34" charset="0"/>
              </a:rPr>
              <a:t>Развитие сетевых форм взаимодействия с ведущими российскими вузами по актуальным вопросам развития образования в Московской области.</a:t>
            </a:r>
          </a:p>
          <a:p>
            <a:pPr marL="342900" lvl="0" indent="-342900" algn="just">
              <a:lnSpc>
                <a:spcPct val="107000"/>
              </a:lnSpc>
              <a:spcAft>
                <a:spcPts val="0"/>
              </a:spcAft>
              <a:buFont typeface="Symbol" panose="05050102010706020507" pitchFamily="18" charset="2"/>
              <a:buChar char=""/>
              <a:tabLst>
                <a:tab pos="107315" algn="l"/>
              </a:tabLst>
            </a:pPr>
            <a:r>
              <a:rPr lang="ru-RU" sz="1000" b="1" dirty="0">
                <a:latin typeface="Century Schoolbook" panose="02040604050505020304" pitchFamily="18" charset="0"/>
                <a:ea typeface="Calibri" panose="020F0502020204030204" pitchFamily="34" charset="0"/>
              </a:rPr>
              <a:t>Включение в образовательные программы практико-ориентированных заданий, усиление психолого-педагогической составляющей учебных курсов. </a:t>
            </a:r>
          </a:p>
          <a:p>
            <a:pPr marL="342900" lvl="0" indent="-342900" algn="just" fontAlgn="base">
              <a:lnSpc>
                <a:spcPct val="107000"/>
              </a:lnSpc>
              <a:spcAft>
                <a:spcPts val="0"/>
              </a:spcAft>
              <a:buSzPts val="1200"/>
              <a:buFont typeface="Symbol" panose="05050102010706020507" pitchFamily="18" charset="2"/>
              <a:buChar char=""/>
              <a:tabLst>
                <a:tab pos="111125" algn="l"/>
              </a:tabLst>
            </a:pPr>
            <a:r>
              <a:rPr lang="ru-RU" sz="1000" b="1" dirty="0">
                <a:latin typeface="Century Schoolbook" panose="02040604050505020304" pitchFamily="18" charset="0"/>
                <a:ea typeface="Calibri" panose="020F0502020204030204" pitchFamily="34" charset="0"/>
              </a:rPr>
              <a:t>Использование опыта </a:t>
            </a:r>
            <a:r>
              <a:rPr lang="ru-RU" sz="1000" b="1" dirty="0" err="1">
                <a:latin typeface="Century Schoolbook" panose="02040604050505020304" pitchFamily="18" charset="0"/>
                <a:ea typeface="Calibri" panose="020F0502020204030204" pitchFamily="34" charset="0"/>
              </a:rPr>
              <a:t>ТОПовых</a:t>
            </a:r>
            <a:r>
              <a:rPr lang="ru-RU" sz="1000" b="1" dirty="0">
                <a:latin typeface="Century Schoolbook" panose="02040604050505020304" pitchFamily="18" charset="0"/>
                <a:ea typeface="Calibri" panose="020F0502020204030204" pitchFamily="34" charset="0"/>
              </a:rPr>
              <a:t> школ МО и РФ в практике подготовки будущих учителей: расширение географии сотрудничества с лучшими школами, посещение открытых уроков лучших учителей, организация целевых стажировок для лучших студентов, привлечение лучших выпускников магистратуры в преподавательскую деятельность.</a:t>
            </a:r>
          </a:p>
          <a:p>
            <a:pPr marL="342900" lvl="0" indent="-342900" algn="just" fontAlgn="base">
              <a:lnSpc>
                <a:spcPct val="107000"/>
              </a:lnSpc>
              <a:spcAft>
                <a:spcPts val="0"/>
              </a:spcAft>
              <a:buSzPts val="1200"/>
              <a:buFont typeface="Symbol" panose="05050102010706020507" pitchFamily="18" charset="2"/>
              <a:buChar char=""/>
              <a:tabLst>
                <a:tab pos="111125" algn="l"/>
              </a:tabLst>
            </a:pPr>
            <a:r>
              <a:rPr lang="ru-RU" sz="1000" b="1" dirty="0">
                <a:latin typeface="Century Schoolbook" panose="02040604050505020304" pitchFamily="18" charset="0"/>
                <a:ea typeface="Calibri" panose="020F0502020204030204" pitchFamily="34" charset="0"/>
              </a:rPr>
              <a:t>Дальнейшее развитие системы повышения квалификации и переподготовки педагогических кадров, повышения квалификации руководителей образовательных организаций.</a:t>
            </a:r>
          </a:p>
          <a:p>
            <a:pPr marL="21590" algn="just">
              <a:lnSpc>
                <a:spcPct val="107000"/>
              </a:lnSpc>
              <a:spcAft>
                <a:spcPts val="0"/>
              </a:spcAft>
            </a:pPr>
            <a:r>
              <a:rPr lang="ru-RU" sz="1000" b="1" dirty="0">
                <a:latin typeface="Century Schoolbook" panose="02040604050505020304" pitchFamily="18" charset="0"/>
                <a:ea typeface="Calibri" panose="020F0502020204030204" pitchFamily="34" charset="0"/>
              </a:rPr>
              <a:t> </a:t>
            </a:r>
          </a:p>
        </p:txBody>
      </p:sp>
      <p:sp>
        <p:nvSpPr>
          <p:cNvPr id="8" name="Прямоугольник 7"/>
          <p:cNvSpPr/>
          <p:nvPr/>
        </p:nvSpPr>
        <p:spPr>
          <a:xfrm>
            <a:off x="1898498" y="781363"/>
            <a:ext cx="1364476" cy="276999"/>
          </a:xfrm>
          <a:prstGeom prst="rect">
            <a:avLst/>
          </a:prstGeom>
        </p:spPr>
        <p:txBody>
          <a:bodyPr wrap="none">
            <a:spAutoFit/>
          </a:bodyPr>
          <a:lstStyle/>
          <a:p>
            <a:pPr>
              <a:spcAft>
                <a:spcPts val="0"/>
              </a:spcAft>
            </a:pPr>
            <a:r>
              <a:rPr lang="ru-RU" sz="1200" b="1" i="1" u="sng" dirty="0">
                <a:latin typeface="Century Schoolbook" panose="02040604050505020304" pitchFamily="18" charset="0"/>
              </a:rPr>
              <a:t>Миссия ГГТУ</a:t>
            </a:r>
            <a:r>
              <a:rPr lang="ru-RU" sz="1200" dirty="0">
                <a:latin typeface="Century Schoolbook" panose="02040604050505020304" pitchFamily="18" charset="0"/>
              </a:rPr>
              <a:t>: </a:t>
            </a:r>
          </a:p>
        </p:txBody>
      </p:sp>
      <p:sp>
        <p:nvSpPr>
          <p:cNvPr id="9" name="Прямоугольник 8"/>
          <p:cNvSpPr/>
          <p:nvPr/>
        </p:nvSpPr>
        <p:spPr>
          <a:xfrm>
            <a:off x="5099534" y="756832"/>
            <a:ext cx="2548071" cy="646331"/>
          </a:xfrm>
          <a:prstGeom prst="rect">
            <a:avLst/>
          </a:prstGeom>
        </p:spPr>
        <p:txBody>
          <a:bodyPr wrap="square">
            <a:spAutoFit/>
          </a:bodyPr>
          <a:lstStyle/>
          <a:p>
            <a:pPr>
              <a:spcAft>
                <a:spcPts val="0"/>
              </a:spcAft>
            </a:pPr>
            <a:r>
              <a:rPr lang="ru-RU" sz="1200" b="1" i="1" u="sng" spc="-30" dirty="0">
                <a:latin typeface="Century Schoolbook" panose="02040604050505020304" pitchFamily="18" charset="0"/>
                <a:ea typeface="Calibri" panose="020F0502020204030204" pitchFamily="34" charset="0"/>
              </a:rPr>
              <a:t>Приоритетные направления развития университета. Цель и задачи развития.</a:t>
            </a:r>
            <a:endParaRPr lang="ru-RU" sz="1200" u="sng" dirty="0">
              <a:latin typeface="Century Schoolbook" panose="02040604050505020304" pitchFamily="18" charset="0"/>
              <a:ea typeface="Calibri" panose="020F0502020204030204" pitchFamily="34" charset="0"/>
            </a:endParaRPr>
          </a:p>
        </p:txBody>
      </p:sp>
      <p:sp>
        <p:nvSpPr>
          <p:cNvPr id="12" name="Прямоугольник 11"/>
          <p:cNvSpPr/>
          <p:nvPr/>
        </p:nvSpPr>
        <p:spPr>
          <a:xfrm>
            <a:off x="9032048" y="730039"/>
            <a:ext cx="2279976" cy="646331"/>
          </a:xfrm>
          <a:prstGeom prst="rect">
            <a:avLst/>
          </a:prstGeom>
        </p:spPr>
        <p:txBody>
          <a:bodyPr wrap="square">
            <a:spAutoFit/>
          </a:bodyPr>
          <a:lstStyle/>
          <a:p>
            <a:r>
              <a:rPr lang="ru-RU" sz="1200" b="1" i="1" u="sng" dirty="0">
                <a:latin typeface="Century Schoolbook" panose="02040604050505020304" pitchFamily="18" charset="0"/>
                <a:ea typeface="Calibri" panose="020F0502020204030204" pitchFamily="34" charset="0"/>
              </a:rPr>
              <a:t>Стратегическая цель </a:t>
            </a:r>
            <a:r>
              <a:rPr lang="ru-RU" sz="1200" b="1" dirty="0">
                <a:latin typeface="Century Schoolbook" panose="02040604050505020304" pitchFamily="18" charset="0"/>
                <a:ea typeface="Calibri" panose="020F0502020204030204" pitchFamily="34" charset="0"/>
              </a:rPr>
              <a:t>дальнейшего развития университета </a:t>
            </a:r>
            <a:endParaRPr lang="ru-RU" sz="1200" b="1" dirty="0"/>
          </a:p>
        </p:txBody>
      </p:sp>
      <p:sp>
        <p:nvSpPr>
          <p:cNvPr id="14" name="Прямоугольник 13"/>
          <p:cNvSpPr/>
          <p:nvPr/>
        </p:nvSpPr>
        <p:spPr>
          <a:xfrm>
            <a:off x="5394751" y="3690489"/>
            <a:ext cx="6096000" cy="461665"/>
          </a:xfrm>
          <a:prstGeom prst="rect">
            <a:avLst/>
          </a:prstGeom>
        </p:spPr>
        <p:txBody>
          <a:bodyPr>
            <a:spAutoFit/>
          </a:bodyPr>
          <a:lstStyle/>
          <a:p>
            <a:pPr algn="just">
              <a:spcAft>
                <a:spcPts val="0"/>
              </a:spcAft>
            </a:pPr>
            <a:r>
              <a:rPr lang="ru-RU" sz="1200" b="1" dirty="0">
                <a:latin typeface="Century Schoolbook" panose="02040604050505020304" pitchFamily="18" charset="0"/>
                <a:ea typeface="Times New Roman" panose="02020603050405020304" pitchFamily="18" charset="0"/>
              </a:rPr>
              <a:t>В соответствии с Программой развития университета планируемыми результатами деятельности университета являются:</a:t>
            </a:r>
            <a:endParaRPr lang="ru-RU" sz="1200" dirty="0">
              <a:latin typeface="Century Schoolbook" panose="02040604050505020304" pitchFamily="18" charset="0"/>
              <a:ea typeface="Times New Roman" panose="02020603050405020304" pitchFamily="18" charset="0"/>
            </a:endParaRPr>
          </a:p>
        </p:txBody>
      </p:sp>
      <p:pic>
        <p:nvPicPr>
          <p:cNvPr id="16" name="Рисунок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1575" cy="6858000"/>
          </a:xfrm>
          <a:prstGeom prst="rect">
            <a:avLst/>
          </a:prstGeom>
        </p:spPr>
      </p:pic>
      <p:pic>
        <p:nvPicPr>
          <p:cNvPr id="17" name="Рисунок 16"/>
          <p:cNvPicPr>
            <a:picLocks noChangeAspect="1"/>
          </p:cNvPicPr>
          <p:nvPr/>
        </p:nvPicPr>
        <p:blipFill>
          <a:blip r:embed="rId3"/>
          <a:stretch>
            <a:fillRect/>
          </a:stretch>
        </p:blipFill>
        <p:spPr>
          <a:xfrm>
            <a:off x="1539227" y="781363"/>
            <a:ext cx="359271" cy="358886"/>
          </a:xfrm>
          <a:prstGeom prst="rect">
            <a:avLst/>
          </a:prstGeom>
        </p:spPr>
      </p:pic>
      <p:pic>
        <p:nvPicPr>
          <p:cNvPr id="18" name="Рисунок 17"/>
          <p:cNvPicPr>
            <a:picLocks noChangeAspect="1"/>
          </p:cNvPicPr>
          <p:nvPr/>
        </p:nvPicPr>
        <p:blipFill>
          <a:blip r:embed="rId3"/>
          <a:stretch>
            <a:fillRect/>
          </a:stretch>
        </p:blipFill>
        <p:spPr>
          <a:xfrm>
            <a:off x="4677158" y="785448"/>
            <a:ext cx="359271" cy="358886"/>
          </a:xfrm>
          <a:prstGeom prst="rect">
            <a:avLst/>
          </a:prstGeom>
        </p:spPr>
      </p:pic>
      <p:pic>
        <p:nvPicPr>
          <p:cNvPr id="19" name="Рисунок 18"/>
          <p:cNvPicPr>
            <a:picLocks noChangeAspect="1"/>
          </p:cNvPicPr>
          <p:nvPr/>
        </p:nvPicPr>
        <p:blipFill>
          <a:blip r:embed="rId3"/>
          <a:stretch>
            <a:fillRect/>
          </a:stretch>
        </p:blipFill>
        <p:spPr>
          <a:xfrm>
            <a:off x="8596845" y="781363"/>
            <a:ext cx="359271" cy="358886"/>
          </a:xfrm>
          <a:prstGeom prst="rect">
            <a:avLst/>
          </a:prstGeom>
        </p:spPr>
      </p:pic>
      <p:pic>
        <p:nvPicPr>
          <p:cNvPr id="20" name="Рисунок 19"/>
          <p:cNvPicPr>
            <a:picLocks noChangeAspect="1"/>
          </p:cNvPicPr>
          <p:nvPr/>
        </p:nvPicPr>
        <p:blipFill>
          <a:blip r:embed="rId3"/>
          <a:stretch>
            <a:fillRect/>
          </a:stretch>
        </p:blipFill>
        <p:spPr>
          <a:xfrm>
            <a:off x="5050453" y="3734803"/>
            <a:ext cx="359271" cy="358886"/>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567" y="3204319"/>
            <a:ext cx="2251044" cy="3175117"/>
          </a:xfrm>
          <a:prstGeom prst="rect">
            <a:avLst/>
          </a:prstGeom>
        </p:spPr>
      </p:pic>
    </p:spTree>
    <p:extLst>
      <p:ext uri="{BB962C8B-B14F-4D97-AF65-F5344CB8AC3E}">
        <p14:creationId xmlns:p14="http://schemas.microsoft.com/office/powerpoint/2010/main" val="30161961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1000"/>
                                        <p:tgtEl>
                                          <p:spTgt spid="7"/>
                                        </p:tgtEl>
                                      </p:cBhvr>
                                    </p:animEffect>
                                    <p:anim calcmode="lin" valueType="num">
                                      <p:cBhvr>
                                        <p:cTn id="74" dur="1000" fill="hold"/>
                                        <p:tgtEl>
                                          <p:spTgt spid="7"/>
                                        </p:tgtEl>
                                        <p:attrNameLst>
                                          <p:attrName>ppt_x</p:attrName>
                                        </p:attrNameLst>
                                      </p:cBhvr>
                                      <p:tavLst>
                                        <p:tav tm="0">
                                          <p:val>
                                            <p:strVal val="#ppt_x"/>
                                          </p:val>
                                        </p:tav>
                                        <p:tav tm="100000">
                                          <p:val>
                                            <p:strVal val="#ppt_x"/>
                                          </p:val>
                                        </p:tav>
                                      </p:tavLst>
                                    </p:anim>
                                    <p:anim calcmode="lin" valueType="num">
                                      <p:cBhvr>
                                        <p:cTn id="7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P spid="12" grpId="0"/>
      <p:bldP spid="1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4341</TotalTime>
  <Words>8384</Words>
  <Application>Microsoft Office PowerPoint</Application>
  <PresentationFormat>Широкоэкранный</PresentationFormat>
  <Paragraphs>994</Paragraphs>
  <Slides>46</Slides>
  <Notes>0</Notes>
  <HiddenSlides>0</HiddenSlides>
  <MMClips>0</MMClips>
  <ScaleCrop>false</ScaleCrop>
  <HeadingPairs>
    <vt:vector size="6" baseType="variant">
      <vt:variant>
        <vt:lpstr>Использованные шрифты</vt:lpstr>
      </vt:variant>
      <vt:variant>
        <vt:i4>20</vt:i4>
      </vt:variant>
      <vt:variant>
        <vt:lpstr>Тема</vt:lpstr>
      </vt:variant>
      <vt:variant>
        <vt:i4>1</vt:i4>
      </vt:variant>
      <vt:variant>
        <vt:lpstr>Заголовки слайдов</vt:lpstr>
      </vt:variant>
      <vt:variant>
        <vt:i4>46</vt:i4>
      </vt:variant>
    </vt:vector>
  </HeadingPairs>
  <TitlesOfParts>
    <vt:vector size="67" baseType="lpstr">
      <vt:lpstr>맑은 고딕</vt:lpstr>
      <vt:lpstr>微软雅黑</vt:lpstr>
      <vt:lpstr>宋体</vt:lpstr>
      <vt:lpstr>宋体</vt:lpstr>
      <vt:lpstr>Anonymous Pro</vt:lpstr>
      <vt:lpstr>Arial</vt:lpstr>
      <vt:lpstr>Arial Black</vt:lpstr>
      <vt:lpstr>Calibri</vt:lpstr>
      <vt:lpstr>Calibri Light</vt:lpstr>
      <vt:lpstr>Century Schoolbook</vt:lpstr>
      <vt:lpstr>等线</vt:lpstr>
      <vt:lpstr>等线 Light</vt:lpstr>
      <vt:lpstr>굴림</vt:lpstr>
      <vt:lpstr>Montserrat</vt:lpstr>
      <vt:lpstr>Roboto Light</vt:lpstr>
      <vt:lpstr>Roboto Medium</vt:lpstr>
      <vt:lpstr>Symbol</vt:lpstr>
      <vt:lpstr>Times New Roman</vt:lpstr>
      <vt:lpstr>TimesNewRomanPSMT</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Краткая историческая справка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Приоритеты 2022 года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Финансирование НИР</vt:lpstr>
      <vt:lpstr>Научная и инновационная активность студентов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Жарикова Елена Ивановна</dc:creator>
  <cp:lastModifiedBy>Жарикова Елена Ивановна</cp:lastModifiedBy>
  <cp:revision>1185</cp:revision>
  <cp:lastPrinted>2023-10-30T11:34:44Z</cp:lastPrinted>
  <dcterms:created xsi:type="dcterms:W3CDTF">2023-10-17T07:57:14Z</dcterms:created>
  <dcterms:modified xsi:type="dcterms:W3CDTF">2023-10-30T11:49:50Z</dcterms:modified>
</cp:coreProperties>
</file>